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3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3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0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4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1065-F69F-497C-B306-4A00405558C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83E8-B1EA-4A93-AAFE-EE2B36C3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4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다변량</a:t>
            </a:r>
            <a:r>
              <a:rPr lang="ko-KR" altLang="en-US" dirty="0" smtClean="0"/>
              <a:t> 분석 기말고사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20171483 </a:t>
            </a:r>
            <a:r>
              <a:rPr lang="ko-KR" altLang="en-US" dirty="0" err="1" smtClean="0"/>
              <a:t>한태규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8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93" y="560939"/>
            <a:ext cx="9163050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1543050"/>
            <a:ext cx="561975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7228" y="3122220"/>
            <a:ext cx="522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Balance</a:t>
            </a:r>
            <a:r>
              <a:rPr lang="ko-KR" altLang="en-US" dirty="0" smtClean="0"/>
              <a:t>의 회귀 계수는 </a:t>
            </a:r>
            <a:r>
              <a:rPr lang="en-US" altLang="ko-KR" dirty="0" smtClean="0"/>
              <a:t>5.738e-03</a:t>
            </a:r>
            <a:r>
              <a:rPr lang="ko-KR" altLang="en-US" dirty="0" smtClean="0"/>
              <a:t>의 값을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변수의 값이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증가함에 따라서 </a:t>
            </a:r>
            <a:r>
              <a:rPr lang="en-US" altLang="ko-KR" dirty="0" smtClean="0"/>
              <a:t>5.738e-03</a:t>
            </a:r>
            <a:r>
              <a:rPr lang="ko-KR" altLang="en-US" dirty="0" smtClean="0"/>
              <a:t>배 씩 증가한다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76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6" y="381414"/>
            <a:ext cx="8601075" cy="476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5936" y="857664"/>
            <a:ext cx="12162304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현재 사용하라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변수는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Balance (</a:t>
            </a:r>
            <a:r>
              <a:rPr lang="ko-KR" altLang="en-US" dirty="0" err="1" smtClean="0"/>
              <a:t>수치형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Student (</a:t>
            </a:r>
            <a:r>
              <a:rPr lang="ko-KR" altLang="en-US" dirty="0" smtClean="0"/>
              <a:t>범주형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범주형 변수를 가지고 할 수 있는 경우 의 수는 변수의 개수 만큼 인데 </a:t>
            </a:r>
            <a:r>
              <a:rPr lang="en-US" altLang="ko-KR" dirty="0" smtClean="0"/>
              <a:t>Yes, No</a:t>
            </a:r>
            <a:r>
              <a:rPr lang="ko-KR" altLang="en-US" dirty="0" smtClean="0"/>
              <a:t>의 두가지 변수를 가지고 경우의 수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경우의 수가 나옵니다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수치형</a:t>
            </a:r>
            <a:r>
              <a:rPr lang="ko-KR" altLang="en-US" dirty="0" smtClean="0"/>
              <a:t> 변수인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경우의 수를 가지고 있는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 조합했을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나오는 경우의 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가지임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현재 가지고 있는 변수를 조합하기 보다는 새로운 변수를 찾아서 모델을 학습 시키는 것이 더 적합해 보입니다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새롤운</a:t>
            </a:r>
            <a:r>
              <a:rPr lang="ko-KR" altLang="en-US" dirty="0" smtClean="0"/>
              <a:t> 변수를 추가 하자면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가족의 수입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수치형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결혼 유무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범주형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자식 유무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범주형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자식의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수치형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등 다양한 데이터를 추가하여 데이터의 상관 관계를 찾고 모델의 성능을 높이는 것이 좋아 보입니다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7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14350"/>
            <a:ext cx="104584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8" y="529466"/>
            <a:ext cx="9010650" cy="657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1647587"/>
            <a:ext cx="7010400" cy="166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659" y="1478253"/>
            <a:ext cx="4220103" cy="4787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9" y="3461033"/>
            <a:ext cx="5695950" cy="62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989" y="4381245"/>
            <a:ext cx="5533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종속 변수 </a:t>
            </a:r>
            <a:r>
              <a:rPr lang="en-US" altLang="ko-KR" sz="1200" dirty="0" err="1" smtClean="0"/>
              <a:t>ratin</a:t>
            </a:r>
            <a:r>
              <a:rPr lang="ko-KR" altLang="en-US" sz="1200" dirty="0" smtClean="0"/>
              <a:t>의 값과 </a:t>
            </a:r>
            <a:r>
              <a:rPr lang="en-US" altLang="ko-KR" sz="1200" dirty="0" smtClean="0"/>
              <a:t>complaints</a:t>
            </a:r>
            <a:r>
              <a:rPr lang="ko-KR" altLang="en-US" sz="1200" dirty="0" smtClean="0"/>
              <a:t>의 값이 </a:t>
            </a:r>
            <a:r>
              <a:rPr lang="en-US" altLang="ko-KR" sz="1200" dirty="0" smtClean="0"/>
              <a:t>0.83</a:t>
            </a:r>
            <a:r>
              <a:rPr lang="ko-KR" altLang="en-US" sz="1200" dirty="0" smtClean="0"/>
              <a:t>의 높은 양의 상관 관계를 보임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728" y="4675924"/>
            <a:ext cx="668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분산팽창계수의 값이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을 넘기는 값이 없는 것으로 보아 다중공산성이 확실하지 않음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47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2" y="652255"/>
            <a:ext cx="7162800" cy="104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2" y="1700005"/>
            <a:ext cx="5448300" cy="45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9143" y="1913640"/>
            <a:ext cx="5844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종속 변수와 가장 강한 양의 상관 관계</a:t>
            </a:r>
            <a:r>
              <a:rPr lang="en-US" altLang="ko-KR" dirty="0" smtClean="0"/>
              <a:t>(0.83)</a:t>
            </a:r>
            <a:r>
              <a:rPr lang="ko-KR" altLang="en-US" dirty="0" smtClean="0"/>
              <a:t>를 가지는 </a:t>
            </a:r>
            <a:r>
              <a:rPr lang="en-US" altLang="ko-KR" dirty="0" smtClean="0"/>
              <a:t>complaints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유의수준 </a:t>
            </a:r>
            <a:r>
              <a:rPr lang="en-US" altLang="ko-KR" dirty="0"/>
              <a:t>0.05</a:t>
            </a:r>
            <a:r>
              <a:rPr lang="ko-KR" altLang="en-US" dirty="0"/>
              <a:t>에서 독립변수 </a:t>
            </a:r>
            <a:r>
              <a:rPr lang="en-US" altLang="ko-KR" dirty="0" smtClean="0"/>
              <a:t>complaints </a:t>
            </a:r>
            <a:r>
              <a:rPr lang="ko-KR" altLang="en-US" dirty="0" smtClean="0"/>
              <a:t>은 </a:t>
            </a:r>
            <a:r>
              <a:rPr lang="en-US" altLang="ko-KR" dirty="0" err="1"/>
              <a:t>Pr</a:t>
            </a:r>
            <a:r>
              <a:rPr lang="en-US" altLang="ko-KR" dirty="0"/>
              <a:t>(&gt;|t</a:t>
            </a:r>
            <a:r>
              <a:rPr lang="en-US" altLang="ko-KR" dirty="0" smtClean="0"/>
              <a:t>|) 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2e-16 ***</a:t>
            </a:r>
            <a:r>
              <a:rPr lang="ko-KR" altLang="en-US" dirty="0"/>
              <a:t>로    회귀계수가 통계적으로 유의함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complaints</a:t>
            </a:r>
            <a:r>
              <a:rPr lang="ko-KR" altLang="en-US" dirty="0" smtClean="0"/>
              <a:t>의 변수를 가지고 모델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6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6" y="501926"/>
            <a:ext cx="9153525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6F415-7D04-9F45-5C96-02067875D4AC}"/>
              </a:ext>
            </a:extLst>
          </p:cNvPr>
          <p:cNvSpPr txBox="1"/>
          <p:nvPr/>
        </p:nvSpPr>
        <p:spPr>
          <a:xfrm>
            <a:off x="353046" y="4261325"/>
            <a:ext cx="116573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회귀식</a:t>
            </a:r>
            <a:r>
              <a:rPr lang="en-US" altLang="ko-KR" sz="1800" b="1" dirty="0"/>
              <a:t>:</a:t>
            </a:r>
            <a:r>
              <a:rPr lang="en-US" altLang="ko-KR" sz="1800" dirty="0"/>
              <a:t>  </a:t>
            </a:r>
            <a:r>
              <a:rPr lang="en-US" altLang="ko-KR" sz="1800" dirty="0" smtClean="0"/>
              <a:t>14.37632 + 0.75461*</a:t>
            </a:r>
            <a:r>
              <a:rPr lang="en-US" altLang="ko-KR" dirty="0" smtClean="0"/>
              <a:t>complaints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모형 </a:t>
            </a:r>
            <a:r>
              <a:rPr lang="ko-KR" altLang="en-US" sz="1800" b="1" dirty="0"/>
              <a:t>적합성</a:t>
            </a:r>
            <a:r>
              <a:rPr lang="en-US" altLang="ko-KR" sz="1800" b="1" dirty="0"/>
              <a:t>: </a:t>
            </a:r>
            <a:r>
              <a:rPr lang="ko-KR" altLang="en-US" sz="1800" dirty="0"/>
              <a:t>유의수준 </a:t>
            </a:r>
            <a:r>
              <a:rPr lang="en-US" altLang="ko-KR" sz="1800" dirty="0"/>
              <a:t>0.05</a:t>
            </a:r>
            <a:r>
              <a:rPr lang="ko-KR" altLang="en-US" sz="1800" dirty="0"/>
              <a:t>에서 </a:t>
            </a:r>
            <a:r>
              <a:rPr lang="en-US" altLang="ko-KR" sz="1800" dirty="0"/>
              <a:t>p-value: &lt; </a:t>
            </a:r>
            <a:r>
              <a:rPr lang="en-US" altLang="ko-KR" sz="1800" dirty="0" smtClean="0"/>
              <a:t>1.99e-08</a:t>
            </a:r>
            <a:r>
              <a:rPr lang="ko-KR" altLang="en-US" sz="1800" dirty="0" smtClean="0"/>
              <a:t>로 </a:t>
            </a:r>
            <a:r>
              <a:rPr lang="ko-KR" altLang="en-US" sz="1800" dirty="0"/>
              <a:t>모형식이 통계적으로 적합하다</a:t>
            </a:r>
            <a:r>
              <a:rPr lang="en-US" altLang="ko-KR" sz="18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회귀계수 유의성</a:t>
            </a:r>
            <a:r>
              <a:rPr lang="en-US" altLang="ko-KR" sz="1800" b="1" dirty="0"/>
              <a:t>: </a:t>
            </a:r>
            <a:r>
              <a:rPr lang="ko-KR" altLang="en-US" sz="1800" dirty="0"/>
              <a:t>유의수준 </a:t>
            </a:r>
            <a:r>
              <a:rPr lang="en-US" altLang="ko-KR" sz="1800" dirty="0"/>
              <a:t>0.05</a:t>
            </a:r>
            <a:r>
              <a:rPr lang="ko-KR" altLang="en-US" sz="1800" dirty="0"/>
              <a:t>에서 독립변수 </a:t>
            </a:r>
            <a:r>
              <a:rPr lang="en-US" altLang="ko-KR" sz="1800" dirty="0" err="1"/>
              <a:t>Pr</a:t>
            </a:r>
            <a:r>
              <a:rPr lang="en-US" altLang="ko-KR" sz="1800" dirty="0"/>
              <a:t>(&gt;|t|)</a:t>
            </a:r>
            <a:r>
              <a:rPr lang="ko-KR" altLang="en-US" sz="1800" dirty="0"/>
              <a:t>는 모두 </a:t>
            </a:r>
            <a:r>
              <a:rPr lang="en-US" altLang="ko-KR" sz="1800" dirty="0" smtClean="0"/>
              <a:t>&lt;1.988e-08 </a:t>
            </a:r>
            <a:r>
              <a:rPr lang="en-US" altLang="ko-KR" sz="1800" dirty="0"/>
              <a:t>***</a:t>
            </a:r>
            <a:r>
              <a:rPr lang="ko-KR" altLang="en-US" sz="1800" dirty="0"/>
              <a:t>로 회귀계수가 통계적 유의하다</a:t>
            </a:r>
            <a:r>
              <a:rPr lang="en-US" altLang="ko-KR" sz="18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결정계수</a:t>
            </a:r>
            <a:r>
              <a:rPr lang="en-US" altLang="ko-KR" sz="1800" b="1" dirty="0"/>
              <a:t>: </a:t>
            </a:r>
            <a:r>
              <a:rPr lang="ko-KR" altLang="en-US" sz="1800" dirty="0" err="1"/>
              <a:t>결정계수와</a:t>
            </a:r>
            <a:r>
              <a:rPr lang="ko-KR" altLang="en-US" sz="1800" dirty="0"/>
              <a:t> 수정된 </a:t>
            </a:r>
            <a:r>
              <a:rPr lang="ko-KR" altLang="en-US" sz="1800" dirty="0" err="1"/>
              <a:t>결정계수는</a:t>
            </a:r>
            <a:r>
              <a:rPr lang="ko-KR" altLang="en-US" sz="1800" dirty="0"/>
              <a:t> 모두 </a:t>
            </a:r>
            <a:r>
              <a:rPr lang="en-US" altLang="ko-KR" sz="1800" dirty="0" smtClean="0"/>
              <a:t>0.6~</a:t>
            </a:r>
            <a:r>
              <a:rPr lang="ko-KR" altLang="en-US" sz="1800" dirty="0" smtClean="0"/>
              <a:t>로 </a:t>
            </a:r>
            <a:r>
              <a:rPr lang="ko-KR" altLang="en-US" sz="1800" dirty="0"/>
              <a:t>독립변수가 종속변수를 </a:t>
            </a:r>
            <a:r>
              <a:rPr lang="en-US" altLang="ko-KR" sz="1800" dirty="0" smtClean="0"/>
              <a:t>60% </a:t>
            </a:r>
            <a:r>
              <a:rPr lang="ko-KR" altLang="en-US" sz="1800" dirty="0"/>
              <a:t>모형 설명력을 갖음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6" y="1284352"/>
            <a:ext cx="4671441" cy="30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3" y="542718"/>
            <a:ext cx="8296275" cy="657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2" y="1472902"/>
            <a:ext cx="3569469" cy="3642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294" y="1617804"/>
            <a:ext cx="3272672" cy="3352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429" y="1347699"/>
            <a:ext cx="3546344" cy="3622815"/>
          </a:xfrm>
          <a:prstGeom prst="rect">
            <a:avLst/>
          </a:prstGeom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07DAED91-C164-91A5-2287-3A54C6635E16}"/>
              </a:ext>
            </a:extLst>
          </p:cNvPr>
          <p:cNvSpPr txBox="1"/>
          <p:nvPr/>
        </p:nvSpPr>
        <p:spPr>
          <a:xfrm>
            <a:off x="792535" y="4970514"/>
            <a:ext cx="103995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히스토그램이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을 기준으로 정규분포를 그린다고 보기 어려운 그래프임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적합된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잔차가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을 기준으로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분포되어 </a:t>
            </a:r>
            <a:r>
              <a:rPr lang="ko-KR" altLang="en-US" sz="1200" dirty="0" err="1"/>
              <a:t>선형성을</a:t>
            </a:r>
            <a:r>
              <a:rPr lang="ko-KR" altLang="en-US" sz="1200" dirty="0"/>
              <a:t> 만족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적합된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잔차가</a:t>
            </a:r>
            <a:r>
              <a:rPr lang="ko-KR" altLang="en-US" sz="1200" dirty="0"/>
              <a:t> </a:t>
            </a:r>
            <a:r>
              <a:rPr lang="en-US" altLang="ko-KR" sz="1200" dirty="0"/>
              <a:t>Q-Q plot </a:t>
            </a:r>
            <a:r>
              <a:rPr lang="ko-KR" altLang="en-US" sz="1200" dirty="0" smtClean="0"/>
              <a:t>위에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축의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을 기준의 값은 선형에 만족하지만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축의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의 기준에서 멀어질 수록 선형에 만족하지 못함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2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6687"/>
            <a:ext cx="107727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7" y="545410"/>
            <a:ext cx="78105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35" y="1250260"/>
            <a:ext cx="5800725" cy="4667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7228" y="3122220"/>
            <a:ext cx="522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에서 독립변수 </a:t>
            </a:r>
            <a:r>
              <a:rPr lang="en-US" altLang="ko-KR" dirty="0" smtClean="0"/>
              <a:t>income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(&gt;|t|) </a:t>
            </a:r>
            <a:br>
              <a:rPr lang="en-US" altLang="ko-KR" dirty="0" smtClean="0"/>
            </a:br>
            <a:r>
              <a:rPr lang="en-US" altLang="ko-KR" dirty="0" smtClean="0"/>
              <a:t>&lt;0.71152 </a:t>
            </a:r>
            <a:r>
              <a:rPr lang="ko-KR" altLang="en-US" dirty="0" smtClean="0"/>
              <a:t>로    회귀계수가 통계적으로 유의 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income 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9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5" y="660953"/>
            <a:ext cx="9258300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346753"/>
            <a:ext cx="5610225" cy="498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7228" y="3122220"/>
            <a:ext cx="522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통계적으로 유의한 데이터의 결과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Accurracy</a:t>
            </a:r>
            <a:r>
              <a:rPr lang="en-US" altLang="ko-KR" dirty="0" smtClean="0"/>
              <a:t> 0.9733</a:t>
            </a:r>
            <a:r>
              <a:rPr lang="ko-KR" altLang="en-US" dirty="0" smtClean="0"/>
              <a:t>의 결과를 나타냄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AUC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0.9495476 </a:t>
            </a:r>
            <a:r>
              <a:rPr lang="ko-KR" altLang="en-US" dirty="0" smtClean="0"/>
              <a:t>의 값을 나타냄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28" y="1346753"/>
            <a:ext cx="4086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326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다변량 분석 기말고사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62</cp:revision>
  <dcterms:created xsi:type="dcterms:W3CDTF">2022-12-08T05:50:29Z</dcterms:created>
  <dcterms:modified xsi:type="dcterms:W3CDTF">2022-12-08T07:08:02Z</dcterms:modified>
</cp:coreProperties>
</file>