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63" r:id="rId2"/>
    <p:sldId id="258" r:id="rId3"/>
    <p:sldId id="257" r:id="rId4"/>
    <p:sldId id="261" r:id="rId5"/>
    <p:sldId id="25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96" r:id="rId25"/>
    <p:sldId id="306" r:id="rId26"/>
    <p:sldId id="307" r:id="rId27"/>
    <p:sldId id="27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0" r:id="rId38"/>
    <p:sldId id="323" r:id="rId39"/>
    <p:sldId id="317" r:id="rId40"/>
    <p:sldId id="318" r:id="rId41"/>
    <p:sldId id="324" r:id="rId42"/>
    <p:sldId id="319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260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2E8A"/>
    <a:srgbClr val="CC00FF"/>
    <a:srgbClr val="008080"/>
    <a:srgbClr val="2B74A5"/>
    <a:srgbClr val="CF1FB6"/>
    <a:srgbClr val="DA46C8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444" autoAdjust="0"/>
  </p:normalViewPr>
  <p:slideViewPr>
    <p:cSldViewPr>
      <p:cViewPr varScale="1">
        <p:scale>
          <a:sx n="134" d="100"/>
          <a:sy n="134" d="100"/>
        </p:scale>
        <p:origin x="96" y="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85B74-946A-4DB2-AFDF-482F7722292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118B-219F-441B-952D-8A72258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교재에 잘못 표기된 부분이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위에서 구한 검정통계량이 맞는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교재의 검정통계량 계산이 잘못되어 정오표에 남겼습니다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69" y="6287939"/>
            <a:ext cx="1829383" cy="2757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95536" y="404664"/>
            <a:ext cx="6768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latin typeface="HY궁서B" pitchFamily="18" charset="-127"/>
                <a:ea typeface="HY궁서B" pitchFamily="18" charset="-127"/>
              </a:rPr>
              <a:t>강의교안 이용 안내</a:t>
            </a:r>
            <a:endParaRPr lang="ko-KR" altLang="en-US" sz="2600" b="1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0516" y="1700808"/>
            <a:ext cx="8753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본 강의교안의 저작권은 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이윤환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과 </a:t>
            </a:r>
            <a:r>
              <a:rPr kumimoji="0" lang="ko-KR" altLang="en-US" sz="2000" b="1" u="none" dirty="0" err="1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한빛아카데미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㈜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에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u="none" dirty="0" smtClean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 자료를 무단으로 전제하거나 배포할 경우 저작권법 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136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조에 의거하여 벌금에 처할 수 있고 이를 병과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(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倂科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)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할 수도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endParaRPr kumimoji="0" lang="en-US" altLang="ko-KR" sz="2000" u="none" dirty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" y="3501008"/>
            <a:ext cx="4083690" cy="29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90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74" y="6093296"/>
            <a:ext cx="1829383" cy="275720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752528" cy="59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628800"/>
            <a:ext cx="2232248" cy="94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52"/>
          <p:cNvGrpSpPr>
            <a:grpSpLocks/>
          </p:cNvGrpSpPr>
          <p:nvPr userDrawn="1"/>
        </p:nvGrpSpPr>
        <p:grpSpPr bwMode="auto">
          <a:xfrm>
            <a:off x="1270900" y="1071546"/>
            <a:ext cx="1098550" cy="207962"/>
            <a:chOff x="1501" y="3358"/>
            <a:chExt cx="2629" cy="491"/>
          </a:xfrm>
        </p:grpSpPr>
        <p:sp>
          <p:nvSpPr>
            <p:cNvPr id="11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8" name="Freeform 160"/>
          <p:cNvSpPr>
            <a:spLocks noEditPoints="1"/>
          </p:cNvSpPr>
          <p:nvPr userDrawn="1"/>
        </p:nvSpPr>
        <p:spPr bwMode="auto">
          <a:xfrm>
            <a:off x="770834" y="928670"/>
            <a:ext cx="434975" cy="369332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rgbClr val="DE610C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" name="Line 139"/>
          <p:cNvSpPr>
            <a:spLocks noChangeShapeType="1"/>
          </p:cNvSpPr>
          <p:nvPr userDrawn="1"/>
        </p:nvSpPr>
        <p:spPr bwMode="auto">
          <a:xfrm flipH="1">
            <a:off x="199330" y="1285860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30641" cy="685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918733" y="0"/>
            <a:ext cx="124875" cy="6853973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5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5167863" y="5805264"/>
            <a:ext cx="3547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수고하셨습니다</a:t>
            </a:r>
            <a:r>
              <a:rPr lang="en-US" altLang="ko-KR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.</a:t>
            </a:r>
            <a:endParaRPr lang="en-US" altLang="ko-KR" sz="3600" b="1" kern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445765" y="1268760"/>
            <a:ext cx="4027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Q &amp; A</a:t>
            </a:r>
            <a:endParaRPr lang="ko-KR" altLang="en-US" sz="9600" b="1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4"/>
          <a:stretch/>
        </p:blipFill>
        <p:spPr bwMode="auto">
          <a:xfrm>
            <a:off x="251521" y="188641"/>
            <a:ext cx="2042643" cy="25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46" y="1072022"/>
            <a:ext cx="659500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0" y="3501008"/>
            <a:ext cx="4305351" cy="30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본문 2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 eaLnBrk="1" latinLnBrk="0" hangingPunct="1">
              <a:lnSpc>
                <a:spcPct val="150000"/>
              </a:lnSpc>
              <a:defRPr sz="2000" b="1"/>
            </a:lvl1pPr>
            <a:lvl2pPr eaLnBrk="1" latinLnBrk="0" hangingPunct="1"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 eaLnBrk="1" latinLnBrk="0" hangingPunct="1">
              <a:lnSpc>
                <a:spcPct val="150000"/>
              </a:lnSpc>
              <a:defRPr sz="1800"/>
            </a:lvl3pPr>
            <a:lvl4pPr eaLnBrk="1" latinLnBrk="0" hangingPunct="1">
              <a:lnSpc>
                <a:spcPct val="150000"/>
              </a:lnSpc>
              <a:defRPr sz="1600"/>
            </a:lvl4pPr>
            <a:lvl5pPr eaLnBrk="1" latinLnBrk="0" hangingPunct="1"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381000" y="404664"/>
            <a:ext cx="8382000" cy="50405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 smtClean="0"/>
              <a:t>마스터 제목 스타일 편집</a:t>
            </a:r>
            <a:endParaRPr lang="en-US" sz="2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rgbClr val="FF9933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-1408" y="-1"/>
            <a:ext cx="9145408" cy="310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10662"/>
            <a:ext cx="9144001" cy="89055"/>
          </a:xfrm>
          <a:prstGeom prst="rect">
            <a:avLst/>
          </a:prstGeom>
          <a:solidFill>
            <a:srgbClr val="2938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-1408" y="6597353"/>
            <a:ext cx="9144000" cy="260648"/>
          </a:xfrm>
          <a:prstGeom prst="rect">
            <a:avLst/>
          </a:prstGeom>
          <a:solidFill>
            <a:srgbClr val="CF1FB6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107"/>
          <p:cNvSpPr>
            <a:spLocks noChangeArrowheads="1"/>
          </p:cNvSpPr>
          <p:nvPr userDrawn="1"/>
        </p:nvSpPr>
        <p:spPr bwMode="auto">
          <a:xfrm>
            <a:off x="8244408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/102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686" r:id="rId3"/>
    <p:sldLayoutId id="2147483698" r:id="rId4"/>
    <p:sldLayoutId id="2147483697" r:id="rId5"/>
    <p:sldLayoutId id="2147483699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lnSpc>
          <a:spcPct val="150000"/>
        </a:lnSpc>
        <a:spcBef>
          <a:spcPts val="300"/>
        </a:spcBef>
        <a:buClr>
          <a:srgbClr val="0070C0"/>
        </a:buClr>
        <a:buFont typeface="Georgia"/>
        <a:buChar char="•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lnSpc>
          <a:spcPct val="150000"/>
        </a:lnSpc>
        <a:spcBef>
          <a:spcPts val="300"/>
        </a:spcBef>
        <a:buClr>
          <a:schemeClr val="accent2"/>
        </a:buClr>
        <a:buFont typeface="Georgia"/>
        <a:buChar char="▫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lnSpc>
          <a:spcPct val="150000"/>
        </a:lnSpc>
        <a:spcBef>
          <a:spcPts val="300"/>
        </a:spcBef>
        <a:buClr>
          <a:schemeClr val="accent3"/>
        </a:buClr>
        <a:buFont typeface="Georgia"/>
        <a:buChar char="▫"/>
        <a:defRPr kumimoji="0" sz="1600" kern="1200" baseline="0">
          <a:solidFill>
            <a:srgbClr val="293879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표본으로부터 검정을 위한 통계량 계산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ko-KR" altLang="en-US" b="0" dirty="0" smtClean="0"/>
                  <a:t>관찰된 자료의 평균은 </a:t>
                </a:r>
                <a:r>
                  <a:rPr lang="en-US" altLang="ko-KR" b="0" dirty="0" smtClean="0"/>
                  <a:t>1230.533</a:t>
                </a:r>
                <a:r>
                  <a:rPr lang="en-US" altLang="ko-KR" dirty="0"/>
                  <a:t>(mm)</a:t>
                </a:r>
                <a:r>
                  <a:rPr lang="ko-KR" altLang="en-US" b="0" dirty="0" smtClean="0"/>
                  <a:t>이고</a:t>
                </a:r>
                <a:r>
                  <a:rPr lang="en-US" altLang="ko-KR" b="0" dirty="0"/>
                  <a:t>,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하에서 모평균은 </a:t>
                </a:r>
                <a:r>
                  <a:rPr lang="en-US" altLang="ko-KR" b="0" dirty="0" smtClean="0"/>
                  <a:t>1220(mm), </a:t>
                </a:r>
                <a:r>
                  <a:rPr lang="ko-KR" altLang="en-US" b="0" dirty="0" smtClean="0"/>
                  <a:t>표본의 </a:t>
                </a:r>
                <a:r>
                  <a:rPr lang="ko-KR" altLang="en-US" b="0" dirty="0"/>
                  <a:t>표준편차는 </a:t>
                </a:r>
                <a:r>
                  <a:rPr lang="en-US" altLang="ko-KR" b="0" dirty="0" smtClean="0"/>
                  <a:t>54.186(mm</a:t>
                </a:r>
                <a:r>
                  <a:rPr lang="en-US" altLang="ko-KR" b="0" dirty="0"/>
                  <a:t>), </a:t>
                </a:r>
                <a:r>
                  <a:rPr lang="ko-KR" altLang="en-US" b="0" dirty="0"/>
                  <a:t>표본의 크기는 </a:t>
                </a:r>
                <a:r>
                  <a:rPr lang="en-US" altLang="ko-KR" b="0" dirty="0" smtClean="0"/>
                  <a:t>15</a:t>
                </a:r>
                <a:r>
                  <a:rPr lang="ko-KR" altLang="en-US" dirty="0" smtClean="0"/>
                  <a:t>으</a:t>
                </a:r>
                <a:r>
                  <a:rPr lang="ko-KR" altLang="en-US" dirty="0"/>
                  <a:t>로</a:t>
                </a:r>
                <a:r>
                  <a:rPr lang="ko-KR" altLang="en-US" b="0" dirty="0" smtClean="0"/>
                  <a:t> 자유도가 </a:t>
                </a:r>
                <a:r>
                  <a:rPr lang="en-US" altLang="ko-KR" b="0" dirty="0" smtClean="0"/>
                  <a:t>14</a:t>
                </a:r>
                <a:r>
                  <a:rPr lang="ko-KR" altLang="en-US" b="0" dirty="0" smtClean="0"/>
                  <a:t>인 </a:t>
                </a:r>
                <a:r>
                  <a:rPr lang="en-US" altLang="ko-KR" b="0" dirty="0" smtClean="0"/>
                  <a:t>t-</a:t>
                </a:r>
                <a:r>
                  <a:rPr lang="ko-KR" altLang="en-US" b="0" dirty="0"/>
                  <a:t>분포에서 약 </a:t>
                </a:r>
                <a:r>
                  <a:rPr lang="en-US" altLang="ko-KR" b="0" dirty="0" smtClean="0"/>
                  <a:t>0.727</a:t>
                </a:r>
                <a:r>
                  <a:rPr lang="ko-KR" altLang="en-US" b="0" dirty="0" smtClean="0"/>
                  <a:t>입니다</a:t>
                </a:r>
                <a:r>
                  <a:rPr lang="en-US" altLang="ko-KR" b="0" dirty="0" smtClean="0"/>
                  <a:t>. </a:t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1230.533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1220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54.186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0.727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가설 </a:t>
            </a:r>
            <a:r>
              <a:rPr lang="ko-KR" altLang="en-US" dirty="0" smtClean="0"/>
              <a:t>선택의 기준 수립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유의수준과 </a:t>
            </a:r>
            <a:r>
              <a:rPr lang="ko-KR" altLang="en-US" dirty="0" err="1" smtClean="0"/>
              <a:t>기각역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가설검정시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판정의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r>
              <a:rPr lang="ko-KR" altLang="en-US" b="0" dirty="0"/>
              <a:t>실제 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참일 때 가설검정을 통해 </a:t>
            </a:r>
            <a:r>
              <a:rPr lang="ko-KR" altLang="en-US" b="0" dirty="0" smtClean="0"/>
              <a:t>대안가설을 </a:t>
            </a:r>
            <a:r>
              <a:rPr lang="ko-KR" altLang="en-US" b="0" dirty="0"/>
              <a:t>선택하거나</a:t>
            </a:r>
            <a:r>
              <a:rPr lang="en-US" altLang="ko-KR" b="0" dirty="0"/>
              <a:t>,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실제 </a:t>
            </a:r>
            <a:r>
              <a:rPr lang="ko-KR" altLang="en-US" b="0" dirty="0" err="1" smtClean="0"/>
              <a:t>영가설이</a:t>
            </a:r>
            <a:r>
              <a:rPr lang="ko-KR" altLang="en-US" b="0" dirty="0" smtClean="0"/>
              <a:t> 거짓일 </a:t>
            </a:r>
            <a:r>
              <a:rPr lang="ko-KR" altLang="en-US" b="0" dirty="0"/>
              <a:t>때 가설검정을 통해 </a:t>
            </a:r>
            <a:r>
              <a:rPr lang="ko-KR" altLang="en-US" b="0" dirty="0" err="1" smtClean="0"/>
              <a:t>영가설을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선택하는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0" dirty="0" smtClean="0"/>
              <a:t>제 </a:t>
            </a:r>
            <a:r>
              <a:rPr lang="en-US" altLang="ko-KR" b="0" dirty="0" smtClean="0"/>
              <a:t>1</a:t>
            </a:r>
            <a:r>
              <a:rPr lang="ko-KR" altLang="en-US" b="0" dirty="0"/>
              <a:t>종 오류 </a:t>
            </a:r>
            <a:r>
              <a:rPr lang="en-US" altLang="ko-KR" b="0" dirty="0"/>
              <a:t>: 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참인데 대안가설을 선택하는 오류</a:t>
            </a:r>
          </a:p>
          <a:p>
            <a:pPr lvl="1"/>
            <a:r>
              <a:rPr lang="ko-KR" altLang="en-US" b="0" dirty="0" smtClean="0"/>
              <a:t>제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오류 </a:t>
            </a:r>
            <a:r>
              <a:rPr lang="en-US" altLang="ko-KR" b="0" dirty="0" smtClean="0"/>
              <a:t>: 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거짓인데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선택하는 오류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492896"/>
            <a:ext cx="35623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어떤 오류를 관리할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0" dirty="0"/>
              <a:t>법정에서는 국민참여재판을 신청한 피고인 </a:t>
            </a:r>
            <a:r>
              <a:rPr lang="en-US" altLang="ko-KR" b="0" dirty="0"/>
              <a:t>A </a:t>
            </a:r>
            <a:r>
              <a:rPr lang="ko-KR" altLang="en-US" b="0" dirty="0"/>
              <a:t>씨에 대한 법정공방이 </a:t>
            </a:r>
            <a:r>
              <a:rPr lang="ko-KR" altLang="en-US" b="0" dirty="0" smtClean="0"/>
              <a:t>벌어지고 </a:t>
            </a:r>
            <a:r>
              <a:rPr lang="ko-KR" altLang="en-US" b="0" dirty="0"/>
              <a:t>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변호인은 </a:t>
            </a:r>
            <a:r>
              <a:rPr lang="ko-KR" altLang="en-US" b="0" dirty="0"/>
              <a:t>피고인이 </a:t>
            </a:r>
            <a:r>
              <a:rPr lang="ko-KR" altLang="en-US" b="0" dirty="0" smtClean="0"/>
              <a:t>무죄라고 </a:t>
            </a:r>
            <a:r>
              <a:rPr lang="ko-KR" altLang="en-US" b="0" dirty="0"/>
              <a:t>주장하면서</a:t>
            </a:r>
            <a:r>
              <a:rPr lang="en-US" altLang="ko-KR" b="0" dirty="0"/>
              <a:t>, </a:t>
            </a:r>
            <a:r>
              <a:rPr lang="ko-KR" altLang="en-US" b="0" dirty="0" smtClean="0"/>
              <a:t>판사와 </a:t>
            </a:r>
            <a:r>
              <a:rPr lang="ko-KR" altLang="en-US" b="0" dirty="0"/>
              <a:t>배심원단을 상대로 설전을 벌이고 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각종 </a:t>
            </a:r>
            <a:r>
              <a:rPr lang="ko-KR" altLang="en-US" b="0" dirty="0"/>
              <a:t>증거와 </a:t>
            </a:r>
            <a:r>
              <a:rPr lang="ko-KR" altLang="en-US" b="0" dirty="0" smtClean="0"/>
              <a:t>반론이 </a:t>
            </a:r>
            <a:r>
              <a:rPr lang="ko-KR" altLang="en-US" b="0" dirty="0" err="1" smtClean="0"/>
              <a:t>오고간</a:t>
            </a:r>
            <a:r>
              <a:rPr lang="ko-KR" altLang="en-US" b="0" dirty="0" smtClean="0"/>
              <a:t> </a:t>
            </a:r>
            <a:r>
              <a:rPr lang="ko-KR" altLang="en-US" b="0" dirty="0"/>
              <a:t>법정공방을 마치고</a:t>
            </a:r>
            <a:r>
              <a:rPr lang="en-US" altLang="ko-KR" b="0" dirty="0"/>
              <a:t>, </a:t>
            </a:r>
            <a:r>
              <a:rPr lang="ko-KR" altLang="en-US" b="0" dirty="0"/>
              <a:t>배심원단은 숙고 끝에 평결을 판사에게 </a:t>
            </a:r>
            <a:r>
              <a:rPr lang="ko-KR" altLang="en-US" b="0" dirty="0" smtClean="0"/>
              <a:t>전달하고 </a:t>
            </a:r>
            <a:r>
              <a:rPr lang="ko-KR" altLang="en-US" b="0" dirty="0"/>
              <a:t>판사는 배심원단의 의견을 참고하여 판결을 내리고자 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판사는 </a:t>
            </a:r>
            <a:r>
              <a:rPr lang="en-US" altLang="ko-KR" b="0" dirty="0"/>
              <a:t>A </a:t>
            </a:r>
            <a:r>
              <a:rPr lang="ko-KR" altLang="en-US" b="0" dirty="0"/>
              <a:t>씨의 범죄에 대해 무죄 혹은 유죄를 판결함에 있어</a:t>
            </a:r>
            <a:r>
              <a:rPr lang="en-US" altLang="ko-KR" b="0" dirty="0"/>
              <a:t>, </a:t>
            </a:r>
            <a:r>
              <a:rPr lang="ko-KR" altLang="en-US" b="0" dirty="0"/>
              <a:t>유죄인 상태를 </a:t>
            </a:r>
            <a:r>
              <a:rPr lang="ko-KR" altLang="en-US" b="0" dirty="0" err="1" smtClean="0"/>
              <a:t>영가설</a:t>
            </a:r>
            <a:r>
              <a:rPr lang="en-US" altLang="ko-KR" b="0" dirty="0"/>
              <a:t>, </a:t>
            </a:r>
            <a:r>
              <a:rPr lang="ko-KR" altLang="en-US" b="0" dirty="0"/>
              <a:t>무죄인 상태를 대안가설이라고 하면 잘못된 판단은 다음의 두 가지가 있습니다</a:t>
            </a:r>
            <a:r>
              <a:rPr lang="en-US" altLang="ko-KR" b="0" dirty="0" smtClean="0"/>
              <a:t>.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b="0" dirty="0" smtClean="0"/>
              <a:t>실제 </a:t>
            </a:r>
            <a:r>
              <a:rPr lang="ko-KR" altLang="en-US" b="0" dirty="0"/>
              <a:t>무죄이나 유죄 판결을 받아 양형에 따른 수감 생활</a:t>
            </a:r>
            <a:r>
              <a:rPr lang="en-US" altLang="ko-KR" b="0" dirty="0"/>
              <a:t>(</a:t>
            </a:r>
            <a:r>
              <a:rPr lang="ko-KR" altLang="en-US" sz="1400" b="0" dirty="0"/>
              <a:t>제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종 오류</a:t>
            </a:r>
            <a:r>
              <a:rPr lang="en-US" altLang="ko-KR" b="0" dirty="0"/>
              <a:t>)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b="0" dirty="0" smtClean="0"/>
              <a:t>실제 </a:t>
            </a:r>
            <a:r>
              <a:rPr lang="ko-KR" altLang="en-US" b="0" dirty="0"/>
              <a:t>유죄이지만 무죄 판결을 받아 사회로 돌아감</a:t>
            </a:r>
            <a:r>
              <a:rPr lang="en-US" altLang="ko-KR" b="0" dirty="0"/>
              <a:t>(</a:t>
            </a:r>
            <a:r>
              <a:rPr lang="ko-KR" altLang="en-US" sz="1400" b="0" dirty="0"/>
              <a:t>제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종 오류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가설 </a:t>
            </a:r>
            <a:r>
              <a:rPr lang="ko-KR" altLang="en-US" dirty="0"/>
              <a:t>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 smtClean="0"/>
              <a:t>기각역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여러 사람이 함께 어울리는 사회의 관점에서 보겠습니다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/>
                  <a:t>➊의 무죄이나 억울한 옥살이를 하게 되는 경우도 문제가 되겠지만</a:t>
                </a:r>
                <a:r>
                  <a:rPr lang="en-US" altLang="ko-KR" b="0" dirty="0"/>
                  <a:t>, </a:t>
                </a:r>
                <a:endParaRPr lang="en-US" altLang="ko-KR" b="0" dirty="0" smtClean="0"/>
              </a:p>
              <a:p>
                <a:pPr lvl="2"/>
                <a:r>
                  <a:rPr lang="ko-KR" altLang="en-US" b="0" dirty="0" smtClean="0"/>
                  <a:t>사회적인 </a:t>
                </a:r>
                <a:r>
                  <a:rPr lang="ko-KR" altLang="en-US" b="0" dirty="0"/>
                  <a:t>관점에서만 보자면 ➋의 죄인이 죗값을 </a:t>
                </a:r>
                <a:r>
                  <a:rPr lang="ko-KR" altLang="en-US" b="0" dirty="0" err="1"/>
                  <a:t>치루지</a:t>
                </a:r>
                <a:r>
                  <a:rPr lang="ko-KR" altLang="en-US" b="0" dirty="0"/>
                  <a:t> 않고 유유히 법정을 나와 </a:t>
                </a:r>
                <a:r>
                  <a:rPr lang="ko-KR" altLang="en-US" b="0" dirty="0" smtClean="0"/>
                  <a:t>사회의 </a:t>
                </a:r>
                <a:r>
                  <a:rPr lang="ko-KR" altLang="en-US" b="0" dirty="0"/>
                  <a:t>구성원이 되는 것이 더 큰 문제가 될 </a:t>
                </a:r>
                <a:r>
                  <a:rPr lang="ko-KR" altLang="en-US" b="0" dirty="0" smtClean="0"/>
                  <a:t>것입니다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dirty="0"/>
                  <a:t>제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종 오류의 경우</a:t>
                </a:r>
                <a:r>
                  <a:rPr lang="en-US" altLang="ko-KR" dirty="0"/>
                  <a:t>, </a:t>
                </a:r>
                <a:r>
                  <a:rPr lang="ko-KR" altLang="en-US" dirty="0" err="1" smtClean="0"/>
                  <a:t>영가설이</a:t>
                </a:r>
                <a:r>
                  <a:rPr lang="ko-KR" altLang="en-US" dirty="0" smtClean="0"/>
                  <a:t> 참이지만 </a:t>
                </a:r>
                <a:r>
                  <a:rPr lang="ko-KR" altLang="en-US" dirty="0"/>
                  <a:t>참이 아니라고 주장하는 </a:t>
                </a:r>
                <a:r>
                  <a:rPr lang="ko-KR" altLang="en-US" dirty="0" smtClean="0"/>
                  <a:t>경우입니다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연구에서는 </a:t>
                </a:r>
                <a:r>
                  <a:rPr lang="ko-KR" altLang="en-US" dirty="0"/>
                  <a:t>차이가 없으나 차이가 있다고 주장하는 </a:t>
                </a:r>
                <a:r>
                  <a:rPr lang="ko-KR" altLang="en-US" dirty="0" smtClean="0"/>
                  <a:t>경우로 </a:t>
                </a:r>
                <a:r>
                  <a:rPr lang="ko-KR" altLang="en-US" b="0" dirty="0"/>
                  <a:t>제</a:t>
                </a:r>
                <a:r>
                  <a:rPr lang="en-US" altLang="ko-KR" b="0" dirty="0"/>
                  <a:t>1</a:t>
                </a:r>
                <a:r>
                  <a:rPr lang="ko-KR" altLang="en-US" b="0" dirty="0"/>
                  <a:t>종 오류가 더 </a:t>
                </a:r>
                <a:r>
                  <a:rPr lang="ko-KR" altLang="en-US" b="0" dirty="0" smtClean="0"/>
                  <a:t>심각한 상황이 될 것입니다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종 오류의 확률 또한 중요한 내용을 담고 있지만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우리의 범위를 벗어나므로 상위 과정에서 학습해 주세요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좋은 </a:t>
                </a:r>
                <a:r>
                  <a:rPr lang="ko-KR" altLang="en-US" dirty="0" err="1" smtClean="0"/>
                  <a:t>검정법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유의수준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제 </a:t>
                </a:r>
                <a:r>
                  <a:rPr lang="en-US" altLang="ko-KR" dirty="0" smtClean="0"/>
                  <a:t>1</a:t>
                </a:r>
                <a:r>
                  <a:rPr lang="ko-KR" altLang="en-US" dirty="0"/>
                  <a:t>종 오류를 범할 확률의 최대 허용 </a:t>
                </a:r>
                <a:r>
                  <a:rPr lang="ko-KR" altLang="en-US" dirty="0" smtClean="0"/>
                  <a:t>한계를 유의수준이라고 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/>
                  <a:t>연구에 따라 </a:t>
                </a:r>
                <a:r>
                  <a:rPr lang="en-US" altLang="ko-KR" b="0" dirty="0"/>
                  <a:t>0.1</a:t>
                </a:r>
                <a:r>
                  <a:rPr lang="en-US" altLang="ko-KR" b="0" dirty="0" smtClean="0"/>
                  <a:t>, 0.05</a:t>
                </a:r>
                <a:r>
                  <a:rPr lang="en-US" altLang="ko-KR" b="0" dirty="0"/>
                  <a:t>, 0.01 </a:t>
                </a:r>
                <a:r>
                  <a:rPr lang="ko-KR" altLang="en-US" b="0" dirty="0" smtClean="0"/>
                  <a:t>등 여러 기준이 있으나</a:t>
                </a:r>
                <a:r>
                  <a:rPr lang="en-US" altLang="ko-KR" b="0" dirty="0"/>
                  <a:t>, </a:t>
                </a:r>
                <a:r>
                  <a:rPr lang="ko-KR" altLang="en-US" b="0" dirty="0" smtClean="0"/>
                  <a:t>수업에서는 </a:t>
                </a:r>
                <a:r>
                  <a:rPr lang="ko-KR" altLang="en-US" b="0" dirty="0"/>
                  <a:t>통상적으로 사용하는 유의수준인 </a:t>
                </a:r>
                <a:r>
                  <a:rPr lang="en-US" altLang="ko-KR" b="0" dirty="0" smtClean="0"/>
                  <a:t>0.05</a:t>
                </a:r>
                <a:r>
                  <a:rPr lang="ko-KR" altLang="en-US" b="0" dirty="0" smtClean="0"/>
                  <a:t>를 사용하겠습니다</a:t>
                </a:r>
                <a:r>
                  <a:rPr lang="en-US" altLang="ko-KR" b="0" dirty="0" smtClean="0"/>
                  <a:t>.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유의수준의 역할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기각역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수립</a:t>
                </a:r>
                <a:endParaRPr lang="en-US" altLang="ko-KR" dirty="0" smtClean="0"/>
              </a:p>
              <a:p>
                <a:pPr lvl="2"/>
                <a:r>
                  <a:rPr lang="ko-KR" altLang="en-US" b="0" dirty="0"/>
                  <a:t>유의수준은 오류가 발생할 </a:t>
                </a:r>
                <a:r>
                  <a:rPr lang="ko-KR" altLang="en-US" b="0" dirty="0" smtClean="0"/>
                  <a:t>확률로써 </a:t>
                </a:r>
                <a:r>
                  <a:rPr lang="ko-KR" altLang="en-US" b="0" dirty="0"/>
                  <a:t>이는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하에서 </a:t>
                </a:r>
                <a:r>
                  <a:rPr lang="ko-KR" altLang="en-US" b="0" dirty="0" smtClean="0"/>
                  <a:t>생성되는 </a:t>
                </a:r>
                <a:r>
                  <a:rPr lang="ko-KR" altLang="en-US" b="0" dirty="0"/>
                  <a:t>표본분포에서의 </a:t>
                </a:r>
                <a:r>
                  <a:rPr lang="ko-KR" altLang="en-US" b="0" dirty="0" smtClean="0"/>
                  <a:t>확률을 </a:t>
                </a:r>
                <a:r>
                  <a:rPr lang="ko-KR" altLang="en-US" b="0" dirty="0"/>
                  <a:t>나타냅니다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: </a:t>
                </a:r>
                <a:r>
                  <a:rPr lang="ko-KR" altLang="en-US" b="0" dirty="0"/>
                  <a:t>만</a:t>
                </a:r>
                <a:r>
                  <a:rPr lang="en-US" altLang="ko-KR" b="0" dirty="0"/>
                  <a:t>7</a:t>
                </a:r>
                <a:r>
                  <a:rPr lang="ko-KR" altLang="en-US" b="0" dirty="0"/>
                  <a:t>세 남자 어린이의 평균 키에 대한 가설검정에서의 유의수준을 </a:t>
                </a:r>
                <a:r>
                  <a:rPr lang="ko-KR" altLang="en-US" b="0" dirty="0" smtClean="0"/>
                  <a:t>정하고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그 </a:t>
                </a:r>
                <a:r>
                  <a:rPr lang="ko-KR" altLang="en-US" b="0" dirty="0" smtClean="0"/>
                  <a:t>역할에 대해 </a:t>
                </a:r>
                <a:r>
                  <a:rPr lang="ko-KR" altLang="en-US" b="0" dirty="0"/>
                  <a:t>살펴봅시다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dirty="0" smtClean="0"/>
                  <a:t>대안가설 </a:t>
                </a:r>
                <a:endParaRPr lang="en-US" altLang="ko-KR" dirty="0" smtClean="0"/>
              </a:p>
              <a:p>
                <a:pPr lvl="4"/>
                <a:r>
                  <a:rPr lang="ko-KR" altLang="en-US" dirty="0" smtClean="0"/>
                  <a:t>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만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세 남자 어린이의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키의 평균은 </a:t>
                </a:r>
                <a:r>
                  <a:rPr lang="en-US" altLang="ko-KR" dirty="0" smtClean="0"/>
                  <a:t>1220mm</a:t>
                </a:r>
                <a:r>
                  <a:rPr lang="ko-KR" altLang="en-US" dirty="0"/>
                  <a:t>가 아니다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키</m:t>
                        </m:r>
                      </m:sub>
                    </m:sSub>
                  </m:oMath>
                </a14:m>
                <a:r>
                  <a:rPr lang="ko-KR" altLang="en-US" dirty="0" smtClean="0"/>
                  <a:t>≠</a:t>
                </a:r>
                <a:r>
                  <a:rPr lang="en-US" altLang="ko-KR" dirty="0" smtClean="0"/>
                  <a:t>1220)</a:t>
                </a:r>
                <a:r>
                  <a:rPr lang="ko-KR" altLang="en-US" dirty="0" smtClean="0"/>
                  <a:t>’</a:t>
                </a:r>
                <a:endParaRPr lang="en-US" altLang="ko-KR" dirty="0" smtClean="0"/>
              </a:p>
              <a:p>
                <a:pPr lvl="4"/>
                <a:r>
                  <a:rPr lang="ko-KR" altLang="en-US" b="0" dirty="0" smtClean="0"/>
                  <a:t>이 대안가설을 만족하는 상황은 </a:t>
                </a: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ko-KR" altLang="en-US" b="0" dirty="0" smtClean="0"/>
                  <a:t>검정통계량 </a:t>
                </a:r>
                <a:r>
                  <a:rPr lang="en-US" altLang="ko-KR" b="0" dirty="0" smtClean="0"/>
                  <a:t>T</a:t>
                </a:r>
                <a:r>
                  <a:rPr lang="ko-KR" altLang="en-US" b="0" dirty="0" smtClean="0"/>
                  <a:t>가 </a:t>
                </a:r>
                <a:r>
                  <a:rPr lang="en-US" altLang="ko-KR" b="0" dirty="0" smtClean="0"/>
                  <a:t>1220</a:t>
                </a:r>
                <a:r>
                  <a:rPr lang="en-US" altLang="ko-KR" dirty="0" smtClean="0"/>
                  <a:t>mm</a:t>
                </a:r>
                <a:r>
                  <a:rPr lang="ko-KR" altLang="en-US" b="0" dirty="0" smtClean="0"/>
                  <a:t>보다 현저히 작은 </a:t>
                </a:r>
                <a:r>
                  <a:rPr lang="ko-KR" altLang="en-US" b="0" dirty="0"/>
                  <a:t>경우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 혹은 </a:t>
                </a:r>
                <a:r>
                  <a:rPr lang="en-US" altLang="ko-KR" b="0" dirty="0" smtClean="0"/>
                  <a:t>1220mm</a:t>
                </a:r>
                <a:r>
                  <a:rPr lang="ko-KR" altLang="en-US" b="0" dirty="0"/>
                  <a:t>보다 현저히 큰 경우</a:t>
                </a:r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  <a:r>
                  <a:rPr lang="ko-KR" altLang="en-US" b="0" dirty="0" smtClean="0"/>
                  <a:t> 에서 관찰된 두 가지입니다</a:t>
                </a:r>
                <a:endParaRPr lang="en-US" altLang="ko-KR" b="0" dirty="0" smtClean="0"/>
              </a:p>
              <a:p>
                <a:pPr lvl="3"/>
                <a:r>
                  <a:rPr lang="ko-KR" altLang="en-US" b="0" dirty="0"/>
                  <a:t>‘</a:t>
                </a:r>
                <a:r>
                  <a:rPr lang="en-US" altLang="ko-KR" b="0" dirty="0"/>
                  <a:t>~</a:t>
                </a:r>
                <a:r>
                  <a:rPr lang="ko-KR" altLang="en-US" b="0" dirty="0"/>
                  <a:t>보다 크다’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‘</a:t>
                </a:r>
                <a:r>
                  <a:rPr lang="en-US" altLang="ko-KR" b="0" dirty="0"/>
                  <a:t>~</a:t>
                </a:r>
                <a:r>
                  <a:rPr lang="ko-KR" altLang="en-US" b="0" dirty="0"/>
                  <a:t>보다 작다</a:t>
                </a:r>
                <a:r>
                  <a:rPr lang="ko-KR" altLang="en-US" b="0" dirty="0" smtClean="0"/>
                  <a:t>’ 는 </a:t>
                </a:r>
                <a:r>
                  <a:rPr lang="ko-KR" altLang="en-US" b="0" dirty="0"/>
                  <a:t>상대적인 개념으로 기준이 되는 값이 </a:t>
                </a:r>
                <a:r>
                  <a:rPr lang="ko-KR" altLang="en-US" b="0" dirty="0" smtClean="0"/>
                  <a:t>필요하고 유의수준이 그 </a:t>
                </a:r>
                <a:r>
                  <a:rPr lang="ko-KR" altLang="en-US" b="0" dirty="0"/>
                  <a:t>기준을 </a:t>
                </a:r>
                <a:r>
                  <a:rPr lang="ko-KR" altLang="en-US" b="0" dirty="0" smtClean="0"/>
                  <a:t>제시해주는 </a:t>
                </a:r>
                <a:r>
                  <a:rPr lang="ko-KR" altLang="en-US" b="0" dirty="0"/>
                  <a:t>역할을 </a:t>
                </a:r>
                <a:r>
                  <a:rPr lang="ko-KR" altLang="en-US" b="0" dirty="0" smtClean="0"/>
                  <a:t>합니다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2"/>
                <a:r>
                  <a:rPr lang="ko-KR" altLang="en-US" dirty="0" smtClean="0"/>
                  <a:t>유의수준을 이용한 기준제시</a:t>
                </a:r>
                <a:endParaRPr lang="en-US" altLang="ko-KR" dirty="0" smtClean="0"/>
              </a:p>
              <a:p>
                <a:pPr lvl="3"/>
                <a:r>
                  <a:rPr lang="ko-KR" altLang="en-US" b="0" dirty="0"/>
                  <a:t>예에서는 대안가설에 의해 작은 쪽과 큰 쪽 두 </a:t>
                </a:r>
                <a:r>
                  <a:rPr lang="ko-KR" altLang="en-US" b="0" dirty="0" smtClean="0"/>
                  <a:t>곳의 </a:t>
                </a:r>
                <a:r>
                  <a:rPr lang="ko-KR" altLang="en-US" b="0" dirty="0"/>
                  <a:t>기준이 </a:t>
                </a:r>
                <a:r>
                  <a:rPr lang="ko-KR" altLang="en-US" b="0" dirty="0" smtClean="0"/>
                  <a:t>필요합니다</a:t>
                </a:r>
                <a:r>
                  <a:rPr lang="en-US" altLang="ko-KR" b="0" dirty="0" smtClean="0"/>
                  <a:t>.</a:t>
                </a:r>
              </a:p>
              <a:p>
                <a:pPr marL="1321308" lvl="3" indent="-342900">
                  <a:buFont typeface="+mj-ea"/>
                  <a:buAutoNum type="circleNumDbPlain"/>
                </a:pPr>
                <a:r>
                  <a:rPr lang="ko-KR" altLang="en-US" b="0" dirty="0"/>
                  <a:t>작은 쪽의 기준을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b="0" dirty="0"/>
                  <a:t>이라 할 때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b="0" dirty="0"/>
                  <a:t>은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하의 </a:t>
                </a:r>
                <a:r>
                  <a:rPr lang="ko-KR" altLang="en-US" b="0" dirty="0" smtClean="0"/>
                  <a:t>분포에서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dirty="0" smtClean="0"/>
                  <a:t>가 </a:t>
                </a:r>
                <a:r>
                  <a:rPr lang="ko-KR" altLang="en-US" b="0" dirty="0" smtClean="0"/>
                  <a:t>되게 </a:t>
                </a:r>
                <a:r>
                  <a:rPr lang="ko-KR" altLang="en-US" b="0" dirty="0"/>
                  <a:t>하는 값입니다</a:t>
                </a:r>
                <a:r>
                  <a:rPr lang="en-US" altLang="ko-KR" b="0" dirty="0" smtClean="0"/>
                  <a:t>.</a:t>
                </a:r>
              </a:p>
              <a:p>
                <a:pPr marL="1321308" lvl="3" indent="-342900">
                  <a:buFont typeface="+mj-ea"/>
                  <a:buAutoNum type="circleNumDbPlain"/>
                </a:pPr>
                <a:r>
                  <a:rPr lang="ko-KR" altLang="en-US" b="0" dirty="0" smtClean="0"/>
                  <a:t>큰 </a:t>
                </a:r>
                <a:r>
                  <a:rPr lang="ko-KR" altLang="en-US" b="0" dirty="0"/>
                  <a:t>쪽의 기준을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/>
                  <a:t>이라 할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영가설</a:t>
                </a:r>
                <a:r>
                  <a:rPr lang="ko-KR" altLang="en-US" dirty="0"/>
                  <a:t> 하의 분포에서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되게 하는 값입니다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b="0" dirty="0"/>
                  <a:t>이 기준에 따라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ko-KR" altLang="en-US" b="0" dirty="0" smtClean="0"/>
                  <a:t>라 </a:t>
                </a:r>
                <a:r>
                  <a:rPr lang="ko-KR" altLang="en-US" b="0" dirty="0"/>
                  <a:t>했을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b="0" dirty="0" smtClean="0"/>
                  <a:t>보다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작은 </a:t>
                </a:r>
                <a:r>
                  <a:rPr lang="ko-KR" altLang="en-US" b="0" dirty="0"/>
                  <a:t>쪽의 확률이 </a:t>
                </a:r>
                <a:r>
                  <a:rPr lang="en-US" altLang="ko-KR" b="0" dirty="0" smtClean="0"/>
                  <a:t>0.025</a:t>
                </a:r>
                <a:r>
                  <a:rPr lang="ko-KR" altLang="en-US" b="0" dirty="0" smtClean="0"/>
                  <a:t>가 </a:t>
                </a:r>
                <a:r>
                  <a:rPr lang="ko-KR" altLang="en-US" b="0" dirty="0"/>
                  <a:t>되게 하는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</a:t>
                </a:r>
                <a:r>
                  <a:rPr lang="ko-KR" altLang="en-US" b="0" dirty="0" smtClean="0"/>
                  <a:t>하에서 값을 </a:t>
                </a:r>
                <a:r>
                  <a:rPr lang="en-US" altLang="ko-KR" b="0" dirty="0" smtClean="0"/>
                  <a:t>R</a:t>
                </a:r>
                <a:r>
                  <a:rPr lang="ko-KR" altLang="en-US" b="0" dirty="0" smtClean="0"/>
                  <a:t>을 이용해 구해봅시다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0.025</m:t>
                    </m:r>
                  </m:oMath>
                </a14:m>
                <a:r>
                  <a:rPr lang="ko-KR" altLang="en-US" dirty="0" smtClean="0"/>
                  <a:t>인 자유도가 </a:t>
                </a:r>
                <a:r>
                  <a:rPr lang="en-US" altLang="ko-KR" dirty="0" smtClean="0"/>
                  <a:t>14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t-</a:t>
                </a:r>
                <a:r>
                  <a:rPr lang="ko-KR" altLang="en-US" dirty="0" smtClean="0"/>
                  <a:t>분포에서의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약 </a:t>
                </a:r>
                <a:r>
                  <a:rPr lang="en-US" altLang="ko-KR" dirty="0" smtClean="0"/>
                  <a:t>-2.14</a:t>
                </a:r>
                <a:r>
                  <a:rPr lang="ko-KR" altLang="en-US" dirty="0" smtClean="0"/>
                  <a:t>이며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=0.025</m:t>
                    </m:r>
                  </m:oMath>
                </a14:m>
                <a:r>
                  <a:rPr lang="ko-KR" altLang="en-US" dirty="0"/>
                  <a:t>인 자유도가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t-</a:t>
                </a:r>
                <a:r>
                  <a:rPr lang="ko-KR" altLang="en-US" dirty="0"/>
                  <a:t>분포에서의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t-</a:t>
                </a:r>
                <a:r>
                  <a:rPr lang="ko-KR" altLang="en-US" dirty="0" smtClean="0"/>
                  <a:t>분포의 좌우대칭을 이용하여 약 </a:t>
                </a:r>
                <a:r>
                  <a:rPr lang="en-US" altLang="ko-KR" dirty="0" smtClean="0"/>
                  <a:t>2.14</a:t>
                </a:r>
                <a:r>
                  <a:rPr lang="ko-KR" altLang="en-US" dirty="0" smtClean="0"/>
                  <a:t>임을 알 수 있습니다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4094584"/>
            <a:ext cx="8048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ko-KR" altLang="en-US" dirty="0" smtClean="0"/>
                  <a:t>임계값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기각역과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채택역</a:t>
                </a:r>
                <a:endParaRPr lang="en-US" altLang="ko-KR" dirty="0" smtClean="0"/>
              </a:p>
              <a:p>
                <a:pPr lvl="3"/>
                <a:r>
                  <a:rPr lang="ko-KR" altLang="en-US" b="0" dirty="0"/>
                  <a:t>여기서 구한 두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=−2.14</m:t>
                    </m:r>
                  </m:oMath>
                </a14:m>
                <a:r>
                  <a:rPr lang="ko-KR" altLang="en-US" b="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=2.14 </m:t>
                    </m:r>
                  </m:oMath>
                </a14:m>
                <a:r>
                  <a:rPr lang="ko-KR" altLang="en-US" b="0" dirty="0" err="1"/>
                  <a:t>를</a:t>
                </a:r>
                <a:r>
                  <a:rPr lang="ko-KR" altLang="en-US" b="0" dirty="0"/>
                  <a:t> </a:t>
                </a:r>
                <a:r>
                  <a:rPr lang="ko-KR" altLang="en-US" b="0" dirty="0" err="1" smtClean="0"/>
                  <a:t>임계값이라</a:t>
                </a:r>
                <a:r>
                  <a:rPr lang="ko-KR" altLang="en-US" b="0" dirty="0" smtClean="0"/>
                  <a:t> 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b="0" dirty="0" smtClean="0"/>
                  <a:t>분포의 </a:t>
                </a:r>
                <a:r>
                  <a:rPr lang="ko-KR" altLang="en-US" b="0" dirty="0"/>
                  <a:t>중앙을 중심으로 </a:t>
                </a:r>
                <a:r>
                  <a:rPr lang="ko-KR" altLang="en-US" b="0" dirty="0" err="1"/>
                  <a:t>임계값</a:t>
                </a:r>
                <a:r>
                  <a:rPr lang="ko-KR" altLang="en-US" b="0" dirty="0"/>
                  <a:t> 바깥쪽의 영역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b="0" dirty="0"/>
                  <a:t>를 </a:t>
                </a:r>
                <a:r>
                  <a:rPr lang="ko-KR" altLang="en-US" b="1" dirty="0" err="1" smtClean="0"/>
                  <a:t>기각역</a:t>
                </a:r>
                <a:r>
                  <a:rPr lang="ko-KR" altLang="en-US" b="0" dirty="0" err="1" smtClean="0"/>
                  <a:t>이라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/>
                  <a:t>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dirty="0" smtClean="0"/>
                  <a:t>분포에서 </a:t>
                </a:r>
                <a:r>
                  <a:rPr lang="ko-KR" altLang="en-US" dirty="0" err="1" smtClean="0"/>
                  <a:t>기각역이</a:t>
                </a:r>
                <a:r>
                  <a:rPr lang="ko-KR" altLang="en-US" dirty="0" smtClean="0"/>
                  <a:t> 아닌 영역 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&lt; 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</a:t>
                </a:r>
                <a:r>
                  <a:rPr lang="ko-KR" altLang="en-US" b="1" dirty="0" err="1" smtClean="0"/>
                  <a:t>채택역</a:t>
                </a:r>
                <a:r>
                  <a:rPr lang="ko-KR" altLang="en-US" dirty="0" err="1" smtClean="0"/>
                  <a:t>이라</a:t>
                </a:r>
                <a:r>
                  <a:rPr lang="ko-KR" altLang="en-US" dirty="0" smtClean="0"/>
                  <a:t> 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다음의 그래프에서 붉은 영역이 </a:t>
                </a:r>
                <a:r>
                  <a:rPr lang="ko-KR" altLang="en-US" dirty="0" err="1" smtClean="0"/>
                  <a:t>기각역입니다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573016"/>
            <a:ext cx="55911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7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기각역 설정</a:t>
                </a:r>
                <a:endParaRPr lang="en-US" altLang="ko-KR" dirty="0" smtClean="0"/>
              </a:p>
              <a:p>
                <a:pPr lvl="1"/>
                <a:r>
                  <a:rPr lang="ko-KR" altLang="en-US" b="0" dirty="0" err="1"/>
                  <a:t>기각역은</a:t>
                </a:r>
                <a:r>
                  <a:rPr lang="ko-KR" altLang="en-US" b="0" dirty="0"/>
                  <a:t> 대안가설에 따라 양쪽 혹은 </a:t>
                </a:r>
                <a:r>
                  <a:rPr lang="ko-KR" altLang="en-US" b="0" dirty="0" smtClean="0"/>
                  <a:t>한쪽에 생깁니다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1"/>
                <a:r>
                  <a:rPr lang="ko-KR" altLang="en-US" b="0" dirty="0" smtClean="0"/>
                  <a:t>양쪽에 </a:t>
                </a:r>
                <a:r>
                  <a:rPr lang="ko-KR" altLang="en-US" b="0" dirty="0" err="1" smtClean="0"/>
                  <a:t>기각역을</a:t>
                </a:r>
                <a:r>
                  <a:rPr lang="ko-KR" altLang="en-US" b="0" dirty="0" smtClean="0"/>
                  <a:t> 두고 </a:t>
                </a:r>
                <a:r>
                  <a:rPr lang="ko-KR" altLang="en-US" b="0" dirty="0" err="1" smtClean="0"/>
                  <a:t>검정하는것을</a:t>
                </a:r>
                <a:r>
                  <a:rPr lang="ko-KR" altLang="en-US" b="0" dirty="0" smtClean="0"/>
                  <a:t> 양쪽검정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/>
                  <a:t>한쪽에 두고 검정하는 것을 </a:t>
                </a:r>
                <a:r>
                  <a:rPr lang="ko-KR" altLang="en-US" b="0" dirty="0" smtClean="0"/>
                  <a:t>한쪽검정이라고 </a:t>
                </a:r>
                <a:r>
                  <a:rPr lang="ko-KR" altLang="en-US" b="0" dirty="0"/>
                  <a:t>합니다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1"/>
                <a:r>
                  <a:rPr lang="ko-KR" altLang="en-US" dirty="0" err="1" smtClean="0"/>
                  <a:t>모수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 smtClean="0"/>
                  <a:t>에 </a:t>
                </a:r>
                <a:r>
                  <a:rPr lang="ko-KR" altLang="en-US" dirty="0"/>
                  <a:t>대한 가설검정에서 사용하는 </a:t>
                </a:r>
                <a:r>
                  <a:rPr lang="ko-KR" altLang="en-US" dirty="0" smtClean="0"/>
                  <a:t>가설은 다음 표와 같이 세 종류가 있으며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각각에 해당하는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정리해 보았습니다</a:t>
                </a:r>
                <a:r>
                  <a:rPr lang="en-US" altLang="ko-KR" dirty="0" smtClean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영가설하의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861048"/>
            <a:ext cx="8134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가설 선택의 기준 수립 </a:t>
            </a:r>
            <a:r>
              <a:rPr lang="en-US" altLang="ko-KR" dirty="0"/>
              <a:t>: </a:t>
            </a:r>
            <a:r>
              <a:rPr lang="ko-KR" altLang="en-US" dirty="0"/>
              <a:t>유의수준과 </a:t>
            </a:r>
            <a:r>
              <a:rPr lang="ko-KR" altLang="en-US" dirty="0" err="1"/>
              <a:t>기각역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t-</a:t>
            </a:r>
            <a:r>
              <a:rPr lang="ko-KR" altLang="en-US" dirty="0" smtClean="0"/>
              <a:t>분포 하에서 각각의 </a:t>
            </a:r>
            <a:r>
              <a:rPr lang="ko-KR" altLang="en-US" dirty="0" err="1" smtClean="0"/>
              <a:t>기각역은</a:t>
            </a:r>
            <a:r>
              <a:rPr lang="ko-KR" altLang="en-US" dirty="0" smtClean="0"/>
              <a:t> 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37719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77" y="4176514"/>
            <a:ext cx="3800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판정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판정</a:t>
            </a:r>
            <a:endParaRPr lang="en-US" altLang="ko-KR" dirty="0" smtClean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dirty="0" smtClean="0"/>
              <a:t>앞서 </a:t>
            </a:r>
            <a:r>
              <a:rPr lang="ko-KR" altLang="en-US" b="1" dirty="0"/>
              <a:t>가설을 수립</a:t>
            </a:r>
            <a:r>
              <a:rPr lang="ko-KR" altLang="en-US" b="0" dirty="0"/>
              <a:t>하고 </a:t>
            </a:r>
            <a:endParaRPr lang="en-US" altLang="ko-KR" b="0" dirty="0" smtClean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가설을 </a:t>
            </a:r>
            <a:r>
              <a:rPr lang="ko-KR" altLang="en-US" b="0" dirty="0"/>
              <a:t>검정하기 위해 표본을 추출하여 표본으로부터 </a:t>
            </a:r>
            <a:r>
              <a:rPr lang="ko-KR" altLang="en-US" b="1" dirty="0"/>
              <a:t>‘</a:t>
            </a:r>
            <a:r>
              <a:rPr lang="ko-KR" altLang="en-US" b="1" dirty="0" err="1"/>
              <a:t>영가설이</a:t>
            </a:r>
            <a:r>
              <a:rPr lang="ko-KR" altLang="en-US" b="1" dirty="0"/>
              <a:t> 참’</a:t>
            </a:r>
            <a:r>
              <a:rPr lang="ko-KR" altLang="en-US" b="1" dirty="0" smtClean="0"/>
              <a:t>이라는 </a:t>
            </a:r>
            <a:r>
              <a:rPr lang="ko-KR" altLang="en-US" b="1" dirty="0"/>
              <a:t>가정 하에 검정통계량</a:t>
            </a:r>
            <a:r>
              <a:rPr lang="ko-KR" altLang="en-US" b="0" dirty="0"/>
              <a:t>을 구하고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1" dirty="0" smtClean="0"/>
              <a:t>유의수준</a:t>
            </a:r>
            <a:r>
              <a:rPr lang="ko-KR" altLang="en-US" b="0" dirty="0" smtClean="0"/>
              <a:t>을 </a:t>
            </a:r>
            <a:r>
              <a:rPr lang="ko-KR" altLang="en-US" b="0" dirty="0"/>
              <a:t>통해 </a:t>
            </a:r>
            <a:r>
              <a:rPr lang="ko-KR" altLang="en-US" b="0" dirty="0" err="1"/>
              <a:t>기각역을</a:t>
            </a:r>
            <a:r>
              <a:rPr lang="ko-KR" altLang="en-US" b="0" dirty="0"/>
              <a:t> 수립하여 판정이 </a:t>
            </a:r>
            <a:r>
              <a:rPr lang="ko-KR" altLang="en-US" b="0" dirty="0" smtClean="0"/>
              <a:t>기준이 </a:t>
            </a:r>
            <a:r>
              <a:rPr lang="ko-KR" altLang="en-US" b="0" dirty="0"/>
              <a:t>되도록 하였습니다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이제 </a:t>
            </a:r>
            <a:r>
              <a:rPr lang="ko-KR" altLang="en-US" b="0" dirty="0"/>
              <a:t>검정통계량과 </a:t>
            </a:r>
            <a:r>
              <a:rPr lang="ko-KR" altLang="en-US" b="0" dirty="0" err="1"/>
              <a:t>기각역으로</a:t>
            </a:r>
            <a:r>
              <a:rPr lang="ko-KR" altLang="en-US" b="0" dirty="0"/>
              <a:t> </a:t>
            </a:r>
            <a:r>
              <a:rPr lang="ko-KR" altLang="en-US" b="0" dirty="0" err="1"/>
              <a:t>영가설의</a:t>
            </a:r>
            <a:r>
              <a:rPr lang="ko-KR" altLang="en-US" b="0" dirty="0"/>
              <a:t> 채택 여부를 </a:t>
            </a:r>
            <a:r>
              <a:rPr lang="ko-KR" altLang="en-US" b="0" dirty="0" smtClean="0"/>
              <a:t>판정해봅시다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6015" y="929914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CHAPTER</a:t>
            </a:r>
            <a:r>
              <a:rPr lang="en-US" altLang="ko-KR" sz="24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 </a:t>
            </a:r>
            <a:r>
              <a:rPr lang="en-US" altLang="ko-KR" sz="40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06</a:t>
            </a:r>
            <a:endParaRPr lang="ko-KR" altLang="en-US" sz="4000" b="1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818690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kern="120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rPr>
              <a:t>가설검정</a:t>
            </a:r>
            <a:endParaRPr lang="en-US" altLang="ko-KR" sz="5400" b="1" kern="1200" dirty="0">
              <a:solidFill>
                <a:srgbClr val="002060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1"/>
                <a:r>
                  <a:rPr lang="ko-KR" altLang="en-US" b="0" dirty="0" smtClean="0"/>
                  <a:t>검정통계량과 </a:t>
                </a:r>
                <a:r>
                  <a:rPr lang="ko-KR" altLang="en-US" b="0" dirty="0" err="1"/>
                  <a:t>기각역을</a:t>
                </a:r>
                <a:r>
                  <a:rPr lang="ko-KR" altLang="en-US" b="0" dirty="0"/>
                  <a:t> 이용한 </a:t>
                </a:r>
                <a:r>
                  <a:rPr lang="ko-KR" altLang="en-US" b="0" dirty="0" smtClean="0"/>
                  <a:t>판정</a:t>
                </a:r>
                <a:endParaRPr lang="en-US" altLang="ko-KR" b="0" dirty="0"/>
              </a:p>
              <a:p>
                <a:pPr lvl="2"/>
                <a:r>
                  <a:rPr lang="ko-KR" altLang="en-US" dirty="0"/>
                  <a:t>가설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영가설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“만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세 남자 어린이의 키의 평균은 </a:t>
                </a:r>
                <a:r>
                  <a:rPr lang="en-US" altLang="ko-KR" dirty="0"/>
                  <a:t>1220mm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”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대안가설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“만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세 남자 어린이의 키의 평균은 </a:t>
                </a:r>
                <a:r>
                  <a:rPr lang="en-US" altLang="ko-KR" dirty="0"/>
                  <a:t>1220mm</a:t>
                </a:r>
                <a:r>
                  <a:rPr lang="ko-KR" altLang="en-US" dirty="0"/>
                  <a:t>가 아니다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” </a:t>
                </a:r>
                <a:r>
                  <a:rPr lang="en-US" altLang="ko-KR" dirty="0"/>
                  <a:t>=&gt; </a:t>
                </a:r>
                <a:r>
                  <a:rPr lang="ko-KR" altLang="en-US" dirty="0"/>
                  <a:t>양쪽검정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검정통계량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0.727 (</a:t>
                </a:r>
                <a:r>
                  <a:rPr lang="ko-KR" altLang="en-US" dirty="0" smtClean="0"/>
                  <a:t>자유도가 </a:t>
                </a:r>
                <a:r>
                  <a:rPr lang="en-US" altLang="ko-KR" dirty="0" smtClean="0"/>
                  <a:t>14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t-</a:t>
                </a:r>
                <a:r>
                  <a:rPr lang="ko-KR" altLang="en-US" dirty="0" smtClean="0"/>
                  <a:t>분포에서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유의수준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0.05</a:t>
                </a:r>
              </a:p>
              <a:p>
                <a:pPr lvl="3"/>
                <a:r>
                  <a:rPr lang="ko-KR" altLang="en-US" dirty="0" err="1" smtClean="0"/>
                  <a:t>기각역은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&lt;−2.14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&gt;2.14 </m:t>
                    </m:r>
                  </m:oMath>
                </a14:m>
                <a:r>
                  <a:rPr lang="ko-KR" altLang="en-US" b="0" dirty="0" smtClean="0"/>
                  <a:t>의 </a:t>
                </a:r>
                <a:r>
                  <a:rPr lang="ko-KR" altLang="en-US" b="0" dirty="0"/>
                  <a:t>두 곳에 있습니다</a:t>
                </a:r>
                <a:r>
                  <a:rPr lang="en-US" altLang="ko-KR" b="0" dirty="0" smtClean="0"/>
                  <a:t>. (</a:t>
                </a:r>
                <a:r>
                  <a:rPr lang="ko-KR" altLang="en-US" b="0" dirty="0" smtClean="0"/>
                  <a:t>양쪽검정</a:t>
                </a:r>
                <a:r>
                  <a:rPr lang="en-US" altLang="ko-KR" b="0" dirty="0" smtClean="0"/>
                  <a:t>)</a:t>
                </a:r>
              </a:p>
              <a:p>
                <a:pPr lvl="2"/>
                <a:r>
                  <a:rPr lang="ko-KR" altLang="en-US" dirty="0" smtClean="0"/>
                  <a:t>판정</a:t>
                </a:r>
                <a:endParaRPr lang="en-US" altLang="ko-KR" dirty="0" smtClean="0"/>
              </a:p>
              <a:p>
                <a:pPr marL="1321308" lvl="3" indent="-342900">
                  <a:buFont typeface="+mj-ea"/>
                  <a:buAutoNum type="circleNumDbPlain"/>
                </a:pPr>
                <a:r>
                  <a:rPr lang="ko-KR" altLang="en-US" b="0" dirty="0"/>
                  <a:t>검정통계량이 </a:t>
                </a:r>
                <a:r>
                  <a:rPr lang="ko-KR" altLang="en-US" b="0" dirty="0" err="1"/>
                  <a:t>기각역에</a:t>
                </a:r>
                <a:r>
                  <a:rPr lang="ko-KR" altLang="en-US" b="0" dirty="0"/>
                  <a:t> 있으면</a:t>
                </a:r>
                <a:r>
                  <a:rPr lang="en-US" altLang="ko-KR" b="0" dirty="0"/>
                  <a:t>, </a:t>
                </a:r>
                <a:r>
                  <a:rPr lang="ko-KR" altLang="en-US" b="0" dirty="0" err="1"/>
                  <a:t>영가설을</a:t>
                </a:r>
                <a:r>
                  <a:rPr lang="ko-KR" altLang="en-US" b="0" dirty="0"/>
                  <a:t> 기각하고 대안가설 채택</a:t>
                </a:r>
              </a:p>
              <a:p>
                <a:pPr marL="1321308" lvl="3" indent="-342900">
                  <a:buFont typeface="+mj-ea"/>
                  <a:buAutoNum type="circleNumDbPlain"/>
                </a:pPr>
                <a:r>
                  <a:rPr lang="ko-KR" altLang="en-US" b="0" dirty="0" smtClean="0"/>
                  <a:t>검정통계량이 </a:t>
                </a:r>
                <a:r>
                  <a:rPr lang="ko-KR" altLang="en-US" b="0" dirty="0" err="1"/>
                  <a:t>기각역에</a:t>
                </a:r>
                <a:r>
                  <a:rPr lang="ko-KR" altLang="en-US" b="0" dirty="0"/>
                  <a:t> 있지 않으면</a:t>
                </a:r>
                <a:r>
                  <a:rPr lang="en-US" altLang="ko-KR" b="0" dirty="0"/>
                  <a:t>,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채택</a:t>
                </a:r>
                <a:r>
                  <a:rPr lang="en-US" altLang="ko-KR" b="0" dirty="0"/>
                  <a:t>(</a:t>
                </a:r>
                <a:r>
                  <a:rPr lang="ko-KR" altLang="en-US" sz="1400" b="0" dirty="0"/>
                  <a:t>대안가설 기각</a:t>
                </a:r>
                <a:r>
                  <a:rPr lang="en-US" altLang="ko-KR" b="0" dirty="0" smtClean="0"/>
                  <a:t>)</a:t>
                </a:r>
              </a:p>
              <a:p>
                <a:pPr lvl="3"/>
                <a:r>
                  <a:rPr lang="ko-KR" altLang="en-US" dirty="0" smtClean="0"/>
                  <a:t>표본으로부터 구한 검정통계량은 </a:t>
                </a:r>
                <a:r>
                  <a:rPr lang="en-US" altLang="ko-KR" dirty="0" smtClean="0"/>
                  <a:t>0.753</a:t>
                </a:r>
                <a:r>
                  <a:rPr lang="ko-KR" altLang="en-US" dirty="0" smtClean="0"/>
                  <a:t>으로 </a:t>
                </a:r>
                <a:r>
                  <a:rPr lang="ko-KR" altLang="en-US" dirty="0" err="1" smtClean="0"/>
                  <a:t>기각역에</a:t>
                </a:r>
                <a:r>
                  <a:rPr lang="ko-KR" altLang="en-US" dirty="0" smtClean="0"/>
                  <a:t> 존재하지 않아 </a:t>
                </a:r>
                <a:r>
                  <a:rPr lang="ko-KR" altLang="en-US" b="1" dirty="0" err="1" smtClean="0"/>
                  <a:t>영가설</a:t>
                </a:r>
                <a:r>
                  <a:rPr lang="ko-KR" altLang="en-US" b="1" dirty="0" smtClean="0"/>
                  <a:t> 채택</a:t>
                </a:r>
                <a:endParaRPr lang="en-US" altLang="ko-KR" b="1" dirty="0" smtClean="0"/>
              </a:p>
              <a:p>
                <a:pPr lvl="4"/>
                <a:r>
                  <a:rPr lang="ko-KR" altLang="en-US" b="0" dirty="0" err="1" smtClean="0"/>
                  <a:t>영가설이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/>
                  <a:t>참일 때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키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=1220</m:t>
                    </m:r>
                  </m:oMath>
                </a14:m>
                <a:r>
                  <a:rPr lang="en-US" altLang="ko-KR" b="0" dirty="0" smtClean="0"/>
                  <a:t>mm) </a:t>
                </a:r>
                <a:r>
                  <a:rPr lang="ko-KR" altLang="en-US" b="0" dirty="0" smtClean="0"/>
                  <a:t>모평균에 대한 </a:t>
                </a:r>
                <a:r>
                  <a:rPr lang="ko-KR" altLang="en-US" b="0" dirty="0"/>
                  <a:t>표본평균의 분포에서 충분히 발생할 수 있는 경우로 </a:t>
                </a:r>
                <a:r>
                  <a:rPr lang="ko-KR" altLang="en-US" b="0" dirty="0" err="1"/>
                  <a:t>영가설이</a:t>
                </a:r>
                <a:r>
                  <a:rPr lang="ko-KR" altLang="en-US" b="0" dirty="0"/>
                  <a:t> 참이라는 </a:t>
                </a:r>
                <a:r>
                  <a:rPr lang="ko-KR" altLang="en-US" b="0" dirty="0" smtClean="0"/>
                  <a:t>가정을 </a:t>
                </a:r>
                <a:r>
                  <a:rPr lang="ko-KR" altLang="en-US" b="0" dirty="0"/>
                  <a:t>뒤집을 만한 근거가 되지 못합니다</a:t>
                </a:r>
                <a:r>
                  <a:rPr lang="en-US" altLang="ko-KR" b="0" dirty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판정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947863"/>
            <a:ext cx="54768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b="0" dirty="0" smtClean="0"/>
                  <a:t>유의확률과 유의수준을 이용한 판정방법</a:t>
                </a:r>
              </a:p>
              <a:p>
                <a:pPr lvl="2"/>
                <a:r>
                  <a:rPr lang="ko-KR" altLang="en-US" b="0" dirty="0" err="1"/>
                  <a:t>영가설의</a:t>
                </a:r>
                <a:r>
                  <a:rPr lang="ko-KR" altLang="en-US" b="0" dirty="0"/>
                  <a:t> 타당한 정도를 나타내는 확률에 대해 생각해봅시다</a:t>
                </a:r>
                <a:r>
                  <a:rPr lang="en-US" altLang="ko-KR" b="0" dirty="0"/>
                  <a:t>. </a:t>
                </a: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ko-KR" altLang="en-US" b="0" dirty="0" smtClean="0"/>
                  <a:t>유의확률은 </a:t>
                </a:r>
                <a:r>
                  <a:rPr lang="ko-KR" altLang="en-US" b="0" dirty="0"/>
                  <a:t>표본으로부터 계산된 검정통계량을 통해 </a:t>
                </a:r>
                <a:r>
                  <a:rPr lang="ko-KR" altLang="en-US" b="0" dirty="0" smtClean="0"/>
                  <a:t>구합니다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b="0" dirty="0" err="1" smtClean="0"/>
                  <a:t>영가설을</a:t>
                </a:r>
                <a:r>
                  <a:rPr lang="ko-KR" altLang="en-US" b="0" dirty="0" smtClean="0"/>
                  <a:t> 기각할 </a:t>
                </a:r>
                <a:r>
                  <a:rPr lang="ko-KR" altLang="en-US" b="0" dirty="0"/>
                  <a:t>수 있는 최소의 유의수준 역할로 </a:t>
                </a:r>
                <a:r>
                  <a:rPr lang="ko-KR" altLang="en-US" b="0" dirty="0" err="1"/>
                  <a:t>영가설의</a:t>
                </a:r>
                <a:r>
                  <a:rPr lang="ko-KR" altLang="en-US" b="0" dirty="0"/>
                  <a:t> 타당한 정도를 나타냅니다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3"/>
                <a:r>
                  <a:rPr lang="ko-KR" altLang="en-US" b="0" dirty="0" smtClean="0"/>
                  <a:t>유의확률이 </a:t>
                </a:r>
                <a:r>
                  <a:rPr lang="ko-KR" altLang="en-US" b="0" dirty="0"/>
                  <a:t>크다면 </a:t>
                </a:r>
                <a:r>
                  <a:rPr lang="ko-KR" altLang="en-US" b="0" dirty="0" err="1"/>
                  <a:t>영가설의</a:t>
                </a:r>
                <a:r>
                  <a:rPr lang="ko-KR" altLang="en-US" b="0" dirty="0"/>
                  <a:t> 타당성이 높아 </a:t>
                </a:r>
                <a:r>
                  <a:rPr lang="ko-KR" altLang="en-US" b="0" dirty="0" err="1"/>
                  <a:t>영가설을</a:t>
                </a:r>
                <a:r>
                  <a:rPr lang="ko-KR" altLang="en-US" b="0" dirty="0"/>
                  <a:t> 채택하는 판단이 옳을 것이며</a:t>
                </a:r>
                <a:r>
                  <a:rPr lang="en-US" altLang="ko-KR" b="0" dirty="0"/>
                  <a:t>, </a:t>
                </a:r>
                <a:endParaRPr lang="en-US" altLang="ko-KR" b="0" dirty="0" smtClean="0"/>
              </a:p>
              <a:p>
                <a:pPr lvl="3"/>
                <a:r>
                  <a:rPr lang="ko-KR" altLang="en-US" b="0" dirty="0" smtClean="0"/>
                  <a:t>만일 </a:t>
                </a:r>
                <a:r>
                  <a:rPr lang="ko-KR" altLang="en-US" b="0" dirty="0"/>
                  <a:t>그 </a:t>
                </a:r>
                <a:r>
                  <a:rPr lang="ko-KR" altLang="en-US" b="0" dirty="0" smtClean="0"/>
                  <a:t>값이 </a:t>
                </a:r>
                <a:r>
                  <a:rPr lang="ko-KR" altLang="en-US" b="0" dirty="0"/>
                  <a:t>작다면 </a:t>
                </a:r>
                <a:r>
                  <a:rPr lang="ko-KR" altLang="en-US" b="0" dirty="0" err="1"/>
                  <a:t>영가설의</a:t>
                </a:r>
                <a:r>
                  <a:rPr lang="ko-KR" altLang="en-US" b="0" dirty="0"/>
                  <a:t> 타당성이 낮아 </a:t>
                </a:r>
                <a:r>
                  <a:rPr lang="ko-KR" altLang="en-US" b="0" dirty="0" err="1"/>
                  <a:t>영가설을</a:t>
                </a:r>
                <a:r>
                  <a:rPr lang="ko-KR" altLang="en-US" b="0" dirty="0"/>
                  <a:t> 기각하는 판단이 옳을 것입니다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유의확률 구하기</a:t>
                </a:r>
                <a:endParaRPr lang="en-US" altLang="ko-KR" dirty="0" smtClean="0"/>
              </a:p>
              <a:p>
                <a:pPr lvl="3"/>
                <a:r>
                  <a:rPr lang="ko-KR" altLang="en-US" b="0" dirty="0" smtClean="0"/>
                  <a:t>양쪽검정에서는 </a:t>
                </a:r>
                <a:r>
                  <a:rPr lang="ko-KR" altLang="en-US" b="0" dirty="0"/>
                  <a:t>검정통계량 </a:t>
                </a:r>
                <a:r>
                  <a:rPr lang="en-US" altLang="ko-KR" b="0" dirty="0" smtClean="0"/>
                  <a:t>t</a:t>
                </a:r>
                <a:r>
                  <a:rPr lang="ko-KR" altLang="en-US" b="0" dirty="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 &gt;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 </a:t>
                </a:r>
              </a:p>
              <a:p>
                <a:pPr lvl="3"/>
                <a:r>
                  <a:rPr lang="ko-KR" altLang="en-US" b="0" dirty="0" smtClean="0"/>
                  <a:t>한쪽검정에서 좌측 </a:t>
                </a:r>
                <a:r>
                  <a:rPr lang="ko-KR" altLang="en-US" b="0" dirty="0"/>
                  <a:t>한쪽검정의 </a:t>
                </a:r>
                <a:r>
                  <a:rPr lang="ko-KR" altLang="en-US" b="0" dirty="0" smtClean="0"/>
                  <a:t>경우에는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b="0" dirty="0"/>
                  <a:t>로</a:t>
                </a:r>
                <a:r>
                  <a:rPr lang="en-US" altLang="ko-KR" b="0" dirty="0"/>
                  <a:t>, </a:t>
                </a:r>
                <a:endParaRPr lang="en-US" altLang="ko-KR" b="0" dirty="0" smtClean="0"/>
              </a:p>
              <a:p>
                <a:pPr lvl="3"/>
                <a:r>
                  <a:rPr lang="ko-KR" altLang="en-US" dirty="0"/>
                  <a:t>한쪽검정에서 </a:t>
                </a:r>
                <a:r>
                  <a:rPr lang="ko-KR" altLang="en-US" b="0" dirty="0" smtClean="0"/>
                  <a:t>우측 한쪽검정의 경우</a:t>
                </a:r>
                <a:r>
                  <a:rPr lang="ko-KR" altLang="en-US" dirty="0" smtClean="0"/>
                  <a:t>에</a:t>
                </a:r>
                <a:r>
                  <a:rPr lang="ko-KR" altLang="en-US" dirty="0"/>
                  <a:t>는</a:t>
                </a:r>
                <a:r>
                  <a:rPr lang="ko-KR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b="0" dirty="0"/>
                  <a:t>로 </a:t>
                </a:r>
                <a:r>
                  <a:rPr lang="ko-KR" altLang="en-US" b="0" dirty="0" smtClean="0"/>
                  <a:t>구합니다</a:t>
                </a:r>
                <a:r>
                  <a:rPr lang="en-US" altLang="ko-KR" b="0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앞서 </a:t>
                </a:r>
                <a:r>
                  <a:rPr lang="ko-KR" altLang="en-US" dirty="0"/>
                  <a:t>구한 검정통계량에 대한 유의확률을 </a:t>
                </a:r>
                <a:r>
                  <a:rPr lang="ko-KR" altLang="en-US" dirty="0" smtClean="0"/>
                  <a:t>구해봅시다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/>
                  <a:t>자유도가 </a:t>
                </a:r>
                <a:r>
                  <a:rPr lang="en-US" altLang="ko-KR" b="0" dirty="0" smtClean="0"/>
                  <a:t>14</a:t>
                </a:r>
                <a:r>
                  <a:rPr lang="ko-KR" altLang="en-US" b="0" dirty="0" smtClean="0"/>
                  <a:t>인 </a:t>
                </a:r>
                <a:r>
                  <a:rPr lang="en-US" altLang="ko-KR" b="0" dirty="0" smtClean="0"/>
                  <a:t>t-</a:t>
                </a:r>
                <a:r>
                  <a:rPr lang="ko-KR" altLang="en-US" b="0" dirty="0" smtClean="0"/>
                  <a:t>분포에서  구한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검정통계량 </a:t>
                </a:r>
                <a:r>
                  <a:rPr lang="en-US" altLang="ko-KR" b="0" dirty="0" smtClean="0"/>
                  <a:t>0.753</a:t>
                </a:r>
                <a:r>
                  <a:rPr lang="ko-KR" altLang="en-US" b="0" dirty="0" smtClean="0"/>
                  <a:t>에 </a:t>
                </a:r>
                <a:r>
                  <a:rPr lang="ko-KR" altLang="en-US" b="0" dirty="0"/>
                  <a:t>대한 유의확률은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&gt;0.753) </m:t>
                    </m:r>
                  </m:oMath>
                </a14:m>
                <a:r>
                  <a:rPr lang="ko-KR" altLang="en-US" b="0" dirty="0"/>
                  <a:t>로 </a:t>
                </a:r>
                <a:r>
                  <a:rPr lang="en-US" altLang="ko-KR" b="0" dirty="0"/>
                  <a:t>R</a:t>
                </a:r>
                <a:r>
                  <a:rPr lang="ko-KR" altLang="en-US" b="0" dirty="0"/>
                  <a:t>에서 다음과 같이 구할 수 </a:t>
                </a:r>
                <a:r>
                  <a:rPr lang="ko-KR" altLang="en-US" b="0" dirty="0" smtClean="0"/>
                  <a:t>있습니다</a:t>
                </a:r>
                <a:r>
                  <a:rPr lang="en-US" altLang="ko-KR" b="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259479" cy="38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판정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유의확률과 유의수준 비교 시 주의할 점</a:t>
                </a:r>
                <a:endParaRPr lang="en-US" altLang="ko-KR" dirty="0" smtClean="0"/>
              </a:p>
              <a:p>
                <a:pPr lvl="2"/>
                <a:r>
                  <a:rPr lang="ko-KR" altLang="en-US" b="0" dirty="0"/>
                  <a:t>양쪽검정을 실시했을 </a:t>
                </a:r>
                <a:r>
                  <a:rPr lang="ko-KR" altLang="en-US" b="0" dirty="0" smtClean="0"/>
                  <a:t>때 유의확률은 </a:t>
                </a:r>
                <a:r>
                  <a:rPr lang="ko-KR" altLang="en-US" b="0" dirty="0"/>
                  <a:t>한쪽의 확률만 구한 것으로 유의확률을 유의수준의 반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)</a:t>
                </a:r>
                <a:r>
                  <a:rPr lang="ko-KR" altLang="en-US" b="0" dirty="0"/>
                  <a:t>과 비교하거나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유의확률에 </a:t>
                </a:r>
                <a:r>
                  <a:rPr lang="en-US" altLang="ko-KR" b="0" dirty="0"/>
                  <a:t>2</a:t>
                </a:r>
                <a:r>
                  <a:rPr lang="ko-KR" altLang="en-US" b="0" dirty="0"/>
                  <a:t>배를 한 </a:t>
                </a:r>
                <a:r>
                  <a:rPr lang="en-US" altLang="ko-KR" b="0" dirty="0" smtClean="0"/>
                  <a:t>2×</a:t>
                </a:r>
                <a:r>
                  <a:rPr lang="ko-KR" altLang="en-US" b="0" dirty="0" smtClean="0"/>
                  <a:t>유의확률</a:t>
                </a:r>
                <a:r>
                  <a:rPr lang="ko-KR" altLang="en-US" dirty="0"/>
                  <a:t>과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/>
                  <a:t>유의수준을 비교해야 </a:t>
                </a:r>
                <a:r>
                  <a:rPr lang="ko-KR" altLang="en-US" dirty="0" smtClean="0"/>
                  <a:t>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b="0" dirty="0" smtClean="0"/>
                  <a:t>앞선 예제의 경우 </a:t>
                </a:r>
                <a:r>
                  <a:rPr lang="ko-KR" altLang="en-US" b="0" dirty="0"/>
                  <a:t>양쪽검정으로 검정통계량을 통해 구한 유의확률</a:t>
                </a:r>
                <a:r>
                  <a:rPr lang="en-US" altLang="ko-KR" b="0" dirty="0"/>
                  <a:t>(</a:t>
                </a:r>
                <a:r>
                  <a:rPr lang="ko-KR" altLang="en-US" sz="1400" b="0" dirty="0"/>
                  <a:t>약 </a:t>
                </a:r>
                <a:r>
                  <a:rPr lang="en-US" altLang="ko-KR" sz="1400" b="0" dirty="0" smtClean="0"/>
                  <a:t>0.24</a:t>
                </a:r>
                <a:r>
                  <a:rPr lang="en-US" altLang="ko-KR" b="0" dirty="0" smtClean="0"/>
                  <a:t>)</a:t>
                </a:r>
                <a:r>
                  <a:rPr lang="ko-KR" altLang="en-US" b="0" dirty="0"/>
                  <a:t>과 우리가 정한 </a:t>
                </a:r>
                <a:r>
                  <a:rPr lang="ko-KR" altLang="en-US" b="0" dirty="0" smtClean="0"/>
                  <a:t>유의수준 </a:t>
                </a:r>
                <a:r>
                  <a:rPr lang="en-US" altLang="ko-KR" b="0" dirty="0" smtClean="0"/>
                  <a:t>0.05</a:t>
                </a:r>
                <a:r>
                  <a:rPr lang="ko-KR" altLang="en-US" b="0" dirty="0" smtClean="0"/>
                  <a:t>의 </a:t>
                </a:r>
                <a:r>
                  <a:rPr lang="ko-KR" altLang="en-US" b="0" dirty="0"/>
                  <a:t>반인 </a:t>
                </a:r>
                <a:r>
                  <a:rPr lang="en-US" altLang="ko-KR" b="0" dirty="0" smtClean="0"/>
                  <a:t>0.025</a:t>
                </a:r>
                <a:r>
                  <a:rPr lang="ko-KR" altLang="en-US" b="0" dirty="0" smtClean="0"/>
                  <a:t>와 </a:t>
                </a:r>
                <a:r>
                  <a:rPr lang="ko-KR" altLang="en-US" b="0" dirty="0"/>
                  <a:t>비교하여 판정을 내립니다</a:t>
                </a:r>
                <a:r>
                  <a:rPr lang="en-US" altLang="ko-KR" b="0" dirty="0" smtClean="0"/>
                  <a:t>.</a:t>
                </a:r>
              </a:p>
              <a:p>
                <a:pPr lvl="4"/>
                <a:r>
                  <a:rPr lang="en-US" altLang="ko-KR" b="0" dirty="0" smtClean="0"/>
                  <a:t>0.24</a:t>
                </a:r>
                <a:r>
                  <a:rPr lang="ko-KR" altLang="en-US" b="0" dirty="0" smtClean="0"/>
                  <a:t>는 </a:t>
                </a:r>
                <a:r>
                  <a:rPr lang="en-US" altLang="ko-KR" b="0" dirty="0" smtClean="0"/>
                  <a:t>0.025</a:t>
                </a:r>
                <a:r>
                  <a:rPr lang="ko-KR" altLang="en-US" b="0" dirty="0" smtClean="0"/>
                  <a:t>보다 </a:t>
                </a:r>
                <a:r>
                  <a:rPr lang="ko-KR" altLang="en-US" b="0" dirty="0"/>
                  <a:t>크므로 </a:t>
                </a:r>
                <a:r>
                  <a:rPr lang="ko-KR" altLang="en-US" b="1" dirty="0" err="1" smtClean="0"/>
                  <a:t>영가설을</a:t>
                </a:r>
                <a:r>
                  <a:rPr lang="ko-KR" altLang="en-US" b="1" dirty="0" smtClean="0"/>
                  <a:t> </a:t>
                </a:r>
                <a:r>
                  <a:rPr lang="ko-KR" altLang="en-US" b="1" dirty="0"/>
                  <a:t>채택</a:t>
                </a:r>
                <a:r>
                  <a:rPr lang="ko-KR" altLang="en-US" b="0" dirty="0"/>
                  <a:t>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b="0" dirty="0"/>
                  <a:t>통계분석을 실시하는 통계 패키지</a:t>
                </a:r>
                <a:r>
                  <a:rPr lang="en-US" altLang="ko-KR" b="0" dirty="0"/>
                  <a:t>(R, SAS, SPSS, Stata)</a:t>
                </a:r>
                <a:r>
                  <a:rPr lang="ko-KR" altLang="en-US" b="0" dirty="0"/>
                  <a:t>들은 가설검정 시 </a:t>
                </a:r>
                <a:r>
                  <a:rPr lang="ko-KR" altLang="en-US" b="0" dirty="0" smtClean="0"/>
                  <a:t>연구자가 유의수준으로 </a:t>
                </a:r>
                <a:r>
                  <a:rPr lang="ko-KR" altLang="en-US" b="0" dirty="0"/>
                  <a:t>어떤 값을 선택했는지 모르는 상태에서 계산을 하고 결과로 유의확률을 </a:t>
                </a:r>
                <a:r>
                  <a:rPr lang="ko-KR" altLang="en-US" b="0" dirty="0" smtClean="0"/>
                  <a:t>제시함으로써 </a:t>
                </a:r>
                <a:r>
                  <a:rPr lang="ko-KR" altLang="en-US" b="0" dirty="0"/>
                  <a:t>연구자가 유의확률과 유의수준을 비교하여 결론을 내릴 수 있도록 </a:t>
                </a:r>
                <a:r>
                  <a:rPr lang="ko-KR" altLang="en-US" b="0" dirty="0" smtClean="0"/>
                  <a:t>합니다</a:t>
                </a:r>
                <a:endParaRPr lang="en-US" altLang="ko-KR" b="0" dirty="0" smtClean="0"/>
              </a:p>
              <a:p>
                <a:pPr lvl="4"/>
                <a:r>
                  <a:rPr lang="en-US" altLang="ko-KR" dirty="0" smtClean="0"/>
                  <a:t>SPSS</a:t>
                </a:r>
                <a:r>
                  <a:rPr lang="ko-KR" altLang="en-US" dirty="0" smtClean="0"/>
                  <a:t>의 경우 유의확률에 </a:t>
                </a:r>
                <a:r>
                  <a:rPr lang="en-US" altLang="ko-KR" dirty="0" smtClean="0"/>
                  <a:t>2</a:t>
                </a:r>
                <a:r>
                  <a:rPr lang="ko-KR" altLang="en-US" dirty="0" err="1" smtClean="0"/>
                  <a:t>배한</a:t>
                </a:r>
                <a:r>
                  <a:rPr lang="ko-KR" altLang="en-US" dirty="0" smtClean="0"/>
                  <a:t> 값을 계산해 줍니다</a:t>
                </a:r>
                <a:r>
                  <a:rPr lang="en-US" altLang="ko-KR" dirty="0" smtClean="0"/>
                  <a:t>.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smtClean="0"/>
              <a:t>결론 기술하기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결론 기술하기</a:t>
            </a:r>
            <a:endParaRPr lang="en-US" altLang="ko-KR" dirty="0" smtClean="0"/>
          </a:p>
          <a:p>
            <a:pPr lvl="1"/>
            <a:r>
              <a:rPr lang="ko-KR" altLang="en-US" b="0" dirty="0"/>
              <a:t>가설검정에서는 판정 </a:t>
            </a:r>
            <a:r>
              <a:rPr lang="ko-KR" altLang="en-US" b="0" dirty="0" smtClean="0"/>
              <a:t>과정이 마지막이지만</a:t>
            </a:r>
            <a:r>
              <a:rPr lang="en-US" altLang="ko-KR" b="0" dirty="0"/>
              <a:t>, </a:t>
            </a:r>
            <a:r>
              <a:rPr lang="ko-KR" altLang="en-US" b="0" dirty="0"/>
              <a:t>판정 결과를 다른 사람들에게 알리기 위해 판정의 근거와 함께 </a:t>
            </a:r>
            <a:r>
              <a:rPr lang="ko-KR" altLang="en-US" b="0" dirty="0" err="1" smtClean="0"/>
              <a:t>영가설의</a:t>
            </a:r>
            <a:r>
              <a:rPr lang="ko-KR" altLang="en-US" b="0" dirty="0" smtClean="0"/>
              <a:t> 채택 </a:t>
            </a:r>
            <a:r>
              <a:rPr lang="ko-KR" altLang="en-US" b="0" dirty="0"/>
              <a:t>및 기각 여부를 가설검정의 결론으로 표현합니다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근거를 제시할 때는</a:t>
            </a:r>
            <a:r>
              <a:rPr lang="en-US" altLang="ko-KR" b="0" dirty="0"/>
              <a:t>, </a:t>
            </a:r>
            <a:r>
              <a:rPr lang="ko-KR" altLang="en-US" b="0" dirty="0" smtClean="0"/>
              <a:t>검정통계량 </a:t>
            </a:r>
            <a:r>
              <a:rPr lang="ko-KR" altLang="en-US" b="0" dirty="0"/>
              <a:t>계산에 사용된 표본의 특성 및 계산된 검정통계량과 유의확률을 같이 제시하여 </a:t>
            </a:r>
            <a:r>
              <a:rPr lang="ko-KR" altLang="en-US" b="0" dirty="0" smtClean="0"/>
              <a:t>판정에 </a:t>
            </a:r>
            <a:r>
              <a:rPr lang="ko-KR" altLang="en-US" b="0" dirty="0"/>
              <a:t>대한 근거로 </a:t>
            </a:r>
            <a:r>
              <a:rPr lang="ko-KR" altLang="en-US" b="0" dirty="0" smtClean="0"/>
              <a:t>활용합니다</a:t>
            </a:r>
            <a:r>
              <a:rPr lang="en-US" altLang="ko-KR" b="0" dirty="0" smtClean="0"/>
              <a:t>.</a:t>
            </a:r>
          </a:p>
          <a:p>
            <a:r>
              <a:rPr lang="ko-KR" altLang="en-US" dirty="0" smtClean="0"/>
              <a:t>결론 기술 형태</a:t>
            </a:r>
            <a:endParaRPr lang="en-US" altLang="ko-KR" dirty="0" smtClean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가설검정을 </a:t>
            </a:r>
            <a:r>
              <a:rPr lang="ko-KR" altLang="en-US" b="0" dirty="0"/>
              <a:t>통해 밝히고자 하는 연구의 내용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표본으로부터 </a:t>
            </a:r>
            <a:r>
              <a:rPr lang="ko-KR" altLang="en-US" b="0" dirty="0"/>
              <a:t>측정된 일반적 특성 및 검정통계량 계산의 근거가 되는 </a:t>
            </a:r>
            <a:r>
              <a:rPr lang="ko-KR" altLang="en-US" b="0" dirty="0" smtClean="0"/>
              <a:t>통계량</a:t>
            </a:r>
            <a:endParaRPr lang="ko-KR" altLang="en-US" b="0" dirty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검정통계량과 </a:t>
            </a:r>
            <a:r>
              <a:rPr lang="ko-KR" altLang="en-US" b="0" dirty="0"/>
              <a:t>유의확률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판정의 </a:t>
            </a:r>
            <a:r>
              <a:rPr lang="ko-KR" altLang="en-US" b="0" dirty="0"/>
              <a:t>내용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가설검정으로부터 </a:t>
            </a:r>
            <a:r>
              <a:rPr lang="ko-KR" altLang="en-US" b="0" dirty="0"/>
              <a:t>알 수 있는 사실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결론 기술하기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결론 기술의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세 어린이의 키의 평균에 대한 가설 검정</a:t>
            </a:r>
            <a:endParaRPr lang="en-US" altLang="ko-KR" dirty="0" smtClean="0"/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“</a:t>
            </a:r>
            <a:r>
              <a:rPr lang="en-US" altLang="ko-KR" b="0" dirty="0"/>
              <a:t>(</a:t>
            </a:r>
            <a:r>
              <a:rPr lang="ko-KR" altLang="en-US" sz="1600" b="0" dirty="0"/>
              <a:t>만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세 남자 어린이의</a:t>
            </a:r>
            <a:r>
              <a:rPr lang="en-US" altLang="ko-KR" b="0" dirty="0"/>
              <a:t>) </a:t>
            </a:r>
            <a:r>
              <a:rPr lang="ko-KR" altLang="en-US" b="0" dirty="0"/>
              <a:t>키의 평균이 </a:t>
            </a:r>
            <a:r>
              <a:rPr lang="en-US" altLang="ko-KR" b="0" dirty="0" smtClean="0"/>
              <a:t>1220mm</a:t>
            </a:r>
            <a:r>
              <a:rPr lang="ko-KR" altLang="en-US" b="0" dirty="0"/>
              <a:t>”라는 기존 </a:t>
            </a:r>
            <a:r>
              <a:rPr lang="ko-KR" altLang="en-US" b="0" dirty="0" smtClean="0"/>
              <a:t>사실이 현재에도 유지되고 있는지  </a:t>
            </a:r>
            <a:r>
              <a:rPr lang="ko-KR" altLang="en-US" b="0" dirty="0"/>
              <a:t>알아보기 위해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en-US" altLang="ko-KR" b="0" dirty="0" smtClean="0"/>
              <a:t>15</a:t>
            </a:r>
            <a:r>
              <a:rPr lang="ko-KR" altLang="en-US" b="0" dirty="0"/>
              <a:t>명의 </a:t>
            </a:r>
            <a:r>
              <a:rPr lang="en-US" altLang="ko-KR" b="0" dirty="0"/>
              <a:t>7</a:t>
            </a:r>
            <a:r>
              <a:rPr lang="ko-KR" altLang="en-US" b="0" dirty="0"/>
              <a:t>세 어린이를 표본으로 추출하여 키를 측정한 결과</a:t>
            </a:r>
            <a:r>
              <a:rPr lang="en-US" altLang="ko-KR" b="0" dirty="0"/>
              <a:t>, </a:t>
            </a:r>
            <a:r>
              <a:rPr lang="ko-KR" altLang="en-US" b="0" dirty="0" smtClean="0"/>
              <a:t>평균은 </a:t>
            </a:r>
            <a:r>
              <a:rPr lang="en-US" altLang="ko-KR" b="0" dirty="0" smtClean="0"/>
              <a:t>1230.53(mm), </a:t>
            </a:r>
            <a:r>
              <a:rPr lang="ko-KR" altLang="en-US" b="0" dirty="0" smtClean="0"/>
              <a:t>표준편차는 </a:t>
            </a:r>
            <a:r>
              <a:rPr lang="en-US" altLang="ko-KR" b="0" dirty="0" smtClean="0"/>
              <a:t>54.186(mm</a:t>
            </a:r>
            <a:r>
              <a:rPr lang="en-US" altLang="ko-KR" b="0" dirty="0"/>
              <a:t>)</a:t>
            </a:r>
            <a:r>
              <a:rPr lang="ko-KR" altLang="en-US" b="0" dirty="0"/>
              <a:t>이었으며</a:t>
            </a:r>
            <a:r>
              <a:rPr lang="en-US" altLang="ko-KR" b="0" dirty="0"/>
              <a:t>,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표본으로부터 </a:t>
            </a:r>
            <a:r>
              <a:rPr lang="ko-KR" altLang="en-US" b="0" dirty="0"/>
              <a:t>구한 검정통계량은 </a:t>
            </a:r>
            <a:r>
              <a:rPr lang="en-US" altLang="ko-KR" b="0" dirty="0" smtClean="0"/>
              <a:t>0.753(</a:t>
            </a:r>
            <a:r>
              <a:rPr lang="ko-KR" altLang="en-US" b="0" dirty="0" smtClean="0"/>
              <a:t>유의확률</a:t>
            </a:r>
            <a:r>
              <a:rPr lang="en-US" altLang="ko-KR" b="0" dirty="0" smtClean="0"/>
              <a:t>  </a:t>
            </a:r>
            <a:r>
              <a:rPr lang="en-US" altLang="ko-KR" b="0" dirty="0"/>
              <a:t>: </a:t>
            </a:r>
            <a:r>
              <a:rPr lang="en-US" altLang="ko-KR" b="0" dirty="0" smtClean="0"/>
              <a:t>0.232)</a:t>
            </a:r>
            <a:r>
              <a:rPr lang="ko-KR" altLang="en-US" b="0" dirty="0"/>
              <a:t>로 나타났습니다</a:t>
            </a:r>
            <a:r>
              <a:rPr lang="en-US" altLang="ko-KR" b="0" dirty="0"/>
              <a:t>.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이는 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“</a:t>
            </a:r>
            <a:r>
              <a:rPr lang="en-US" altLang="ko-KR" b="0" dirty="0"/>
              <a:t>(</a:t>
            </a:r>
            <a:r>
              <a:rPr lang="ko-KR" altLang="en-US" sz="1600" b="0" dirty="0"/>
              <a:t>만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세 남자 어린이의</a:t>
            </a:r>
            <a:r>
              <a:rPr lang="en-US" altLang="ko-KR" b="0" dirty="0"/>
              <a:t>) </a:t>
            </a:r>
            <a:r>
              <a:rPr lang="ko-KR" altLang="en-US" b="0" dirty="0"/>
              <a:t>키의 평균이 </a:t>
            </a:r>
            <a:r>
              <a:rPr lang="en-US" altLang="ko-KR" b="0" dirty="0" smtClean="0"/>
              <a:t>1220mm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r>
              <a:rPr lang="ko-KR" altLang="en-US" b="0" dirty="0" smtClean="0"/>
              <a:t>”라는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기각할 수 없습니다</a:t>
            </a:r>
            <a:r>
              <a:rPr lang="en-US" altLang="ko-KR" b="0" dirty="0"/>
              <a:t>.</a:t>
            </a:r>
          </a:p>
          <a:p>
            <a:pPr marL="754380" lvl="1" indent="-342900">
              <a:buFont typeface="+mj-ea"/>
              <a:buAutoNum type="circleNumDbPlain"/>
            </a:pPr>
            <a:r>
              <a:rPr lang="ko-KR" altLang="en-US" b="0" dirty="0" smtClean="0"/>
              <a:t>“</a:t>
            </a:r>
            <a:r>
              <a:rPr lang="en-US" altLang="ko-KR" b="0" dirty="0"/>
              <a:t>(</a:t>
            </a:r>
            <a:r>
              <a:rPr lang="ko-KR" altLang="en-US" sz="1600" b="0" dirty="0"/>
              <a:t>만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세 남자 어린이의</a:t>
            </a:r>
            <a:r>
              <a:rPr lang="en-US" altLang="ko-KR" b="0" dirty="0"/>
              <a:t>) </a:t>
            </a:r>
            <a:r>
              <a:rPr lang="ko-KR" altLang="en-US" b="0" dirty="0"/>
              <a:t>키의 평균이 </a:t>
            </a:r>
            <a:r>
              <a:rPr lang="en-US" altLang="ko-KR" b="0" dirty="0" smtClean="0"/>
              <a:t>1220mm</a:t>
            </a:r>
            <a:r>
              <a:rPr lang="ko-KR" altLang="en-US" b="0" dirty="0"/>
              <a:t>가 아니다</a:t>
            </a:r>
            <a:r>
              <a:rPr lang="en-US" altLang="ko-KR" b="0" dirty="0"/>
              <a:t>.</a:t>
            </a:r>
            <a:r>
              <a:rPr lang="ko-KR" altLang="en-US" b="0" dirty="0"/>
              <a:t>”라는 </a:t>
            </a:r>
            <a:r>
              <a:rPr lang="ko-KR" altLang="en-US" b="0" dirty="0" smtClean="0"/>
              <a:t>대안가설에 대해 통계적으로 유의한 결론을 얻을 수 없었으며</a:t>
            </a:r>
            <a:r>
              <a:rPr lang="en-US" altLang="ko-KR" b="0" dirty="0" smtClean="0"/>
              <a:t>, (</a:t>
            </a:r>
            <a:r>
              <a:rPr lang="ko-KR" altLang="en-US" sz="1600" b="0" dirty="0"/>
              <a:t>만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세 남자 어린이의</a:t>
            </a:r>
            <a:r>
              <a:rPr lang="en-US" altLang="ko-KR" b="0" dirty="0"/>
              <a:t>) </a:t>
            </a:r>
            <a:r>
              <a:rPr lang="ko-KR" altLang="en-US" b="0" dirty="0"/>
              <a:t>키의 평균이 </a:t>
            </a:r>
            <a:r>
              <a:rPr lang="en-US" altLang="ko-KR" b="0" dirty="0" smtClean="0"/>
              <a:t>1220mm</a:t>
            </a:r>
            <a:r>
              <a:rPr lang="ko-KR" altLang="en-US" b="0" dirty="0" smtClean="0"/>
              <a:t>라는 기존의 </a:t>
            </a:r>
            <a:r>
              <a:rPr lang="ko-KR" altLang="en-US" b="0" dirty="0"/>
              <a:t>사실은 여전히 유지되고 있는 것으로 판단됩니다</a:t>
            </a:r>
            <a:r>
              <a:rPr lang="en-US" altLang="ko-KR" b="0" dirty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00498"/>
            <a:ext cx="78662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02.</a:t>
            </a:r>
            <a:r>
              <a:rPr lang="ko-KR" altLang="en-US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단일 모집단의 가설검정</a:t>
            </a:r>
            <a:endParaRPr lang="en-US" altLang="ko-KR" sz="4800" b="1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0" y="2474312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latin typeface="+mj-ea"/>
              </a:rPr>
              <a:t>: </a:t>
            </a:r>
            <a:r>
              <a:rPr lang="ko-KR" altLang="en-US" sz="2800" b="1" dirty="0" smtClean="0">
                <a:solidFill>
                  <a:srgbClr val="0070C0"/>
                </a:solidFill>
                <a:latin typeface="+mj-ea"/>
              </a:rPr>
              <a:t>모평균과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+mj-ea"/>
              </a:rPr>
              <a:t>모비율</a:t>
            </a:r>
            <a:r>
              <a:rPr lang="ko-KR" altLang="en-US" sz="2800" b="1" dirty="0" smtClean="0">
                <a:solidFill>
                  <a:srgbClr val="0070C0"/>
                </a:solidFill>
                <a:latin typeface="+mj-ea"/>
              </a:rPr>
              <a:t> 검정</a:t>
            </a:r>
            <a:endParaRPr lang="en-US" altLang="ko-KR" sz="2800" b="1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63688" y="5013176"/>
            <a:ext cx="6336704" cy="1152128"/>
            <a:chOff x="1763688" y="3501008"/>
            <a:chExt cx="6336704" cy="720081"/>
          </a:xfrm>
        </p:grpSpPr>
        <p:sp>
          <p:nvSpPr>
            <p:cNvPr id="4" name="직사각형 32"/>
            <p:cNvSpPr/>
            <p:nvPr/>
          </p:nvSpPr>
          <p:spPr>
            <a:xfrm>
              <a:off x="1763688" y="3501008"/>
              <a:ext cx="6336704" cy="72008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5" name="텍스트 개체 틀 21"/>
            <p:cNvSpPr txBox="1">
              <a:spLocks/>
            </p:cNvSpPr>
            <p:nvPr/>
          </p:nvSpPr>
          <p:spPr>
            <a:xfrm>
              <a:off x="1835696" y="3573017"/>
              <a:ext cx="6192688" cy="57606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dirty="0"/>
                <a:t>1. </a:t>
              </a:r>
              <a:r>
                <a:rPr lang="ko-KR" altLang="en-US" dirty="0"/>
                <a:t>단일 </a:t>
              </a:r>
              <a:r>
                <a:rPr lang="ko-KR" altLang="en-US" dirty="0" smtClean="0"/>
                <a:t>모집단의 평균에 </a:t>
              </a:r>
              <a:r>
                <a:rPr lang="ko-KR" altLang="en-US" dirty="0"/>
                <a:t>대한 가설검정 방법에 대해 학습한다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/>
                <a:t>2. </a:t>
              </a:r>
              <a:r>
                <a:rPr lang="ko-KR" altLang="en-US" dirty="0"/>
                <a:t>단일 </a:t>
              </a:r>
              <a:r>
                <a:rPr lang="ko-KR" altLang="en-US" dirty="0" smtClean="0"/>
                <a:t>모집단의 비율에 </a:t>
              </a:r>
              <a:r>
                <a:rPr lang="ko-KR" altLang="en-US" dirty="0"/>
                <a:t>대한 가설검정 방법에 대해 학습한다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모집단의 평균에 대한 가설 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모집단의 평균에 대한 검정 방법에 대해 알아봅시다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b="0" dirty="0"/>
              <a:t>여아 신생아의 몸무게는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/>
              <a:t>으로 알려져 왔으나</a:t>
            </a:r>
            <a:r>
              <a:rPr lang="en-US" altLang="ko-KR" b="0" dirty="0"/>
              <a:t>, </a:t>
            </a:r>
            <a:r>
              <a:rPr lang="ko-KR" altLang="en-US" b="0" dirty="0"/>
              <a:t>산모에 대한 관리가 더 </a:t>
            </a:r>
            <a:r>
              <a:rPr lang="ko-KR" altLang="en-US" b="0" dirty="0" smtClean="0"/>
              <a:t>세심해진 요즘 </a:t>
            </a:r>
            <a:r>
              <a:rPr lang="ko-KR" altLang="en-US" b="0" dirty="0"/>
              <a:t>신생아의 몸무게가 증가할 것으로 </a:t>
            </a:r>
            <a:r>
              <a:rPr lang="ko-KR" altLang="en-US" dirty="0" smtClean="0"/>
              <a:t>판단되</a:t>
            </a:r>
            <a:r>
              <a:rPr lang="ko-KR" altLang="en-US" dirty="0"/>
              <a:t>어</a:t>
            </a:r>
            <a:r>
              <a:rPr lang="en-US" altLang="ko-KR" b="0" dirty="0" smtClean="0"/>
              <a:t>, </a:t>
            </a:r>
            <a:r>
              <a:rPr lang="ko-KR" altLang="en-US" b="0" dirty="0"/>
              <a:t>이를 확인하고자 부모의 동의를 </a:t>
            </a:r>
            <a:r>
              <a:rPr lang="ko-KR" altLang="en-US" b="0" dirty="0" smtClean="0"/>
              <a:t>얻은 신생아 </a:t>
            </a:r>
            <a:r>
              <a:rPr lang="ko-KR" altLang="en-US" b="0" dirty="0"/>
              <a:t>중 표본으로 </a:t>
            </a:r>
            <a:r>
              <a:rPr lang="en-US" altLang="ko-KR" b="0" dirty="0"/>
              <a:t>18</a:t>
            </a:r>
            <a:r>
              <a:rPr lang="ko-KR" altLang="en-US" b="0" dirty="0"/>
              <a:t>명을 대상으로 체중을 측정했습니다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연구자가 생각한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여</a:t>
            </a:r>
            <a:r>
              <a:rPr lang="ko-KR" altLang="en-US" b="0" dirty="0" smtClean="0"/>
              <a:t>아 </a:t>
            </a:r>
            <a:r>
              <a:rPr lang="ko-KR" altLang="en-US" b="0" dirty="0"/>
              <a:t>신생아의 </a:t>
            </a:r>
            <a:r>
              <a:rPr lang="ko-KR" altLang="en-US" b="0" dirty="0" smtClean="0"/>
              <a:t>체중이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/>
              <a:t>보다 </a:t>
            </a:r>
            <a:r>
              <a:rPr lang="ko-KR" altLang="en-US" b="0" dirty="0" smtClean="0"/>
              <a:t>크다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는 </a:t>
            </a:r>
            <a:r>
              <a:rPr lang="ko-KR" altLang="en-US" b="0" dirty="0"/>
              <a:t>주장을 받아들일 수 있는지 검정해봅시다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8880"/>
            <a:ext cx="8353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표본으로부터 측정된 여아 신생아의 몸무게는 다음과 같습니다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가설검정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가설수립</a:t>
                </a:r>
                <a:endParaRPr lang="en-US" altLang="ko-KR" dirty="0" smtClean="0"/>
              </a:p>
              <a:p>
                <a:pPr lvl="2"/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: (</a:t>
                </a:r>
                <a:r>
                  <a:rPr lang="ko-KR" altLang="en-US" sz="1400" b="0" dirty="0"/>
                  <a:t>여아</a:t>
                </a:r>
                <a:r>
                  <a:rPr lang="en-US" altLang="ko-KR" b="0" dirty="0"/>
                  <a:t>) </a:t>
                </a:r>
                <a:r>
                  <a:rPr lang="ko-KR" altLang="en-US" b="0" dirty="0"/>
                  <a:t>신생아의 체중은 </a:t>
                </a:r>
                <a:r>
                  <a:rPr lang="en-US" altLang="ko-KR" b="0" dirty="0"/>
                  <a:t>2800g</a:t>
                </a:r>
                <a:r>
                  <a:rPr lang="ko-KR" altLang="en-US" b="0" dirty="0"/>
                  <a:t>이다</a:t>
                </a:r>
                <a:r>
                  <a:rPr lang="en-US" altLang="ko-KR" b="0" dirty="0" smtClean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몸무게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=2800(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)</a:t>
                </a:r>
              </a:p>
              <a:p>
                <a:pPr lvl="3"/>
                <a:r>
                  <a:rPr lang="ko-KR" altLang="en-US" dirty="0" smtClean="0"/>
                  <a:t>기존의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알려진 사실인 여아 신생아의 몸무게 평균인 </a:t>
                </a:r>
                <a:r>
                  <a:rPr lang="en-US" altLang="ko-KR" dirty="0" smtClean="0"/>
                  <a:t>2800(g)</a:t>
                </a:r>
                <a:r>
                  <a:rPr lang="ko-KR" altLang="en-US" dirty="0" smtClean="0"/>
                  <a:t>을 </a:t>
                </a:r>
                <a:r>
                  <a:rPr lang="ko-KR" altLang="en-US" dirty="0" err="1" smtClean="0"/>
                  <a:t>영가설로</a:t>
                </a:r>
                <a:r>
                  <a:rPr lang="ko-KR" altLang="en-US" dirty="0" smtClean="0"/>
                  <a:t> 합니다</a:t>
                </a:r>
                <a:r>
                  <a:rPr lang="en-US" altLang="ko-KR" dirty="0" smtClean="0"/>
                  <a:t>.</a:t>
                </a:r>
                <a:endParaRPr lang="ko-KR" altLang="en-US" b="0" dirty="0"/>
              </a:p>
              <a:p>
                <a:pPr lvl="2"/>
                <a:r>
                  <a:rPr lang="ko-KR" altLang="en-US" b="0" dirty="0" smtClean="0"/>
                  <a:t>대안가설 </a:t>
                </a:r>
                <a:r>
                  <a:rPr lang="en-US" altLang="ko-KR" b="0" dirty="0"/>
                  <a:t>: (</a:t>
                </a:r>
                <a:r>
                  <a:rPr lang="ko-KR" altLang="en-US" sz="1400" b="0" dirty="0"/>
                  <a:t>여아</a:t>
                </a:r>
                <a:r>
                  <a:rPr lang="en-US" altLang="ko-KR" b="0" dirty="0"/>
                  <a:t>) </a:t>
                </a:r>
                <a:r>
                  <a:rPr lang="ko-KR" altLang="en-US" b="0" dirty="0"/>
                  <a:t>신생아의 체중은 </a:t>
                </a:r>
                <a:r>
                  <a:rPr lang="en-US" altLang="ko-KR" b="0" dirty="0"/>
                  <a:t>2800g</a:t>
                </a:r>
                <a:r>
                  <a:rPr lang="ko-KR" altLang="en-US" b="0" dirty="0"/>
                  <a:t>보다 크다</a:t>
                </a:r>
                <a:r>
                  <a:rPr lang="en-US" altLang="ko-KR" b="0" dirty="0" smtClean="0"/>
                  <a:t>.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몸무게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</a:rPr>
                      <m:t>2800(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연구자가 밝히고자 하는 것은 여아 </a:t>
                </a:r>
                <a:r>
                  <a:rPr lang="ko-KR" altLang="en-US" dirty="0"/>
                  <a:t>신생아의 몸무게 </a:t>
                </a:r>
                <a:r>
                  <a:rPr lang="ko-KR" altLang="en-US" dirty="0" smtClean="0"/>
                  <a:t>평균이 기존보다 증가했다는 것으로 이를 대안가설로 수립합니다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01117"/>
              </p:ext>
            </p:extLst>
          </p:nvPr>
        </p:nvGraphicFramePr>
        <p:xfrm>
          <a:off x="1247799" y="1700808"/>
          <a:ext cx="66484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3837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3334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2208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1745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2576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3208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3746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3523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3430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3480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3116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3428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2184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2383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3500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3866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3542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3278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470" y="1535428"/>
            <a:ext cx="4006255" cy="294449"/>
            <a:chOff x="334470" y="1535428"/>
            <a:chExt cx="4006255" cy="294449"/>
          </a:xfrm>
        </p:grpSpPr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427734" y="1568867"/>
              <a:ext cx="3912991" cy="261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latin typeface="+mn-lt"/>
                  <a:ea typeface="+mn-ea"/>
                </a:rPr>
                <a:t>가설검정</a:t>
              </a:r>
              <a:endParaRPr kumimoji="0" lang="en-US" altLang="en-US" sz="1500" b="1" dirty="0">
                <a:latin typeface="+mn-lt"/>
                <a:ea typeface="+mn-ea"/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334470" y="1535428"/>
              <a:ext cx="378738" cy="294449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b="1" dirty="0" smtClean="0">
                  <a:solidFill>
                    <a:srgbClr val="F8F8F8"/>
                  </a:solidFill>
                  <a:ea typeface="맑은 고딕" pitchFamily="50" charset="-127"/>
                </a:rPr>
                <a:t>6.1</a:t>
              </a:r>
              <a:endParaRPr kumimoji="0" lang="en-US" altLang="ko-KR" sz="1500" b="1" dirty="0">
                <a:latin typeface="굴림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3528" y="3338845"/>
            <a:ext cx="4006255" cy="294449"/>
            <a:chOff x="323528" y="3263619"/>
            <a:chExt cx="4006255" cy="294449"/>
          </a:xfrm>
        </p:grpSpPr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416792" y="3297058"/>
              <a:ext cx="3912991" cy="261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1" dirty="0" smtClean="0"/>
                <a:t>단일 모집단의 가설검정</a:t>
              </a:r>
              <a:endParaRPr kumimoji="0" lang="en-US" altLang="en-US" sz="1500" b="1" dirty="0">
                <a:latin typeface="+mn-lt"/>
                <a:ea typeface="+mn-ea"/>
              </a:endParaRPr>
            </a:p>
          </p:txBody>
        </p:sp>
        <p:sp>
          <p:nvSpPr>
            <p:cNvPr id="19" name="AutoShape 27"/>
            <p:cNvSpPr>
              <a:spLocks noChangeArrowheads="1"/>
            </p:cNvSpPr>
            <p:nvPr/>
          </p:nvSpPr>
          <p:spPr bwMode="auto">
            <a:xfrm>
              <a:off x="323528" y="3263619"/>
              <a:ext cx="378738" cy="294449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b="1" dirty="0" smtClean="0">
                  <a:solidFill>
                    <a:srgbClr val="F8F8F8"/>
                  </a:solidFill>
                  <a:ea typeface="맑은 고딕" pitchFamily="50" charset="-127"/>
                </a:rPr>
                <a:t>6.2</a:t>
              </a:r>
              <a:endParaRPr kumimoji="0" lang="en-US" altLang="ko-KR" sz="1500" b="1" dirty="0">
                <a:latin typeface="굴림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528" y="1988841"/>
            <a:ext cx="4017197" cy="2592288"/>
            <a:chOff x="467544" y="1988841"/>
            <a:chExt cx="4017197" cy="2605588"/>
          </a:xfrm>
        </p:grpSpPr>
        <p:sp>
          <p:nvSpPr>
            <p:cNvPr id="20" name="직사각형 32"/>
            <p:cNvSpPr/>
            <p:nvPr/>
          </p:nvSpPr>
          <p:spPr>
            <a:xfrm>
              <a:off x="478486" y="1988841"/>
              <a:ext cx="4006255" cy="10081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21" name="텍스트 개체 틀 21"/>
            <p:cNvSpPr txBox="1">
              <a:spLocks/>
            </p:cNvSpPr>
            <p:nvPr/>
          </p:nvSpPr>
          <p:spPr>
            <a:xfrm>
              <a:off x="624238" y="2060848"/>
              <a:ext cx="3714750" cy="8640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가설검정</a:t>
              </a:r>
              <a:endParaRPr lang="en-US" altLang="ko-KR" dirty="0"/>
            </a:p>
            <a:p>
              <a:r>
                <a:rPr lang="ko-KR" altLang="en-US" dirty="0" smtClean="0"/>
                <a:t>판정의 기준</a:t>
              </a:r>
              <a:endParaRPr lang="en-US" altLang="ko-KR" dirty="0" smtClean="0"/>
            </a:p>
            <a:p>
              <a:r>
                <a:rPr lang="ko-KR" altLang="en-US" dirty="0" err="1" smtClean="0"/>
                <a:t>기각역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수립 </a:t>
              </a:r>
              <a:r>
                <a:rPr lang="ko-KR" altLang="en-US" dirty="0" smtClean="0"/>
                <a:t>방법</a:t>
              </a:r>
              <a:endParaRPr lang="ko-KR" altLang="en-US" dirty="0"/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467544" y="3870654"/>
              <a:ext cx="4006255" cy="7237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</p:grpSp>
      <p:sp>
        <p:nvSpPr>
          <p:cNvPr id="23" name="텍스트 개체 틀 21"/>
          <p:cNvSpPr txBox="1">
            <a:spLocks/>
          </p:cNvSpPr>
          <p:nvPr/>
        </p:nvSpPr>
        <p:spPr>
          <a:xfrm>
            <a:off x="469280" y="3932688"/>
            <a:ext cx="3714750" cy="85968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단일 </a:t>
            </a:r>
            <a:r>
              <a:rPr lang="ko-KR" altLang="en-US" dirty="0" smtClean="0"/>
              <a:t>모집단의 평균에 </a:t>
            </a:r>
            <a:r>
              <a:rPr lang="ko-KR" altLang="en-US" dirty="0"/>
              <a:t>대한 </a:t>
            </a:r>
            <a:r>
              <a:rPr lang="ko-KR" altLang="en-US" dirty="0" smtClean="0"/>
              <a:t>가설검정</a:t>
            </a:r>
            <a:endParaRPr lang="en-US" altLang="ko-KR" dirty="0" smtClean="0"/>
          </a:p>
          <a:p>
            <a:r>
              <a:rPr lang="ko-KR" altLang="en-US" dirty="0"/>
              <a:t>단일 </a:t>
            </a:r>
            <a:r>
              <a:rPr lang="ko-KR" altLang="en-US" dirty="0" smtClean="0"/>
              <a:t>모집단의 </a:t>
            </a:r>
            <a:r>
              <a:rPr lang="ko-KR" altLang="en-US" dirty="0" err="1" smtClean="0"/>
              <a:t>모비율에</a:t>
            </a:r>
            <a:r>
              <a:rPr lang="ko-KR" altLang="en-US" dirty="0" smtClean="0"/>
              <a:t> </a:t>
            </a:r>
            <a:r>
              <a:rPr lang="ko-KR" altLang="en-US" dirty="0"/>
              <a:t>대한 가설검정</a:t>
            </a:r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953296" y="1579067"/>
            <a:ext cx="3912991" cy="2610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 algn="ctr">
            <a:noFill/>
            <a:round/>
            <a:headEnd/>
            <a:tailEnd/>
          </a:ln>
          <a:effectLst>
            <a:outerShdw dist="17961" dir="18900000" algn="ctr" rotWithShape="0">
              <a:schemeClr val="bg1">
                <a:lumMod val="75000"/>
              </a:schemeClr>
            </a:outerShdw>
          </a:effectLst>
        </p:spPr>
        <p:txBody>
          <a:bodyPr lIns="683629" tIns="45696" rIns="91390" bIns="4569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dirty="0" smtClean="0">
                <a:latin typeface="+mn-lt"/>
                <a:ea typeface="+mn-ea"/>
              </a:rPr>
              <a:t>7</a:t>
            </a:r>
            <a:r>
              <a:rPr kumimoji="0" lang="ko-KR" altLang="en-US" sz="1500" b="1" dirty="0" smtClean="0">
                <a:latin typeface="+mn-lt"/>
                <a:ea typeface="+mn-ea"/>
              </a:rPr>
              <a:t>장을 위한 준비</a:t>
            </a:r>
            <a:endParaRPr kumimoji="0" lang="en-US" altLang="en-US" sz="15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참이라는 가정 하에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모집단인 여아 신생아의 몸무게에 대해 분산에 대한 정보가 없습니다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이와 같이 모집단의 분산을 알지 못하고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단일 모집단으로부터 추출된 단일 표본의 평균검정에서 </a:t>
                </a:r>
                <a:r>
                  <a:rPr lang="ko-KR" altLang="en-US" dirty="0"/>
                  <a:t>사용하는 </a:t>
                </a:r>
                <a:r>
                  <a:rPr lang="ko-KR" altLang="en-US" dirty="0" smtClean="0"/>
                  <a:t>검정통계량은 자유도가 </a:t>
                </a:r>
                <a:r>
                  <a:rPr lang="en-US" altLang="ko-KR" dirty="0" smtClean="0"/>
                  <a:t>n-1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t-</a:t>
                </a:r>
                <a:r>
                  <a:rPr lang="ko-KR" altLang="en-US" dirty="0" smtClean="0"/>
                  <a:t>분포를 따르는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통계량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사용합니다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검정통계량 계산을 위한 표본의 통계량</a:t>
                </a:r>
                <a:endParaRPr lang="en-US" altLang="ko-KR" dirty="0" smtClean="0"/>
              </a:p>
              <a:p>
                <a:pPr lvl="3"/>
                <a:r>
                  <a:rPr lang="ko-KR" altLang="en-US" dirty="0"/>
                  <a:t>표본의 개수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/>
                  <a:t>) : </a:t>
                </a:r>
                <a:r>
                  <a:rPr lang="en-US" altLang="ko-KR" dirty="0" smtClean="0"/>
                  <a:t>18</a:t>
                </a:r>
                <a:endParaRPr lang="en-US" altLang="ko-KR" b="0" dirty="0" smtClean="0"/>
              </a:p>
              <a:p>
                <a:pPr lvl="3"/>
                <a:r>
                  <a:rPr lang="ko-KR" altLang="en-US" b="0" dirty="0" smtClean="0"/>
                  <a:t>표본평균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b="0" dirty="0" smtClean="0"/>
                  <a:t>) : 3132.44(g)</a:t>
                </a:r>
              </a:p>
              <a:p>
                <a:pPr lvl="3"/>
                <a:r>
                  <a:rPr lang="ko-KR" altLang="en-US" b="0" dirty="0" smtClean="0"/>
                  <a:t>표본표준편차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b="0" dirty="0" smtClean="0"/>
                  <a:t>) : 631.5825(g)</a:t>
                </a:r>
              </a:p>
              <a:p>
                <a:pPr lvl="2"/>
                <a:r>
                  <a:rPr lang="ko-KR" altLang="en-US" dirty="0" err="1" smtClean="0"/>
                  <a:t>영가설</a:t>
                </a:r>
                <a:r>
                  <a:rPr lang="ko-KR" altLang="en-US" dirty="0" smtClean="0"/>
                  <a:t> 하의 모집단 평균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=2800(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3132.44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2800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631.5825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≅2.233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3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b="0" dirty="0"/>
                  <a:t>검정통계량이 따르는 </a:t>
                </a:r>
                <a:r>
                  <a:rPr lang="ko-KR" altLang="en-US" b="0" dirty="0" smtClean="0"/>
                  <a:t>분포는 자유도가 </a:t>
                </a:r>
                <a:r>
                  <a:rPr lang="en-US" altLang="ko-KR" b="0" dirty="0" smtClean="0"/>
                  <a:t>17</a:t>
                </a:r>
                <a:r>
                  <a:rPr lang="ko-KR" altLang="en-US" b="0" dirty="0" smtClean="0"/>
                  <a:t>인 </a:t>
                </a:r>
                <a:r>
                  <a:rPr lang="en-US" altLang="ko-KR" b="0" dirty="0" smtClean="0"/>
                  <a:t>t-</a:t>
                </a:r>
                <a:r>
                  <a:rPr lang="ko-KR" altLang="en-US" b="0" dirty="0"/>
                  <a:t>분포이고</a:t>
                </a:r>
                <a:r>
                  <a:rPr lang="en-US" altLang="ko-KR" b="0" dirty="0"/>
                  <a:t>, </a:t>
                </a:r>
                <a:endParaRPr lang="en-US" altLang="ko-KR" b="0" dirty="0" smtClean="0"/>
              </a:p>
              <a:p>
                <a:pPr lvl="2"/>
                <a:r>
                  <a:rPr lang="ko-KR" altLang="en-US" dirty="0"/>
                  <a:t>대안가설에 의해 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오른쪽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한쪽검정’으로 </a:t>
                </a:r>
                <a:r>
                  <a:rPr lang="ko-KR" altLang="en-US" dirty="0" err="1"/>
                  <a:t>임계값은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  <m:r>
                          <a:rPr lang="en-US" altLang="ko-KR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0.05</a:t>
                </a:r>
                <a:r>
                  <a:rPr lang="ko-KR" altLang="en-US" dirty="0"/>
                  <a:t>가 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, R</a:t>
                </a:r>
                <a:r>
                  <a:rPr lang="ko-KR" altLang="en-US" dirty="0"/>
                  <a:t>을 통해 약 </a:t>
                </a:r>
                <a:r>
                  <a:rPr lang="en-US" altLang="ko-KR" dirty="0"/>
                  <a:t>1.74 (</a:t>
                </a:r>
                <a:r>
                  <a:rPr lang="ko-KR" altLang="en-US" dirty="0"/>
                  <a:t>유효숫자 소수점 </a:t>
                </a:r>
                <a:r>
                  <a:rPr lang="ko-KR" altLang="en-US" dirty="0" err="1"/>
                  <a:t>셋째자리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임을 </a:t>
                </a:r>
                <a:r>
                  <a:rPr lang="ko-KR" altLang="en-US" dirty="0" smtClean="0"/>
                  <a:t>계</a:t>
                </a:r>
                <a:r>
                  <a:rPr lang="ko-KR" altLang="en-US" b="0" dirty="0" smtClean="0"/>
                  <a:t>산할 </a:t>
                </a:r>
                <a:r>
                  <a:rPr lang="ko-KR" altLang="en-US" b="0" dirty="0"/>
                  <a:t>수 있습니다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endParaRPr lang="en-US" altLang="ko-KR" b="0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 smtClean="0"/>
                  <a:t>검정통계량에 대한  유의확률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&gt;2.233)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다음과 같이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통해 약 </a:t>
                </a:r>
                <a:r>
                  <a:rPr lang="en-US" altLang="ko-KR" dirty="0" smtClean="0"/>
                  <a:t>0.020 </a:t>
                </a:r>
                <a:r>
                  <a:rPr lang="ko-KR" altLang="en-US" dirty="0" smtClean="0"/>
                  <a:t>임을 </a:t>
                </a:r>
                <a:r>
                  <a:rPr lang="ko-KR" altLang="en-US" dirty="0"/>
                  <a:t>알 수 있습니다</a:t>
                </a:r>
                <a:r>
                  <a:rPr lang="en-US" altLang="ko-KR" dirty="0"/>
                  <a:t>.</a:t>
                </a:r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73871"/>
            <a:ext cx="8153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229200"/>
            <a:ext cx="8048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기각역을</a:t>
            </a:r>
            <a:r>
              <a:rPr lang="ko-KR" altLang="en-US" b="0" dirty="0"/>
              <a:t> 이용한 판정</a:t>
            </a:r>
          </a:p>
          <a:p>
            <a:pPr lvl="3"/>
            <a:r>
              <a:rPr lang="ko-KR" altLang="en-US" b="0" dirty="0"/>
              <a:t>앞서 구한 </a:t>
            </a:r>
            <a:r>
              <a:rPr lang="ko-KR" altLang="en-US" b="0" dirty="0" err="1" smtClean="0"/>
              <a:t>임계값은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1.74</a:t>
            </a:r>
            <a:r>
              <a:rPr lang="ko-KR" altLang="en-US" b="0" dirty="0" smtClean="0"/>
              <a:t>로</a:t>
            </a:r>
            <a:r>
              <a:rPr lang="en-US" altLang="ko-KR" b="0" dirty="0"/>
              <a:t>, </a:t>
            </a:r>
            <a:r>
              <a:rPr lang="ko-KR" altLang="en-US" b="0" dirty="0"/>
              <a:t>검정통계량 </a:t>
            </a:r>
            <a:r>
              <a:rPr lang="en-US" altLang="ko-KR" b="0" dirty="0" smtClean="0"/>
              <a:t>2.233</a:t>
            </a:r>
            <a:r>
              <a:rPr lang="ko-KR" altLang="en-US" b="0" dirty="0" smtClean="0"/>
              <a:t>은 </a:t>
            </a:r>
            <a:r>
              <a:rPr lang="ko-KR" altLang="en-US" b="0" dirty="0" err="1"/>
              <a:t>임계값보다</a:t>
            </a:r>
            <a:r>
              <a:rPr lang="ko-KR" altLang="en-US" b="0" dirty="0"/>
              <a:t> 큰 </a:t>
            </a:r>
            <a:r>
              <a:rPr lang="ko-KR" altLang="en-US" b="0" dirty="0" err="1" smtClean="0"/>
              <a:t>기각역에</a:t>
            </a:r>
            <a:r>
              <a:rPr lang="ko-KR" altLang="en-US" b="0" dirty="0" smtClean="0"/>
              <a:t> 위치하여 </a:t>
            </a:r>
            <a:r>
              <a:rPr lang="ko-KR" altLang="en-US" b="0" dirty="0" err="1" smtClean="0"/>
              <a:t>영가설이</a:t>
            </a:r>
            <a:r>
              <a:rPr lang="ko-KR" altLang="en-US" b="0" dirty="0" smtClean="0"/>
              <a:t> 참이라는 </a:t>
            </a:r>
            <a:r>
              <a:rPr lang="ko-KR" altLang="en-US" b="0" dirty="0"/>
              <a:t>가정을 받아들일 수 없습니다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ko-KR" altLang="en-US" b="0" dirty="0" err="1" smtClean="0"/>
              <a:t>영가설을</a:t>
            </a:r>
            <a:r>
              <a:rPr lang="ko-KR" altLang="en-US" b="0" dirty="0" smtClean="0"/>
              <a:t> 기각합니다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유의확률</a:t>
            </a:r>
            <a:r>
              <a:rPr lang="en-US" altLang="ko-KR" b="0" dirty="0"/>
              <a:t>(p-value)</a:t>
            </a:r>
            <a:r>
              <a:rPr lang="ko-KR" altLang="en-US" b="0" dirty="0"/>
              <a:t>을 이용한 판정</a:t>
            </a:r>
          </a:p>
          <a:p>
            <a:pPr lvl="3"/>
            <a:r>
              <a:rPr lang="ko-KR" altLang="en-US" b="0" dirty="0"/>
              <a:t>앞서 구한 유의확률은 </a:t>
            </a:r>
            <a:r>
              <a:rPr lang="en-US" altLang="ko-KR" b="0" dirty="0" smtClean="0"/>
              <a:t>0.02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작습니다</a:t>
            </a:r>
            <a:r>
              <a:rPr lang="en-US" altLang="ko-KR" b="0" dirty="0"/>
              <a:t>.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이는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사실로 받아들일 </a:t>
            </a:r>
            <a:r>
              <a:rPr lang="ko-KR" altLang="en-US" b="0" dirty="0"/>
              <a:t>가능성이 낮은</a:t>
            </a:r>
            <a:r>
              <a:rPr lang="en-US" altLang="ko-KR" b="0" dirty="0"/>
              <a:t>, </a:t>
            </a:r>
            <a:r>
              <a:rPr lang="ko-KR" altLang="en-US" b="0" dirty="0"/>
              <a:t>즉 </a:t>
            </a:r>
            <a:r>
              <a:rPr lang="ko-KR" altLang="en-US" b="0" dirty="0" err="1"/>
              <a:t>영가설</a:t>
            </a:r>
            <a:r>
              <a:rPr lang="ko-KR" altLang="en-US" b="0" dirty="0"/>
              <a:t> 하에서 발생하기 힘든 경우로 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</a:t>
            </a:r>
            <a:r>
              <a:rPr lang="ko-KR" altLang="en-US" b="0" dirty="0" smtClean="0"/>
              <a:t>참이라는 가정을 </a:t>
            </a:r>
            <a:r>
              <a:rPr lang="ko-KR" altLang="en-US" b="0" dirty="0"/>
              <a:t>받아들일 수 없습니다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ko-KR" altLang="en-US" b="0" dirty="0" err="1" smtClean="0"/>
              <a:t>영가설을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기각합니다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판정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018134"/>
            <a:ext cx="5619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/>
            <a:r>
              <a:rPr lang="ko-KR" altLang="en-US" b="0" dirty="0"/>
              <a:t>여아 신생아의 몸무게의 평균이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/>
              <a:t>보다 증가하였는지 알아보기 위해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18</a:t>
            </a:r>
            <a:r>
              <a:rPr lang="ko-KR" altLang="en-US" b="0" dirty="0"/>
              <a:t>명의 </a:t>
            </a:r>
            <a:r>
              <a:rPr lang="ko-KR" altLang="en-US" b="0" dirty="0" smtClean="0"/>
              <a:t>신생아로부터 </a:t>
            </a:r>
            <a:r>
              <a:rPr lang="ko-KR" altLang="en-US" b="0" dirty="0"/>
              <a:t>측정한 몸무게의 평균과 표준편차는 </a:t>
            </a:r>
            <a:r>
              <a:rPr lang="en-US" altLang="ko-KR" b="0" dirty="0" smtClean="0"/>
              <a:t>3132.44±631.583 (</a:t>
            </a:r>
            <a:r>
              <a:rPr lang="en-US" altLang="ko-KR" b="0" dirty="0"/>
              <a:t>g)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조사되었으며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이로부터 구한 </a:t>
            </a:r>
            <a:r>
              <a:rPr lang="ko-KR" altLang="en-US" b="0" dirty="0" smtClean="0"/>
              <a:t>검정통계량은 </a:t>
            </a:r>
            <a:r>
              <a:rPr lang="en-US" altLang="ko-KR" b="0" dirty="0" smtClean="0"/>
              <a:t>2.233(</a:t>
            </a:r>
            <a:r>
              <a:rPr lang="ko-KR" altLang="en-US" b="0" dirty="0" smtClean="0"/>
              <a:t>유의확률 </a:t>
            </a:r>
            <a:r>
              <a:rPr lang="en-US" altLang="ko-KR" b="0" dirty="0" smtClean="0"/>
              <a:t>0.02)</a:t>
            </a:r>
            <a:r>
              <a:rPr lang="ko-KR" altLang="en-US" b="0" dirty="0"/>
              <a:t>으로 나타났습니다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따라서 </a:t>
            </a:r>
            <a:r>
              <a:rPr lang="ko-KR" altLang="en-US" b="0" dirty="0"/>
              <a:t>“여아 </a:t>
            </a:r>
            <a:r>
              <a:rPr lang="ko-KR" altLang="en-US" b="0" dirty="0" smtClean="0"/>
              <a:t>신생아의 몸무게의 </a:t>
            </a:r>
            <a:r>
              <a:rPr lang="ko-KR" altLang="en-US" b="0" dirty="0"/>
              <a:t>평균이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/>
              <a:t>보다 크다</a:t>
            </a:r>
            <a:r>
              <a:rPr lang="en-US" altLang="ko-KR" b="0" dirty="0"/>
              <a:t>.</a:t>
            </a:r>
            <a:r>
              <a:rPr lang="ko-KR" altLang="en-US" b="0" dirty="0"/>
              <a:t>”는 통계적으로 유의한 결론을 얻을 수 있었습니다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이로부터 여아 </a:t>
            </a:r>
            <a:r>
              <a:rPr lang="ko-KR" altLang="en-US" b="0" dirty="0"/>
              <a:t>신생아의 평균 체중은 기존에 알려진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/>
              <a:t>보다 </a:t>
            </a:r>
            <a:r>
              <a:rPr lang="ko-KR" altLang="en-US" b="0" dirty="0" smtClean="0"/>
              <a:t>증가한 것으로 </a:t>
            </a:r>
            <a:r>
              <a:rPr lang="ko-KR" altLang="en-US" dirty="0" smtClean="0"/>
              <a:t>여겨집니다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988840"/>
            <a:ext cx="8496944" cy="4585696"/>
          </a:xfrm>
        </p:spPr>
        <p:txBody>
          <a:bodyPr/>
          <a:lstStyle/>
          <a:p>
            <a:r>
              <a:rPr lang="ko-KR" altLang="en-US" b="0" dirty="0" smtClean="0"/>
              <a:t>실습내용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여아 </a:t>
            </a:r>
            <a:r>
              <a:rPr lang="ko-KR" altLang="en-US" b="0" dirty="0"/>
              <a:t>신생아의 몸무게의 평균이 </a:t>
            </a:r>
            <a:r>
              <a:rPr lang="en-US" altLang="ko-KR" b="0" dirty="0" smtClean="0"/>
              <a:t>2800(g</a:t>
            </a:r>
            <a:r>
              <a:rPr lang="en-US" altLang="ko-KR" b="0" dirty="0"/>
              <a:t>)</a:t>
            </a:r>
            <a:r>
              <a:rPr lang="ko-KR" altLang="en-US" b="0" dirty="0" smtClean="0"/>
              <a:t>보다 더 증가했다는 </a:t>
            </a:r>
            <a:r>
              <a:rPr lang="ko-KR" altLang="en-US" b="0" dirty="0"/>
              <a:t>주장을 할 수 있는지 </a:t>
            </a:r>
            <a:r>
              <a:rPr lang="en-US" altLang="ko-KR" b="0" dirty="0" smtClean="0"/>
              <a:t>R </a:t>
            </a:r>
            <a:r>
              <a:rPr lang="ko-KR" altLang="en-US" b="0" dirty="0" smtClean="0"/>
              <a:t>을 이용하여 검정하는 방법에 대해 알아봅시다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smtClean="0"/>
              <a:t>이를 위해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먼저 </a:t>
            </a:r>
            <a:r>
              <a:rPr lang="en-US" altLang="ko-KR" b="0" dirty="0" smtClean="0"/>
              <a:t>R </a:t>
            </a:r>
            <a:r>
              <a:rPr lang="ko-KR" altLang="en-US" b="0" dirty="0" smtClean="0"/>
              <a:t>코드를 이용하여 직접 가설검정에 필요한 각 값을 구해보고</a:t>
            </a:r>
            <a:r>
              <a:rPr lang="en-US" altLang="ko-KR" b="0" dirty="0" smtClean="0"/>
              <a:t>,</a:t>
            </a:r>
          </a:p>
          <a:p>
            <a:pPr lvl="2"/>
            <a:r>
              <a:rPr lang="en-US" altLang="ko-KR" dirty="0" smtClean="0"/>
              <a:t>R</a:t>
            </a:r>
            <a:r>
              <a:rPr lang="ko-KR" altLang="en-US" dirty="0" smtClean="0"/>
              <a:t>이 제공하는 함수를 이용하여 검정의 결과를 얻고 각 출력물을 해석하는 방법에 대해 알아봅시다</a:t>
            </a:r>
            <a:r>
              <a:rPr lang="en-US" altLang="ko-KR" dirty="0" smtClean="0"/>
              <a:t>.</a:t>
            </a:r>
            <a:endParaRPr lang="en-US" altLang="ko-KR" b="0" dirty="0" smtClean="0"/>
          </a:p>
          <a:p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24744"/>
            <a:ext cx="840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9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3501008"/>
            <a:ext cx="8496944" cy="307352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Step #1)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준비하기</a:t>
            </a:r>
            <a:endParaRPr lang="en-US" altLang="ko-KR" dirty="0" smtClean="0"/>
          </a:p>
          <a:p>
            <a:pPr lvl="1"/>
            <a:r>
              <a:rPr lang="en-US" altLang="ko-KR" b="0" dirty="0"/>
              <a:t>1</a:t>
            </a:r>
            <a:r>
              <a:rPr lang="ko-KR" altLang="en-US" b="0" dirty="0"/>
              <a:t>줄</a:t>
            </a:r>
            <a:r>
              <a:rPr lang="ko-KR" altLang="en-US" b="0" dirty="0" smtClean="0"/>
              <a:t>：열 </a:t>
            </a:r>
            <a:r>
              <a:rPr lang="ko-KR" altLang="en-US" b="0" dirty="0" err="1" smtClean="0"/>
              <a:t>구분자</a:t>
            </a:r>
            <a:r>
              <a:rPr lang="en-US" altLang="ko-KR" b="0" dirty="0" smtClean="0"/>
              <a:t>(</a:t>
            </a:r>
            <a:r>
              <a:rPr lang="ko-KR" altLang="en-US" dirty="0"/>
              <a:t>열을 구분하는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)</a:t>
            </a:r>
            <a:r>
              <a:rPr lang="ko-KR" altLang="en-US" b="0" dirty="0" smtClean="0"/>
              <a:t>로 공백이나 탭을 </a:t>
            </a:r>
            <a:r>
              <a:rPr lang="ko-KR" altLang="en-US" b="0" dirty="0"/>
              <a:t>사용할 경우 연속된 공백이나 </a:t>
            </a:r>
            <a:r>
              <a:rPr lang="ko-KR" altLang="en-US" b="0" dirty="0" smtClean="0"/>
              <a:t>탭을 </a:t>
            </a:r>
            <a:r>
              <a:rPr lang="ko-KR" altLang="en-US" b="0" dirty="0"/>
              <a:t>하나의 </a:t>
            </a:r>
            <a:r>
              <a:rPr lang="ko-KR" altLang="en-US" b="0" dirty="0" err="1"/>
              <a:t>구분자로</a:t>
            </a:r>
            <a:r>
              <a:rPr lang="ko-KR" altLang="en-US" b="0" dirty="0" smtClean="0"/>
              <a:t> </a:t>
            </a:r>
            <a:r>
              <a:rPr lang="ko-KR" altLang="en-US" b="0" dirty="0"/>
              <a:t>각 열을 구분하는 </a:t>
            </a:r>
            <a:r>
              <a:rPr lang="en-US" altLang="ko-KR" b="0" dirty="0" err="1"/>
              <a:t>read.table</a:t>
            </a:r>
            <a:r>
              <a:rPr lang="en-US" altLang="ko-KR" b="0" dirty="0"/>
              <a:t>()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이용합니다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Journal </a:t>
            </a:r>
            <a:r>
              <a:rPr lang="en-US" altLang="ko-KR" b="0" dirty="0"/>
              <a:t>of Statistics Education</a:t>
            </a:r>
            <a:r>
              <a:rPr lang="en-US" altLang="ko-KR" sz="400" b="0" dirty="0"/>
              <a:t>4</a:t>
            </a:r>
            <a:r>
              <a:rPr lang="ko-KR" altLang="en-US" b="0" dirty="0"/>
              <a:t>에서 제공하는 </a:t>
            </a:r>
            <a:r>
              <a:rPr lang="ko-KR" altLang="en-US" b="0" dirty="0" smtClean="0"/>
              <a:t>자료로 </a:t>
            </a:r>
            <a:r>
              <a:rPr lang="ko-KR" altLang="en-US" b="0" dirty="0"/>
              <a:t>이를 </a:t>
            </a:r>
            <a:r>
              <a:rPr lang="ko-KR" altLang="en-US" b="0" dirty="0" smtClean="0"/>
              <a:t>가져와 </a:t>
            </a:r>
            <a:r>
              <a:rPr lang="ko-KR" altLang="en-US" b="0" dirty="0"/>
              <a:t>변수 </a:t>
            </a:r>
            <a:r>
              <a:rPr lang="en-US" altLang="ko-KR" b="0" dirty="0"/>
              <a:t>data</a:t>
            </a:r>
            <a:r>
              <a:rPr lang="ko-KR" altLang="en-US" b="0" dirty="0"/>
              <a:t>에 데이터 프레임으로 저장합니다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해당 데이터 첫 줄부터 </a:t>
            </a:r>
            <a:r>
              <a:rPr lang="ko-KR" altLang="en-US" b="0" dirty="0" smtClean="0"/>
              <a:t>데이터가 </a:t>
            </a:r>
            <a:r>
              <a:rPr lang="ko-KR" altLang="en-US" b="0" dirty="0"/>
              <a:t>시작</a:t>
            </a:r>
            <a:r>
              <a:rPr lang="en-US" altLang="ko-KR" b="0" dirty="0"/>
              <a:t>(</a:t>
            </a:r>
            <a:r>
              <a:rPr lang="en-US" altLang="ko-KR" sz="1800" b="0" dirty="0"/>
              <a:t>header=F</a:t>
            </a:r>
            <a:r>
              <a:rPr lang="en-US" altLang="ko-KR" b="0" dirty="0"/>
              <a:t>)</a:t>
            </a:r>
            <a:r>
              <a:rPr lang="ko-KR" altLang="en-US" b="0" dirty="0" smtClean="0"/>
              <a:t>됩니다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열 이름에 대한 정보가 없는 데이터 파일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49694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("http://www.amstat.org/publications/jse/datasets/babyboom.dat.txt", header=F)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data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names(data) &lt;- c("time", "gender", "weight", "minutes")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subset(data, gender==1)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weight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b="0" dirty="0"/>
              <a:t>2</a:t>
            </a:r>
            <a:r>
              <a:rPr lang="ko-KR" altLang="en-US" b="0" dirty="0"/>
              <a:t>줄：불러온 자료의 구조를 </a:t>
            </a:r>
            <a:r>
              <a:rPr lang="ko-KR" altLang="en-US" b="0" dirty="0" smtClean="0"/>
              <a:t>확인합니다</a:t>
            </a:r>
            <a:endParaRPr lang="en-US" altLang="ko-KR" b="0" dirty="0" smtClean="0"/>
          </a:p>
          <a:p>
            <a:pPr lvl="2"/>
            <a:r>
              <a:rPr lang="en-US" altLang="ko-KR" sz="1800" b="0" dirty="0" smtClean="0"/>
              <a:t>44</a:t>
            </a:r>
            <a:r>
              <a:rPr lang="ko-KR" altLang="en-US" sz="1800" b="0" dirty="0"/>
              <a:t>명의 </a:t>
            </a:r>
            <a:r>
              <a:rPr lang="ko-KR" altLang="en-US" sz="1800" b="0" dirty="0" smtClean="0"/>
              <a:t>관찰대상으로부터 </a:t>
            </a:r>
            <a:r>
              <a:rPr lang="en-US" altLang="ko-KR" sz="1800" b="0" dirty="0"/>
              <a:t>4</a:t>
            </a:r>
            <a:r>
              <a:rPr lang="ko-KR" altLang="en-US" sz="1800" b="0" dirty="0"/>
              <a:t>개의 변수가 </a:t>
            </a:r>
            <a:r>
              <a:rPr lang="ko-KR" altLang="en-US" sz="1800" b="0" dirty="0" smtClean="0"/>
              <a:t>관찰되었으며</a:t>
            </a:r>
            <a:r>
              <a:rPr lang="en-US" altLang="ko-KR" sz="1800" b="0" dirty="0"/>
              <a:t>, </a:t>
            </a:r>
            <a:r>
              <a:rPr lang="ko-KR" altLang="en-US" sz="1800" b="0" dirty="0" err="1"/>
              <a:t>변수명에</a:t>
            </a:r>
            <a:r>
              <a:rPr lang="ko-KR" altLang="en-US" sz="1800" b="0" dirty="0"/>
              <a:t> 대한 </a:t>
            </a:r>
            <a:r>
              <a:rPr lang="ko-KR" altLang="en-US" sz="1800" b="0" dirty="0" smtClean="0"/>
              <a:t>정보가 없어 </a:t>
            </a:r>
            <a:r>
              <a:rPr lang="ko-KR" altLang="en-US" sz="1800" b="0" dirty="0"/>
              <a:t>변수의 </a:t>
            </a:r>
            <a:r>
              <a:rPr lang="ko-KR" altLang="en-US" sz="1800" b="0" dirty="0" smtClean="0"/>
              <a:t>이름을</a:t>
            </a:r>
            <a:r>
              <a:rPr lang="en-US" altLang="ko-KR" sz="1800" b="0" dirty="0" smtClean="0"/>
              <a:t> R</a:t>
            </a:r>
            <a:r>
              <a:rPr lang="ko-KR" altLang="en-US" sz="1800" b="0" dirty="0" smtClean="0"/>
              <a:t>이 자동으로 </a:t>
            </a:r>
            <a:r>
              <a:rPr lang="en-US" altLang="ko-KR" sz="1800" b="0" dirty="0" smtClean="0"/>
              <a:t>V1, </a:t>
            </a:r>
            <a:r>
              <a:rPr lang="en-US" altLang="ko-KR" sz="1800" b="0" dirty="0"/>
              <a:t>V2, V3, V4</a:t>
            </a:r>
            <a:r>
              <a:rPr lang="ko-KR" altLang="en-US" sz="1800" b="0" dirty="0"/>
              <a:t>로 </a:t>
            </a:r>
            <a:r>
              <a:rPr lang="ko-KR" altLang="en-US" sz="1800" dirty="0" smtClean="0"/>
              <a:t>지정하였습니다</a:t>
            </a:r>
            <a:r>
              <a:rPr lang="en-US" altLang="ko-KR" sz="1800" dirty="0" smtClean="0"/>
              <a:t>.</a:t>
            </a:r>
            <a:endParaRPr lang="en-US" altLang="ko-KR" sz="1800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줄</a:t>
            </a:r>
            <a:r>
              <a:rPr lang="ko-KR" altLang="en-US" dirty="0" smtClean="0"/>
              <a:t>：</a:t>
            </a:r>
            <a:r>
              <a:rPr lang="en-US" altLang="ko-KR" dirty="0" smtClean="0"/>
              <a:t>names() </a:t>
            </a:r>
            <a:r>
              <a:rPr lang="ko-KR" altLang="en-US" dirty="0" smtClean="0"/>
              <a:t>함수를 이용하여 다음과 </a:t>
            </a:r>
            <a:r>
              <a:rPr lang="ko-KR" altLang="en-US" dirty="0"/>
              <a:t>같이 변수의 이름을 지정해줍니다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names() </a:t>
            </a:r>
            <a:r>
              <a:rPr lang="ko-KR" altLang="en-US" dirty="0" smtClean="0"/>
              <a:t>함수에 대해서는 이 장 뒷부분의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장을 위한 준비를 참고해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2610778"/>
            <a:ext cx="756084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data 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':	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44 obs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 of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4 variables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$ V1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5 104 118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155...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$ V2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1 1 2 2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$ V3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3837 3334 3554 3838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$ V4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5 64 78 115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604"/>
              </p:ext>
            </p:extLst>
          </p:nvPr>
        </p:nvGraphicFramePr>
        <p:xfrm>
          <a:off x="647564" y="5063584"/>
          <a:ext cx="80648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기존 </a:t>
                      </a:r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사용할 </a:t>
                      </a:r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minutes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4</a:t>
            </a:r>
            <a:r>
              <a:rPr lang="ko-KR" altLang="en-US" b="0" dirty="0" smtClean="0"/>
              <a:t>줄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：여아들만 선택하기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subset</a:t>
            </a:r>
            <a:r>
              <a:rPr lang="en-US" altLang="ko-KR" b="0" dirty="0"/>
              <a:t>()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이용하여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변수 자료로 읽어온 데이터 프레임인 </a:t>
            </a:r>
            <a:r>
              <a:rPr lang="en-US" altLang="ko-KR" b="0" dirty="0" smtClean="0"/>
              <a:t>data</a:t>
            </a:r>
            <a:r>
              <a:rPr lang="ko-KR" altLang="en-US" b="0" dirty="0"/>
              <a:t>의 </a:t>
            </a:r>
            <a:r>
              <a:rPr lang="en-US" altLang="ko-KR" b="0" dirty="0"/>
              <a:t>gender </a:t>
            </a:r>
            <a:r>
              <a:rPr lang="ko-KR" altLang="en-US" b="0" dirty="0"/>
              <a:t>열의 값이 </a:t>
            </a:r>
            <a:r>
              <a:rPr lang="en-US" altLang="ko-KR" b="0" dirty="0"/>
              <a:t>1</a:t>
            </a:r>
            <a:r>
              <a:rPr lang="ko-KR" altLang="en-US" b="0" dirty="0"/>
              <a:t>인 관찰 자료들을 가져와 변수 </a:t>
            </a:r>
            <a:r>
              <a:rPr lang="en-US" altLang="ko-KR" b="0" dirty="0" err="1"/>
              <a:t>tmp</a:t>
            </a:r>
            <a:r>
              <a:rPr lang="ko-KR" altLang="en-US" b="0" dirty="0"/>
              <a:t>에 </a:t>
            </a:r>
            <a:r>
              <a:rPr lang="ko-KR" altLang="en-US" b="0" dirty="0" smtClean="0"/>
              <a:t>저장합니다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몸무게 변수만 선택하기</a:t>
            </a:r>
            <a:endParaRPr lang="en-US" altLang="ko-KR" dirty="0" smtClean="0"/>
          </a:p>
          <a:p>
            <a:pPr lvl="2"/>
            <a:r>
              <a:rPr lang="ko-KR" altLang="en-US" b="0" dirty="0"/>
              <a:t>변수 </a:t>
            </a:r>
            <a:r>
              <a:rPr lang="en-US" altLang="ko-KR" b="0" dirty="0" err="1"/>
              <a:t>tmp</a:t>
            </a:r>
            <a:r>
              <a:rPr lang="ko-KR" altLang="en-US" b="0" dirty="0"/>
              <a:t>는 변수 </a:t>
            </a:r>
            <a:r>
              <a:rPr lang="en-US" altLang="ko-KR" b="0" dirty="0"/>
              <a:t>data</a:t>
            </a:r>
            <a:r>
              <a:rPr lang="ko-KR" altLang="en-US" b="0" dirty="0"/>
              <a:t>와 마찬가지로 </a:t>
            </a:r>
            <a:r>
              <a:rPr lang="en-US" altLang="ko-KR" b="0" dirty="0"/>
              <a:t>4</a:t>
            </a:r>
            <a:r>
              <a:rPr lang="ko-KR" altLang="en-US" b="0" dirty="0"/>
              <a:t>개의 변수를 갖는 데이터 프레임으로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여기서 </a:t>
            </a:r>
            <a:r>
              <a:rPr lang="ko-KR" altLang="en-US" b="0" dirty="0"/>
              <a:t>세 번째 열을 가져와 변수 </a:t>
            </a:r>
            <a:r>
              <a:rPr lang="en-US" altLang="ko-KR" b="0" dirty="0"/>
              <a:t>weight</a:t>
            </a:r>
            <a:r>
              <a:rPr lang="ko-KR" altLang="en-US" b="0" dirty="0"/>
              <a:t>에 벡터로 저장합니다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줄과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줄의 데이터 프레임에서 특정한 조건을 만족하는 자료 추출에 대해 이 장 마지막의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다음 장을 위한 준비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자세히 알아봅시다</a:t>
            </a:r>
            <a:r>
              <a:rPr lang="en-US" altLang="ko-KR" dirty="0" smtClean="0"/>
              <a:t>.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6754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2924944"/>
            <a:ext cx="8496944" cy="2304256"/>
          </a:xfrm>
        </p:spPr>
        <p:txBody>
          <a:bodyPr/>
          <a:lstStyle/>
          <a:p>
            <a:r>
              <a:rPr lang="en-US" altLang="ko-KR" dirty="0" smtClean="0"/>
              <a:t>Step #2) </a:t>
            </a:r>
            <a:r>
              <a:rPr lang="ko-KR" altLang="en-US" dirty="0" smtClean="0"/>
              <a:t>검정통계량 구하기</a:t>
            </a:r>
            <a:endParaRPr lang="en-US" altLang="ko-KR" dirty="0" smtClean="0"/>
          </a:p>
          <a:p>
            <a:pPr lvl="1"/>
            <a:r>
              <a:rPr lang="en-US" altLang="ko-KR" b="0" dirty="0"/>
              <a:t>7~10</a:t>
            </a:r>
            <a:r>
              <a:rPr lang="ko-KR" altLang="en-US" b="0" dirty="0"/>
              <a:t>줄：표본평균을 </a:t>
            </a:r>
            <a:r>
              <a:rPr lang="en-US" altLang="ko-KR" b="0" dirty="0" err="1"/>
              <a:t>barx</a:t>
            </a:r>
            <a:r>
              <a:rPr lang="en-US" altLang="ko-KR" b="0" dirty="0"/>
              <a:t>, </a:t>
            </a:r>
            <a:r>
              <a:rPr lang="ko-KR" altLang="en-US" b="0" dirty="0"/>
              <a:t>표본표준편차를 </a:t>
            </a:r>
            <a:r>
              <a:rPr lang="en-US" altLang="ko-KR" b="0" dirty="0"/>
              <a:t>s, </a:t>
            </a:r>
            <a:r>
              <a:rPr lang="ko-KR" altLang="en-US" b="0" dirty="0"/>
              <a:t>표본의 개수를 </a:t>
            </a:r>
            <a:r>
              <a:rPr lang="en-US" altLang="ko-KR" b="0" dirty="0"/>
              <a:t>n, </a:t>
            </a:r>
            <a:r>
              <a:rPr lang="ko-KR" altLang="en-US" b="0" dirty="0"/>
              <a:t>그리고 </a:t>
            </a:r>
            <a:r>
              <a:rPr lang="ko-KR" altLang="en-US" b="0" dirty="0" err="1"/>
              <a:t>영가설</a:t>
            </a:r>
            <a:r>
              <a:rPr lang="ko-KR" altLang="en-US" b="0" dirty="0"/>
              <a:t> </a:t>
            </a:r>
            <a:r>
              <a:rPr lang="ko-KR" altLang="en-US" b="0" dirty="0" smtClean="0"/>
              <a:t>하에서의 </a:t>
            </a:r>
            <a:r>
              <a:rPr lang="ko-KR" altLang="en-US" b="0" dirty="0"/>
              <a:t>평균</a:t>
            </a:r>
            <a:r>
              <a:rPr lang="en-US" altLang="ko-KR" b="0" dirty="0" smtClean="0"/>
              <a:t>(</a:t>
            </a:r>
            <a:r>
              <a:rPr lang="en-US" altLang="ko-KR" sz="1800" b="0" dirty="0" smtClean="0"/>
              <a:t>2800</a:t>
            </a:r>
            <a:r>
              <a:rPr lang="en-US" altLang="ko-KR" b="0" dirty="0" smtClean="0"/>
              <a:t>)</a:t>
            </a:r>
            <a:r>
              <a:rPr lang="ko-KR" altLang="en-US" b="0" dirty="0"/>
              <a:t>을 </a:t>
            </a:r>
            <a:r>
              <a:rPr lang="en-US" altLang="ko-KR" b="0" dirty="0"/>
              <a:t>h0</a:t>
            </a:r>
            <a:r>
              <a:rPr lang="ko-KR" altLang="en-US" b="0" dirty="0"/>
              <a:t>에 저장합니다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/>
              <a:t>11</a:t>
            </a:r>
            <a:r>
              <a:rPr lang="ko-KR" altLang="en-US" b="0" dirty="0"/>
              <a:t>줄：위에서 구한 값들로 검정통계량을 계산하고</a:t>
            </a:r>
            <a:r>
              <a:rPr lang="en-US" altLang="ko-KR" b="0" dirty="0"/>
              <a:t>, </a:t>
            </a:r>
            <a:r>
              <a:rPr lang="ko-KR" altLang="en-US" b="0" dirty="0"/>
              <a:t>변수 </a:t>
            </a:r>
            <a:r>
              <a:rPr lang="en-US" altLang="ko-KR" b="0" dirty="0"/>
              <a:t>t.t</a:t>
            </a:r>
            <a:r>
              <a:rPr lang="ko-KR" altLang="en-US" b="0" dirty="0"/>
              <a:t>에 저장한 후 </a:t>
            </a:r>
            <a:r>
              <a:rPr lang="ko-KR" altLang="en-US" b="0" dirty="0" smtClean="0"/>
              <a:t>출력합니다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49694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barx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mean(weight)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(weight)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length(weight)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h0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&lt;- 2800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t.t &lt;-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barx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 h0) / (s /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(n)) 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9692" y="5301208"/>
            <a:ext cx="55446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t.t &lt;- (barx - h0) / (s / sqrt(n)) )</a:t>
            </a:r>
          </a:p>
          <a:p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 2.233188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00498"/>
            <a:ext cx="3740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01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. </a:t>
            </a:r>
            <a:r>
              <a:rPr lang="ko-KR" altLang="en-US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가설검정</a:t>
            </a:r>
            <a:endParaRPr lang="en-US" altLang="ko-KR" sz="4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0" y="2474312"/>
            <a:ext cx="662473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latin typeface="+mj-ea"/>
              </a:rPr>
              <a:t>: </a:t>
            </a:r>
            <a:r>
              <a:rPr lang="ko-KR" altLang="en-US" sz="2800" dirty="0" err="1" smtClean="0"/>
              <a:t>모수에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대한 가설 결정하기</a:t>
            </a:r>
            <a:r>
              <a:rPr lang="ko-KR" altLang="en-US" sz="2800" b="1" dirty="0" smtClean="0">
                <a:solidFill>
                  <a:srgbClr val="0070C0"/>
                </a:solidFill>
                <a:latin typeface="+mj-ea"/>
              </a:rPr>
              <a:t> </a:t>
            </a:r>
            <a:endParaRPr lang="en-US" altLang="ko-KR" sz="2800" b="1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63688" y="5229200"/>
            <a:ext cx="6336704" cy="936104"/>
            <a:chOff x="1763688" y="3501008"/>
            <a:chExt cx="6336704" cy="720081"/>
          </a:xfrm>
        </p:grpSpPr>
        <p:sp>
          <p:nvSpPr>
            <p:cNvPr id="4" name="직사각형 32"/>
            <p:cNvSpPr/>
            <p:nvPr/>
          </p:nvSpPr>
          <p:spPr>
            <a:xfrm>
              <a:off x="1763688" y="3501008"/>
              <a:ext cx="6336704" cy="72008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5" name="텍스트 개체 틀 21"/>
            <p:cNvSpPr txBox="1">
              <a:spLocks/>
            </p:cNvSpPr>
            <p:nvPr/>
          </p:nvSpPr>
          <p:spPr>
            <a:xfrm>
              <a:off x="1835696" y="3573017"/>
              <a:ext cx="6192688" cy="576064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dirty="0" smtClean="0"/>
                <a:t>1</a:t>
              </a:r>
              <a:r>
                <a:rPr lang="en-US" altLang="ko-KR" dirty="0"/>
                <a:t>. </a:t>
              </a:r>
              <a:r>
                <a:rPr lang="ko-KR" altLang="en-US" dirty="0"/>
                <a:t>가설검정에 대해 학습한다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/>
                <a:t>2. </a:t>
              </a:r>
              <a:r>
                <a:rPr lang="ko-KR" altLang="en-US" dirty="0"/>
                <a:t>어떤 가설을 선택할 것인지 판정의기 </a:t>
              </a:r>
              <a:r>
                <a:rPr lang="ko-KR" altLang="en-US" dirty="0" err="1"/>
                <a:t>준에</a:t>
              </a:r>
              <a:r>
                <a:rPr lang="ko-KR" altLang="en-US" dirty="0"/>
                <a:t> 대해 이해한다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/>
                <a:t>3. </a:t>
              </a:r>
              <a:r>
                <a:rPr lang="ko-KR" altLang="en-US" dirty="0"/>
                <a:t>대안가설에 따른 </a:t>
              </a:r>
              <a:r>
                <a:rPr lang="ko-KR" altLang="en-US" dirty="0" err="1"/>
                <a:t>기각역</a:t>
              </a:r>
              <a:r>
                <a:rPr lang="ko-KR" altLang="en-US" dirty="0"/>
                <a:t> 수립 방법에 대해 학습한다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132856"/>
                <a:ext cx="8496944" cy="444168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Step #3) </a:t>
                </a:r>
                <a:r>
                  <a:rPr lang="ko-KR" altLang="en-US" b="0" dirty="0"/>
                  <a:t>판정을 위한 </a:t>
                </a:r>
                <a:r>
                  <a:rPr lang="ko-KR" altLang="en-US" b="0" dirty="0" err="1"/>
                  <a:t>임계값과</a:t>
                </a:r>
                <a:r>
                  <a:rPr lang="ko-KR" altLang="en-US" b="0" dirty="0"/>
                  <a:t> 유의확률 </a:t>
                </a:r>
                <a:r>
                  <a:rPr lang="ko-KR" altLang="en-US" b="0" dirty="0" smtClean="0"/>
                  <a:t>계산</a:t>
                </a:r>
                <a:endParaRPr lang="en-US" altLang="ko-KR" b="0" dirty="0" smtClean="0"/>
              </a:p>
              <a:p>
                <a:pPr lvl="1"/>
                <a:r>
                  <a:rPr lang="en-US" altLang="ko-KR" b="0" dirty="0"/>
                  <a:t>13</a:t>
                </a:r>
                <a:r>
                  <a:rPr lang="ko-KR" altLang="en-US" b="0" dirty="0"/>
                  <a:t>줄：우리가 사용할 유의수준 </a:t>
                </a:r>
                <a:r>
                  <a:rPr lang="en-US" altLang="ko-KR" b="0" dirty="0" smtClean="0"/>
                  <a:t>0.05</a:t>
                </a:r>
                <a:r>
                  <a:rPr lang="ko-KR" altLang="en-US" b="0" dirty="0" smtClean="0"/>
                  <a:t>를 </a:t>
                </a:r>
                <a:r>
                  <a:rPr lang="ko-KR" altLang="en-US" b="0" dirty="0"/>
                  <a:t>변수 </a:t>
                </a:r>
                <a:r>
                  <a:rPr lang="en-US" altLang="ko-KR" b="0" dirty="0"/>
                  <a:t>alpha</a:t>
                </a:r>
                <a:r>
                  <a:rPr lang="ko-KR" altLang="en-US" b="0" dirty="0"/>
                  <a:t>에 저장합니다</a:t>
                </a:r>
                <a:r>
                  <a:rPr lang="en-US" altLang="ko-KR" b="0" dirty="0"/>
                  <a:t>.</a:t>
                </a:r>
              </a:p>
              <a:p>
                <a:pPr lvl="1"/>
                <a:r>
                  <a:rPr lang="en-US" altLang="ko-KR" b="0" dirty="0"/>
                  <a:t>14</a:t>
                </a:r>
                <a:r>
                  <a:rPr lang="ko-KR" altLang="en-US" b="0" dirty="0"/>
                  <a:t>줄：자유도가 </a:t>
                </a:r>
                <a:r>
                  <a:rPr lang="en-US" altLang="ko-KR" b="0" dirty="0" smtClean="0"/>
                  <a:t>n-1</a:t>
                </a:r>
                <a:r>
                  <a:rPr lang="ko-KR" altLang="en-US" b="0" dirty="0" smtClean="0"/>
                  <a:t>인 </a:t>
                </a:r>
                <a:r>
                  <a:rPr lang="en-US" altLang="ko-KR" b="0" dirty="0" smtClean="0"/>
                  <a:t>t-</a:t>
                </a:r>
                <a:r>
                  <a:rPr lang="ko-KR" altLang="en-US" b="0" dirty="0" smtClean="0"/>
                  <a:t>분포에서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  <m:r>
                          <a:rPr lang="en-US" altLang="ko-KR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0.05</a:t>
                </a:r>
                <a:r>
                  <a:rPr lang="ko-KR" altLang="en-US" b="0" dirty="0" smtClean="0"/>
                  <a:t> 가 되는 </a:t>
                </a:r>
                <a:r>
                  <a:rPr lang="ko-KR" altLang="en-US" b="0" dirty="0" err="1" smtClean="0"/>
                  <a:t>임계값을</a:t>
                </a:r>
                <a:r>
                  <a:rPr lang="ko-KR" altLang="en-US" b="0" dirty="0" smtClean="0"/>
                  <a:t> 구해 </a:t>
                </a:r>
                <a:r>
                  <a:rPr lang="ko-KR" altLang="en-US" b="0" dirty="0"/>
                  <a:t>변수 </a:t>
                </a:r>
                <a:r>
                  <a:rPr lang="en-US" altLang="ko-KR" b="0" dirty="0" err="1"/>
                  <a:t>c.u</a:t>
                </a:r>
                <a:r>
                  <a:rPr lang="ko-KR" altLang="en-US" b="0" dirty="0"/>
                  <a:t>에 저장하고 출력합니다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b="0" dirty="0"/>
                  <a:t>15</a:t>
                </a:r>
                <a:r>
                  <a:rPr lang="ko-KR" altLang="en-US" b="0" dirty="0"/>
                  <a:t>줄：검정통계량이 저장되어 있는 변수 </a:t>
                </a:r>
                <a:r>
                  <a:rPr lang="en-US" altLang="ko-KR" b="0" dirty="0"/>
                  <a:t>t.t</a:t>
                </a:r>
                <a:r>
                  <a:rPr lang="ko-KR" altLang="en-US" b="0" dirty="0"/>
                  <a:t>를 이용하여 유의확률을 구해 </a:t>
                </a:r>
                <a:r>
                  <a:rPr lang="ko-KR" altLang="en-US" b="0" dirty="0" smtClean="0"/>
                  <a:t>변수 </a:t>
                </a:r>
                <a:r>
                  <a:rPr lang="en-US" altLang="ko-KR" b="0" dirty="0" err="1" smtClean="0"/>
                  <a:t>p.value</a:t>
                </a:r>
                <a:r>
                  <a:rPr lang="ko-KR" altLang="en-US" b="0" dirty="0"/>
                  <a:t>에 저장하고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값을 출력합니다</a:t>
                </a:r>
                <a:r>
                  <a:rPr lang="en-US" altLang="ko-KR" b="0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132856"/>
                <a:ext cx="8496944" cy="44416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1124744"/>
            <a:ext cx="849694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alpha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&lt;- 0.05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c.u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(1-alpha,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=n-1) )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&lt;- 1 -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(t.t,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=n-1) 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9692" y="4005064"/>
            <a:ext cx="55446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c.u &lt;- qt(1-alpha, df=n-1) )</a:t>
            </a:r>
          </a:p>
          <a:p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 1.739607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7596" y="5733256"/>
            <a:ext cx="55446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&lt;- 1 -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(t.t,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=n-1) 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 0.01963422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판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검정통계량</a:t>
            </a:r>
            <a:r>
              <a:rPr lang="en-US" altLang="ko-KR" b="0" dirty="0" smtClean="0"/>
              <a:t>(2.233)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기각역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임계값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1.740)</a:t>
            </a:r>
            <a:r>
              <a:rPr lang="ko-KR" altLang="en-US" b="0" dirty="0" smtClean="0"/>
              <a:t>에 위치합니다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유의확률</a:t>
            </a:r>
            <a:r>
              <a:rPr lang="en-US" altLang="ko-KR" b="0" dirty="0" smtClean="0"/>
              <a:t>(0.0196)</a:t>
            </a:r>
            <a:r>
              <a:rPr lang="ko-KR" altLang="en-US" b="0" dirty="0"/>
              <a:t>은 </a:t>
            </a:r>
            <a:r>
              <a:rPr lang="ko-KR" altLang="en-US" b="0" dirty="0" smtClean="0"/>
              <a:t>유의수준</a:t>
            </a:r>
            <a:r>
              <a:rPr lang="en-US" altLang="ko-KR" b="0" dirty="0" smtClean="0"/>
              <a:t>(0.05)</a:t>
            </a:r>
            <a:r>
              <a:rPr lang="ko-KR" altLang="en-US" b="0" dirty="0"/>
              <a:t>보다 </a:t>
            </a:r>
            <a:r>
              <a:rPr lang="ko-KR" altLang="en-US" b="0" dirty="0" smtClean="0"/>
              <a:t>작습니다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위의 두 가지 방법 중 한가지를 선택하여 판정을 합니다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 smtClean="0"/>
              <a:t>두 방법 모두 검정통계량을 이용하는 것으로 서로 같은 의미입니다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ko-KR" altLang="en-US" dirty="0" smtClean="0"/>
              <a:t>예의 자료에서는 </a:t>
            </a:r>
            <a:r>
              <a:rPr lang="ko-KR" altLang="en-US" dirty="0" err="1" smtClean="0"/>
              <a:t>영가설을</a:t>
            </a:r>
            <a:r>
              <a:rPr lang="ko-KR" altLang="en-US" dirty="0" smtClean="0"/>
              <a:t> 기각합니다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8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801720"/>
          </a:xfrm>
        </p:spPr>
        <p:txBody>
          <a:bodyPr/>
          <a:lstStyle/>
          <a:p>
            <a:r>
              <a:rPr lang="en-US" altLang="ko-KR" dirty="0" smtClean="0"/>
              <a:t>Step #4) </a:t>
            </a:r>
            <a:r>
              <a:rPr lang="en-US" altLang="ko-KR" b="0" dirty="0"/>
              <a:t>R</a:t>
            </a:r>
            <a:r>
              <a:rPr lang="ko-KR" altLang="en-US" b="0" dirty="0"/>
              <a:t>에서의 단일표본의 평균 </a:t>
            </a:r>
            <a:r>
              <a:rPr lang="ko-KR" altLang="en-US" b="0" dirty="0" smtClean="0"/>
              <a:t>검정</a:t>
            </a:r>
            <a:endParaRPr lang="en-US" altLang="ko-KR" b="0" dirty="0" smtClean="0"/>
          </a:p>
          <a:p>
            <a:pPr lvl="1"/>
            <a:r>
              <a:rPr lang="en-US" altLang="ko-KR" b="0" dirty="0"/>
              <a:t>R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t-</a:t>
            </a:r>
            <a:r>
              <a:rPr lang="ko-KR" altLang="en-US" b="0" dirty="0"/>
              <a:t>분포를 이용한 검정은 </a:t>
            </a:r>
            <a:r>
              <a:rPr lang="en-US" altLang="ko-KR" b="0" dirty="0" err="1"/>
              <a:t>t.test</a:t>
            </a:r>
            <a:r>
              <a:rPr lang="en-US" altLang="ko-KR" b="0" dirty="0"/>
              <a:t>() </a:t>
            </a:r>
            <a:r>
              <a:rPr lang="ko-KR" altLang="en-US" b="0" dirty="0"/>
              <a:t>함수를 이용합니다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단일표본의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평균검정에서 사용할 경우 </a:t>
            </a:r>
            <a:r>
              <a:rPr lang="en-US" altLang="ko-KR" b="0" dirty="0" err="1" smtClean="0"/>
              <a:t>t.test</a:t>
            </a:r>
            <a:r>
              <a:rPr lang="en-US" altLang="ko-KR" b="0" dirty="0" smtClean="0"/>
              <a:t>() </a:t>
            </a:r>
            <a:r>
              <a:rPr lang="ko-KR" altLang="en-US" b="0" dirty="0" smtClean="0"/>
              <a:t>함수는 </a:t>
            </a:r>
            <a:r>
              <a:rPr lang="ko-KR" altLang="en-US" b="0" dirty="0"/>
              <a:t>다음과 같은 전달인자를 사용합니다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첫 </a:t>
            </a:r>
            <a:r>
              <a:rPr lang="ko-KR" altLang="en-US" b="0" dirty="0"/>
              <a:t>번째 전달인자로 검정할 데이터를 전달합니다</a:t>
            </a:r>
            <a:r>
              <a:rPr lang="en-US" altLang="ko-KR" b="0" dirty="0"/>
              <a:t>.</a:t>
            </a:r>
          </a:p>
          <a:p>
            <a:pPr lvl="2"/>
            <a:r>
              <a:rPr lang="en-US" altLang="ko-KR" b="0" dirty="0" smtClean="0"/>
              <a:t>mu</a:t>
            </a:r>
            <a:r>
              <a:rPr lang="ko-KR" altLang="en-US" dirty="0" smtClean="0"/>
              <a:t>를 통해 전달되는 값은 </a:t>
            </a:r>
            <a:r>
              <a:rPr lang="ko-KR" altLang="en-US" b="0" dirty="0" err="1" smtClean="0"/>
              <a:t>영가설의</a:t>
            </a:r>
            <a:r>
              <a:rPr lang="ko-KR" altLang="en-US" b="0" dirty="0" smtClean="0"/>
              <a:t> 평균값입니다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en-US" altLang="ko-KR" b="0" dirty="0" smtClean="0"/>
              <a:t>alternative</a:t>
            </a:r>
            <a:r>
              <a:rPr lang="ko-KR" altLang="en-US" dirty="0"/>
              <a:t> 를 통해 전달되는 값은</a:t>
            </a:r>
            <a:r>
              <a:rPr lang="ko-KR" altLang="en-US" b="0" dirty="0" smtClean="0"/>
              <a:t> </a:t>
            </a:r>
            <a:r>
              <a:rPr lang="ko-KR" altLang="en-US" b="0" dirty="0"/>
              <a:t>대안가설에 맞춰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지정합니다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496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(weight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mu=2800, alternative="greater")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97152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17</a:t>
            </a:r>
            <a:r>
              <a:rPr lang="ko-KR" altLang="en-US" b="0" dirty="0"/>
              <a:t>줄：</a:t>
            </a:r>
            <a:r>
              <a:rPr lang="en-US" altLang="ko-KR" b="0" dirty="0"/>
              <a:t>R</a:t>
            </a:r>
            <a:r>
              <a:rPr lang="ko-KR" altLang="en-US" b="0" dirty="0"/>
              <a:t>의 </a:t>
            </a:r>
            <a:r>
              <a:rPr lang="en-US" altLang="ko-KR" b="0" dirty="0" err="1"/>
              <a:t>t.test</a:t>
            </a:r>
            <a:r>
              <a:rPr lang="en-US" altLang="ko-KR" b="0" dirty="0"/>
              <a:t>() </a:t>
            </a:r>
            <a:r>
              <a:rPr lang="ko-KR" altLang="en-US" b="0" dirty="0"/>
              <a:t>함수를 이용하여 앞에서 수립한 가설에 맞춰 </a:t>
            </a:r>
            <a:endParaRPr lang="en-US" altLang="ko-KR" b="0" dirty="0" smtClean="0"/>
          </a:p>
          <a:p>
            <a:pPr lvl="2"/>
            <a:r>
              <a:rPr lang="ko-KR" altLang="en-US" dirty="0" err="1"/>
              <a:t>영가설에서</a:t>
            </a:r>
            <a:r>
              <a:rPr lang="ko-KR" altLang="en-US" dirty="0"/>
              <a:t> 평균은 </a:t>
            </a:r>
            <a:r>
              <a:rPr lang="en-US" altLang="ko-KR" dirty="0"/>
              <a:t>(mu=2800)</a:t>
            </a:r>
            <a:r>
              <a:rPr lang="ko-KR" altLang="en-US" dirty="0"/>
              <a:t>이고 </a:t>
            </a:r>
            <a:endParaRPr lang="en-US" altLang="ko-KR" dirty="0"/>
          </a:p>
          <a:p>
            <a:pPr lvl="2"/>
            <a:r>
              <a:rPr lang="ko-KR" altLang="en-US" dirty="0"/>
              <a:t>대안가설은 평균이 </a:t>
            </a:r>
            <a:r>
              <a:rPr lang="en-US" altLang="ko-KR" dirty="0"/>
              <a:t>2800</a:t>
            </a:r>
            <a:r>
              <a:rPr lang="ko-KR" altLang="en-US" dirty="0"/>
              <a:t>보다 클 때</a:t>
            </a:r>
            <a:r>
              <a:rPr lang="en-US" altLang="ko-KR" dirty="0"/>
              <a:t>(alternative="greater</a:t>
            </a:r>
            <a:r>
              <a:rPr lang="en-US" altLang="ko-KR" dirty="0" smtClean="0"/>
              <a:t>")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90374" y="2511109"/>
            <a:ext cx="7363252" cy="3672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(weight, mu=2800, alternative="greater")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One Sample t-test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data:  weight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2.2332,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17, p-value = 0.01963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mean is greater than 2800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2873.477     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mean of x 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3132.444 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7692" y="4005064"/>
            <a:ext cx="4975098" cy="2783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7666" y="4400211"/>
            <a:ext cx="6936702" cy="2783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6200" y="4733112"/>
            <a:ext cx="6936702" cy="1406792"/>
          </a:xfrm>
          <a:prstGeom prst="roundRect">
            <a:avLst>
              <a:gd name="adj" fmla="val 574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3933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317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244" y="5219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평균에 대한 가설검정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단일 모집단의 평균 검정에 대한 </a:t>
            </a:r>
            <a:r>
              <a:rPr lang="en-US" altLang="ko-KR" dirty="0" err="1" smtClean="0"/>
              <a:t>t.test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결과 해석하기</a:t>
            </a:r>
            <a:endParaRPr lang="en-US" altLang="ko-KR" dirty="0" smtClean="0"/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b="0" dirty="0" smtClean="0"/>
              <a:t>표본으로부터 구한 검정통계량</a:t>
            </a:r>
            <a:r>
              <a:rPr lang="en-US" altLang="ko-KR" b="0" dirty="0"/>
              <a:t>, </a:t>
            </a:r>
            <a:r>
              <a:rPr lang="ko-KR" altLang="en-US" b="0" dirty="0"/>
              <a:t>자유도</a:t>
            </a:r>
            <a:r>
              <a:rPr lang="en-US" altLang="ko-KR" b="0" dirty="0"/>
              <a:t>, </a:t>
            </a:r>
            <a:r>
              <a:rPr lang="ko-KR" altLang="en-US" b="0" dirty="0"/>
              <a:t>유의확률</a:t>
            </a:r>
            <a:r>
              <a:rPr lang="en-US" altLang="ko-KR" b="0" dirty="0"/>
              <a:t>(p-value) </a:t>
            </a:r>
            <a:r>
              <a:rPr lang="ko-KR" altLang="en-US" dirty="0" smtClean="0"/>
              <a:t>을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R</a:t>
            </a:r>
            <a:r>
              <a:rPr lang="ko-KR" altLang="en-US" dirty="0" smtClean="0"/>
              <a:t>은 사용자의 유의수준에 관심을 두지 않고 유의확률을 출력하여 사용자가 스스로 결정하도록 합니다</a:t>
            </a:r>
            <a:r>
              <a:rPr lang="en-US" altLang="ko-KR" dirty="0" smtClean="0"/>
              <a:t>. (SPSS </a:t>
            </a:r>
            <a:r>
              <a:rPr lang="ko-KR" altLang="en-US" dirty="0" smtClean="0"/>
              <a:t>등 다른 통계 패키지에서도 이와 같이 출력합니다</a:t>
            </a:r>
            <a:r>
              <a:rPr lang="en-US" altLang="ko-KR" dirty="0" smtClean="0"/>
              <a:t>.)</a:t>
            </a:r>
          </a:p>
          <a:p>
            <a:pPr lvl="3"/>
            <a:r>
              <a:rPr lang="ko-KR" altLang="en-US" dirty="0" smtClean="0"/>
              <a:t>검정통계량을 확인하고 이로부터 구한 유의확률을 통해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판정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실시합니다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로 할 경우 유의확률 </a:t>
            </a:r>
            <a:r>
              <a:rPr lang="en-US" altLang="ko-KR" dirty="0" smtClean="0"/>
              <a:t>0.0196</a:t>
            </a:r>
            <a:r>
              <a:rPr lang="ko-KR" altLang="en-US" dirty="0" smtClean="0"/>
              <a:t>은 유의수준보다 작으므로 </a:t>
            </a:r>
            <a:r>
              <a:rPr lang="ko-KR" altLang="en-US" dirty="0" err="1" smtClean="0"/>
              <a:t>영가설을</a:t>
            </a:r>
            <a:r>
              <a:rPr lang="ko-KR" altLang="en-US" dirty="0" smtClean="0"/>
              <a:t> 기각합니다</a:t>
            </a:r>
            <a:r>
              <a:rPr lang="en-US" altLang="ko-KR" dirty="0" smtClean="0"/>
              <a:t>.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dirty="0" smtClean="0"/>
              <a:t>대안가설을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앞서 </a:t>
            </a:r>
            <a:r>
              <a:rPr lang="en-US" altLang="ko-KR" dirty="0" smtClean="0"/>
              <a:t>alternative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“greater”</a:t>
            </a:r>
            <a:r>
              <a:rPr lang="ko-KR" altLang="en-US" dirty="0" smtClean="0"/>
              <a:t>를 전달하였으므로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대안가설로 평균이 </a:t>
            </a:r>
            <a:r>
              <a:rPr lang="en-US" altLang="ko-KR" dirty="0" smtClean="0"/>
              <a:t>2800</a:t>
            </a:r>
            <a:r>
              <a:rPr lang="ko-KR" altLang="en-US" dirty="0" smtClean="0"/>
              <a:t>보다 큰 경우로 하여 값을 계산하였음을 알려주고 있습니다</a:t>
            </a:r>
            <a:r>
              <a:rPr lang="en-US" altLang="ko-KR" dirty="0" smtClean="0"/>
              <a:t>.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dirty="0" err="1" smtClean="0"/>
              <a:t>추정값을</a:t>
            </a:r>
            <a:r>
              <a:rPr lang="ko-KR" altLang="en-US" dirty="0" smtClean="0"/>
              <a:t>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표본으로부터 구한 모평균에 대한 </a:t>
            </a:r>
            <a:r>
              <a:rPr lang="ko-KR" altLang="en-US" dirty="0" err="1" smtClean="0"/>
              <a:t>점추정</a:t>
            </a:r>
            <a:r>
              <a:rPr lang="ko-KR" altLang="en-US" dirty="0" smtClean="0"/>
              <a:t> 값과 </a:t>
            </a:r>
            <a:r>
              <a:rPr lang="en-US" altLang="ko-KR" dirty="0" smtClean="0"/>
              <a:t>95% </a:t>
            </a:r>
            <a:r>
              <a:rPr lang="ko-KR" altLang="en-US" dirty="0" smtClean="0"/>
              <a:t>신뢰구간을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신뢰수준을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변경하려면 </a:t>
            </a:r>
            <a:r>
              <a:rPr lang="en-US" altLang="ko-KR" dirty="0" err="1" smtClean="0"/>
              <a:t>t.test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conf.level</a:t>
            </a:r>
            <a:r>
              <a:rPr lang="en-US" altLang="ko-KR" dirty="0" smtClean="0"/>
              <a:t>=0.90 </a:t>
            </a:r>
            <a:r>
              <a:rPr lang="ko-KR" altLang="en-US" dirty="0" smtClean="0"/>
              <a:t>과 같이 전달합니다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우리의 예에서 신뢰구간에 </a:t>
            </a:r>
            <a:r>
              <a:rPr lang="ko-KR" altLang="en-US" dirty="0" err="1" smtClean="0"/>
              <a:t>영가설</a:t>
            </a:r>
            <a:r>
              <a:rPr lang="ko-KR" altLang="en-US" dirty="0" smtClean="0"/>
              <a:t> 하의 평균이 없습니다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이와 같은 경우 대안가설을 선택하는 판정방법도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8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모비율에</a:t>
            </a:r>
            <a:r>
              <a:rPr lang="ko-KR" altLang="en-US" dirty="0" smtClean="0"/>
              <a:t> 대한 가설검정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5</a:t>
            </a:r>
            <a:r>
              <a:rPr lang="ko-KR" altLang="en-US" b="0" dirty="0" smtClean="0"/>
              <a:t>장에서 알아본 바와 같이 </a:t>
            </a:r>
            <a:r>
              <a:rPr lang="ko-KR" altLang="en-US" b="0" dirty="0" err="1" smtClean="0"/>
              <a:t>모비율은</a:t>
            </a:r>
            <a:r>
              <a:rPr lang="ko-KR" altLang="en-US" b="0" dirty="0" smtClean="0"/>
              <a:t> 우리가 </a:t>
            </a:r>
            <a:r>
              <a:rPr lang="ko-KR" altLang="en-US" b="0" dirty="0"/>
              <a:t>관심을 갖고 있는 결과가 전체에서 얼마나 발생했는지를 비율로 나타낸 것으로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표본으로부터 </a:t>
            </a:r>
            <a:r>
              <a:rPr lang="ko-KR" altLang="en-US" b="0" dirty="0"/>
              <a:t>표본비율을 구하고 이를 바탕으로 </a:t>
            </a:r>
            <a:r>
              <a:rPr lang="ko-KR" altLang="en-US" b="0" dirty="0" err="1"/>
              <a:t>모비율에</a:t>
            </a:r>
            <a:r>
              <a:rPr lang="ko-KR" altLang="en-US" b="0" dirty="0"/>
              <a:t> 대한 검정을 실시합니다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다음의 예제를 </a:t>
            </a:r>
            <a:r>
              <a:rPr lang="ko-KR" altLang="en-US" b="0" dirty="0"/>
              <a:t>통해 </a:t>
            </a:r>
            <a:r>
              <a:rPr lang="ko-KR" altLang="en-US" b="0" dirty="0" err="1"/>
              <a:t>모비율에</a:t>
            </a:r>
            <a:r>
              <a:rPr lang="ko-KR" altLang="en-US" b="0" dirty="0"/>
              <a:t> 대한 검정 방법을 알아봅시다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smtClean="0"/>
              <a:t>다음의 예제는 제가 임의로 만든 자료로 실제 자료가 아님을 밝힙니다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653136"/>
                <a:ext cx="8496944" cy="19213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장 복습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모비율</a:t>
                </a:r>
                <a:r>
                  <a:rPr lang="en-US" altLang="ko-KR" dirty="0"/>
                  <a:t> P</a:t>
                </a:r>
                <a:r>
                  <a:rPr lang="ko-KR" altLang="en-US" dirty="0"/>
                  <a:t>에 대한 </a:t>
                </a:r>
                <a:r>
                  <a:rPr lang="ko-KR" altLang="en-US" dirty="0" err="1" smtClean="0"/>
                  <a:t>추정량으로</a:t>
                </a:r>
                <a:r>
                  <a:rPr lang="ko-KR" altLang="en-US" dirty="0" smtClean="0"/>
                  <a:t> 표본비율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/>
                          </a:rPr>
                          <m:t>𝑿</m:t>
                        </m:r>
                      </m:num>
                      <m:den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ko-KR" altLang="en-US" dirty="0" smtClean="0"/>
                  <a:t>을 사용하고 표준오차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dirty="0" smtClean="0"/>
                  <a:t>임을 살펴보았습니다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653136"/>
                <a:ext cx="8496944" cy="1921399"/>
              </a:xfrm>
              <a:blipFill rotWithShape="1">
                <a:blip r:embed="rId2"/>
                <a:stretch>
                  <a:fillRect r="-8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52736"/>
            <a:ext cx="7810500" cy="350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 smtClean="0"/>
                  <a:t>가설 수립</a:t>
                </a:r>
                <a:endParaRPr lang="en-US" altLang="ko-KR" dirty="0" smtClean="0"/>
              </a:p>
              <a:p>
                <a:pPr lvl="1"/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: </a:t>
                </a:r>
                <a:r>
                  <a:rPr lang="ko-KR" altLang="en-US" b="0" dirty="0"/>
                  <a:t>야구공 반발계수의 불량률은 </a:t>
                </a:r>
                <a:r>
                  <a:rPr lang="en-US" altLang="ko-KR" b="0" dirty="0"/>
                  <a:t>10% </a:t>
                </a:r>
                <a:r>
                  <a:rPr lang="ko-KR" altLang="en-US" b="0" dirty="0"/>
                  <a:t>미만이다</a:t>
                </a:r>
                <a:r>
                  <a:rPr lang="en-US" altLang="ko-KR" b="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불량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0.1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불량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0.1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b="0" dirty="0" smtClean="0"/>
                  <a:t>대안가설 </a:t>
                </a:r>
                <a:r>
                  <a:rPr lang="en-US" altLang="ko-KR" b="0" dirty="0"/>
                  <a:t>: </a:t>
                </a:r>
                <a:r>
                  <a:rPr lang="ko-KR" altLang="en-US" b="0" dirty="0"/>
                  <a:t>야구공 반발계수의 불량률은 </a:t>
                </a:r>
                <a:r>
                  <a:rPr lang="en-US" altLang="ko-KR" b="0" dirty="0"/>
                  <a:t>10%</a:t>
                </a:r>
                <a:r>
                  <a:rPr lang="ko-KR" altLang="en-US" b="0" dirty="0"/>
                  <a:t>를 넘는다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불량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i="1">
                        <a:latin typeface="Cambria Math"/>
                      </a:rPr>
                      <m:t>0.1</m:t>
                    </m:r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검정통계량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영가설이</a:t>
                </a:r>
                <a:r>
                  <a:rPr lang="ko-KR" altLang="en-US" dirty="0" smtClean="0"/>
                  <a:t> 참이라는 가정하에 계산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단일 모집단의 </a:t>
                </a:r>
                <a:r>
                  <a:rPr lang="ko-KR" altLang="en-US" dirty="0" err="1" smtClean="0"/>
                  <a:t>모비율</a:t>
                </a:r>
                <a:r>
                  <a:rPr lang="ko-KR" altLang="en-US" dirty="0" smtClean="0"/>
                  <a:t> 검정에서 사용하는 검정통계량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b="0" dirty="0" smtClean="0"/>
                  <a:t> : </a:t>
                </a:r>
                <a:r>
                  <a:rPr lang="ko-KR" altLang="en-US" dirty="0" smtClean="0"/>
                  <a:t>표본비율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: </a:t>
                </a:r>
                <a:r>
                  <a:rPr lang="ko-KR" altLang="en-US" b="0" dirty="0" err="1" smtClean="0"/>
                  <a:t>영가설</a:t>
                </a:r>
                <a:r>
                  <a:rPr lang="ko-KR" altLang="en-US" b="0" dirty="0" smtClean="0"/>
                  <a:t> 하의 </a:t>
                </a:r>
                <a:r>
                  <a:rPr lang="ko-KR" altLang="en-US" b="0" dirty="0" err="1" smtClean="0"/>
                  <a:t>모비율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표본의 개수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b="0" dirty="0" smtClean="0"/>
                  <a:t>  : </a:t>
                </a:r>
                <a:r>
                  <a:rPr lang="ko-KR" altLang="en-US" b="0" dirty="0" err="1" smtClean="0"/>
                  <a:t>영가설</a:t>
                </a:r>
                <a:r>
                  <a:rPr lang="ko-KR" altLang="en-US" b="0" dirty="0" smtClean="0"/>
                  <a:t> 하의 표준오차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b="0" dirty="0" smtClean="0"/>
                  <a:t>검정통계량 계산</a:t>
                </a:r>
                <a:endParaRPr lang="en-US" altLang="ko-KR" b="0" dirty="0" smtClean="0"/>
              </a:p>
              <a:p>
                <a:pPr lvl="2"/>
                <a:r>
                  <a:rPr lang="ko-KR" altLang="en-US" b="0" dirty="0" smtClean="0"/>
                  <a:t>검정통계량을 </a:t>
                </a:r>
                <a:r>
                  <a:rPr lang="ko-KR" altLang="en-US" b="0" dirty="0"/>
                  <a:t>구하고자 </a:t>
                </a:r>
                <a:r>
                  <a:rPr lang="ko-KR" altLang="en-US" b="0" dirty="0" smtClean="0"/>
                  <a:t>표본비율을 </a:t>
                </a:r>
                <a:r>
                  <a:rPr lang="ko-KR" altLang="en-US" b="0" dirty="0"/>
                  <a:t>계산하기 위해 야구공의 반발계수가 정상 영역이 아닌</a:t>
                </a:r>
                <a:r>
                  <a:rPr lang="en-US" altLang="ko-KR" b="0" dirty="0" smtClean="0"/>
                  <a:t>,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0.4134</a:t>
                </a:r>
                <a:r>
                  <a:rPr lang="ko-KR" altLang="en-US" b="0" dirty="0" smtClean="0"/>
                  <a:t>보다 작거나 </a:t>
                </a:r>
                <a:r>
                  <a:rPr lang="en-US" altLang="ko-KR" b="0" dirty="0" smtClean="0"/>
                  <a:t>0.4374</a:t>
                </a:r>
                <a:r>
                  <a:rPr lang="ko-KR" altLang="en-US" b="0" dirty="0" smtClean="0"/>
                  <a:t>보다 </a:t>
                </a:r>
                <a:r>
                  <a:rPr lang="ko-KR" altLang="en-US" b="0" dirty="0"/>
                  <a:t>크게 관찰된 공의 수를 구합니다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예제파일에서는 전체 </a:t>
                </a:r>
                <a:r>
                  <a:rPr lang="en-US" altLang="ko-KR" dirty="0" smtClean="0"/>
                  <a:t>100</a:t>
                </a:r>
                <a:r>
                  <a:rPr lang="ko-KR" altLang="en-US" dirty="0" smtClean="0"/>
                  <a:t>중 </a:t>
                </a:r>
                <a:r>
                  <a:rPr lang="en-US" altLang="ko-KR" dirty="0" smtClean="0"/>
                  <a:t>11</a:t>
                </a:r>
                <a:r>
                  <a:rPr lang="ko-KR" altLang="en-US" dirty="0" smtClean="0"/>
                  <a:t>개가 불량으로 조사되어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=0.11</m:t>
                    </m:r>
                  </m:oMath>
                </a14:m>
                <a:r>
                  <a:rPr lang="ko-KR" altLang="en-US" dirty="0" smtClean="0"/>
                  <a:t> 입니다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</a:t>
                </a:r>
                <a:r>
                  <a:rPr lang="ko-KR" altLang="en-US" b="0" dirty="0" smtClean="0"/>
                  <a:t>하에서의 </a:t>
                </a:r>
                <a:r>
                  <a:rPr lang="ko-KR" altLang="en-US" b="0" dirty="0"/>
                  <a:t>불량률은 </a:t>
                </a:r>
                <a:r>
                  <a:rPr lang="en-US" altLang="ko-KR" b="0" dirty="0" smtClean="0"/>
                  <a:t>0.1</a:t>
                </a:r>
                <a:r>
                  <a:rPr lang="ko-KR" altLang="en-US" b="0" dirty="0" smtClean="0"/>
                  <a:t>이고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표본의 수는 </a:t>
                </a:r>
                <a:r>
                  <a:rPr lang="en-US" altLang="ko-KR" b="0" dirty="0" smtClean="0"/>
                  <a:t>100</a:t>
                </a:r>
                <a:r>
                  <a:rPr lang="ko-KR" altLang="en-US" b="0" dirty="0" smtClean="0"/>
                  <a:t>개로 검정통계량은 다음과 같습니다</a:t>
                </a:r>
                <a:r>
                  <a:rPr lang="en-US" altLang="ko-KR" b="0" dirty="0" smtClean="0"/>
                  <a:t>. 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0.11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0.1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0.1 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0.9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0.333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 smtClean="0"/>
                  <a:t>유의수준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smtClean="0"/>
                  <a:t>검정통계량이 </a:t>
                </a:r>
                <a:r>
                  <a:rPr lang="ko-KR" altLang="en-US" dirty="0"/>
                  <a:t>따르는 분포는 표준정규분포입니다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대안가설에 의해 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오른쪽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한쪽검정’으로 </a:t>
                </a:r>
                <a:r>
                  <a:rPr lang="ko-KR" altLang="en-US" dirty="0" err="1"/>
                  <a:t>임계값은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  <m:r>
                          <a:rPr lang="en-US" altLang="ko-KR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0.05</a:t>
                </a:r>
                <a:r>
                  <a:rPr lang="ko-KR" altLang="en-US" dirty="0"/>
                  <a:t>가 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, R</a:t>
                </a:r>
                <a:r>
                  <a:rPr lang="ko-KR" altLang="en-US" dirty="0"/>
                  <a:t>을 통해 약 </a:t>
                </a:r>
                <a:r>
                  <a:rPr lang="en-US" altLang="ko-KR" dirty="0"/>
                  <a:t>1.645 </a:t>
                </a:r>
                <a:r>
                  <a:rPr lang="ko-KR" altLang="en-US" dirty="0"/>
                  <a:t>임을 계산할 수 있습니다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검정통계량에 </a:t>
                </a:r>
                <a:r>
                  <a:rPr lang="ko-KR" altLang="en-US" dirty="0"/>
                  <a:t>대한  유의확률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0.333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은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R</a:t>
                </a:r>
                <a:r>
                  <a:rPr lang="ko-KR" altLang="en-US" b="0" dirty="0"/>
                  <a:t>을 </a:t>
                </a:r>
                <a:r>
                  <a:rPr lang="ko-KR" altLang="en-US" b="0" dirty="0" smtClean="0"/>
                  <a:t>통해 약 </a:t>
                </a:r>
                <a:r>
                  <a:rPr lang="en-US" altLang="ko-KR" b="0" dirty="0" smtClean="0"/>
                  <a:t>0.369</a:t>
                </a:r>
                <a:r>
                  <a:rPr lang="ko-KR" altLang="en-US" b="0" dirty="0" smtClean="0"/>
                  <a:t>임을 알 </a:t>
                </a:r>
                <a:r>
                  <a:rPr lang="ko-KR" altLang="en-US" b="0" dirty="0"/>
                  <a:t>수 있습니다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924944"/>
            <a:ext cx="8058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157192"/>
            <a:ext cx="80295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가설검정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/>
              <a:t>모수의</a:t>
            </a:r>
            <a:r>
              <a:rPr lang="ko-KR" altLang="en-US" b="0" dirty="0"/>
              <a:t> 상태에 대한 여러 주장들 중 어떤 주장을 사실로 </a:t>
            </a:r>
            <a:r>
              <a:rPr lang="ko-KR" altLang="en-US" b="0" dirty="0" smtClean="0"/>
              <a:t>받아들일지를 </a:t>
            </a:r>
            <a:r>
              <a:rPr lang="ko-KR" altLang="en-US" b="0" dirty="0"/>
              <a:t>결정하는 과정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/>
              <a:t>) ‘</a:t>
            </a:r>
            <a:r>
              <a:rPr lang="ko-KR" altLang="en-US" dirty="0"/>
              <a:t>만</a:t>
            </a:r>
            <a:r>
              <a:rPr lang="en-US" altLang="ko-KR" dirty="0"/>
              <a:t>7</a:t>
            </a:r>
            <a:r>
              <a:rPr lang="ko-KR" altLang="en-US" dirty="0"/>
              <a:t>세 남자 어린이의 키의 평균이 </a:t>
            </a:r>
            <a:r>
              <a:rPr lang="en-US" altLang="ko-KR" dirty="0"/>
              <a:t>1220mm’</a:t>
            </a:r>
            <a:r>
              <a:rPr lang="ko-KR" altLang="en-US" dirty="0"/>
              <a:t>라는 기존에 알려진 </a:t>
            </a:r>
            <a:r>
              <a:rPr lang="ko-KR" altLang="en-US" dirty="0" err="1"/>
              <a:t>모수의</a:t>
            </a:r>
            <a:r>
              <a:rPr lang="ko-KR" altLang="en-US" dirty="0"/>
              <a:t> 상태를 현재에도 받아들일 수 있는지 알아봅시다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모수의</a:t>
            </a:r>
            <a:r>
              <a:rPr lang="ko-KR" altLang="en-US" dirty="0" smtClean="0"/>
              <a:t> 참값을 구하는 것이 아니라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상태가 </a:t>
            </a:r>
            <a:r>
              <a:rPr lang="en-US" altLang="ko-KR" dirty="0"/>
              <a:t>‘</a:t>
            </a:r>
            <a:r>
              <a:rPr lang="ko-KR" altLang="en-US" dirty="0"/>
              <a:t>만</a:t>
            </a:r>
            <a:r>
              <a:rPr lang="en-US" altLang="ko-KR" dirty="0"/>
              <a:t>7</a:t>
            </a:r>
            <a:r>
              <a:rPr lang="ko-KR" altLang="en-US" dirty="0"/>
              <a:t>세 남자 어린이의 키의 평균이 </a:t>
            </a:r>
            <a:r>
              <a:rPr lang="en-US" altLang="ko-KR" dirty="0"/>
              <a:t>1220mm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기존에 알려진 사실이 현재에도 유지되고 있는지 확인하고자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다음과 같이 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세 남자 어린이들을 모집단으로 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명의 어린이를 표본으로 추출하고 키를 조사하였습니다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27044"/>
              </p:ext>
            </p:extLst>
          </p:nvPr>
        </p:nvGraphicFramePr>
        <p:xfrm>
          <a:off x="1524000" y="5199655"/>
          <a:ext cx="6096000" cy="1424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1196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1340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1232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1184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1295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기각역을</a:t>
            </a:r>
            <a:r>
              <a:rPr lang="ko-KR" altLang="en-US" b="0" dirty="0"/>
              <a:t> 이용한 판정</a:t>
            </a:r>
          </a:p>
          <a:p>
            <a:pPr lvl="2"/>
            <a:r>
              <a:rPr lang="en-US" altLang="ko-KR" b="0" dirty="0"/>
              <a:t>(</a:t>
            </a:r>
            <a:r>
              <a:rPr lang="ko-KR" altLang="en-US" sz="1400" b="0" dirty="0"/>
              <a:t>오른쪽</a:t>
            </a:r>
            <a:r>
              <a:rPr lang="en-US" altLang="ko-KR" b="0" dirty="0"/>
              <a:t>) </a:t>
            </a:r>
            <a:r>
              <a:rPr lang="ko-KR" altLang="en-US" b="0" dirty="0" err="1"/>
              <a:t>임계값은</a:t>
            </a:r>
            <a:r>
              <a:rPr lang="ko-KR" altLang="en-US" b="0" dirty="0"/>
              <a:t> </a:t>
            </a:r>
            <a:r>
              <a:rPr lang="en-US" altLang="ko-KR" b="0" dirty="0" smtClean="0"/>
              <a:t>1.645</a:t>
            </a:r>
            <a:r>
              <a:rPr lang="ko-KR" altLang="en-US" b="0" dirty="0" smtClean="0"/>
              <a:t>로 </a:t>
            </a:r>
            <a:r>
              <a:rPr lang="ko-KR" altLang="en-US" b="0" dirty="0"/>
              <a:t>검정통계량 </a:t>
            </a:r>
            <a:r>
              <a:rPr lang="en-US" altLang="ko-KR" b="0" dirty="0" smtClean="0"/>
              <a:t>0.333</a:t>
            </a:r>
            <a:r>
              <a:rPr lang="ko-KR" altLang="en-US" b="0" dirty="0" smtClean="0"/>
              <a:t>이 </a:t>
            </a:r>
            <a:r>
              <a:rPr lang="ko-KR" altLang="en-US" b="0" dirty="0" err="1"/>
              <a:t>채택역에</a:t>
            </a:r>
            <a:r>
              <a:rPr lang="ko-KR" altLang="en-US" b="0" dirty="0"/>
              <a:t> 위치합니다</a:t>
            </a:r>
            <a:r>
              <a:rPr lang="en-US" altLang="ko-KR" b="0" dirty="0"/>
              <a:t>. </a:t>
            </a:r>
            <a:r>
              <a:rPr lang="ko-KR" altLang="en-US" b="0" dirty="0"/>
              <a:t>이로부터 </a:t>
            </a:r>
            <a:r>
              <a:rPr lang="ko-KR" altLang="en-US" b="0" dirty="0" err="1" smtClean="0"/>
              <a:t>영가설을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채택합니다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유의확률</a:t>
            </a:r>
            <a:r>
              <a:rPr lang="en-US" altLang="ko-KR" b="0" dirty="0"/>
              <a:t>(p-value)</a:t>
            </a:r>
            <a:r>
              <a:rPr lang="ko-KR" altLang="en-US" b="0" dirty="0"/>
              <a:t>을 이용한 판정</a:t>
            </a:r>
          </a:p>
          <a:p>
            <a:pPr lvl="2"/>
            <a:r>
              <a:rPr lang="ko-KR" altLang="en-US" b="0" dirty="0"/>
              <a:t>유의확률은 </a:t>
            </a:r>
            <a:r>
              <a:rPr lang="en-US" altLang="ko-KR" b="0" dirty="0" smtClean="0"/>
              <a:t>0.369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큰 값입니다</a:t>
            </a:r>
            <a:r>
              <a:rPr lang="en-US" altLang="ko-KR" b="0" dirty="0"/>
              <a:t>. </a:t>
            </a:r>
            <a:r>
              <a:rPr lang="ko-KR" altLang="en-US" b="0" dirty="0"/>
              <a:t>이로부터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채택합니다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779093"/>
            <a:ext cx="5581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/>
            <a:r>
              <a:rPr lang="ko-KR" altLang="en-US" b="0" dirty="0"/>
              <a:t>생산된 야구공의 불량률이 </a:t>
            </a:r>
            <a:r>
              <a:rPr lang="en-US" altLang="ko-KR" b="0" dirty="0"/>
              <a:t>10%</a:t>
            </a:r>
            <a:r>
              <a:rPr lang="ko-KR" altLang="en-US" b="0" dirty="0"/>
              <a:t>를 넘는지를 알아보기 위해 </a:t>
            </a:r>
            <a:r>
              <a:rPr lang="ko-KR" altLang="en-US" b="0" dirty="0" smtClean="0"/>
              <a:t>제품 </a:t>
            </a:r>
            <a:r>
              <a:rPr lang="ko-KR" altLang="en-US" b="0" dirty="0"/>
              <a:t>중 </a:t>
            </a:r>
            <a:r>
              <a:rPr lang="ko-KR" altLang="en-US" b="0" dirty="0" smtClean="0"/>
              <a:t>무작위로 </a:t>
            </a:r>
            <a:r>
              <a:rPr lang="en-US" altLang="ko-KR" b="0" dirty="0" smtClean="0"/>
              <a:t>100</a:t>
            </a:r>
            <a:r>
              <a:rPr lang="ko-KR" altLang="en-US" b="0" dirty="0" smtClean="0"/>
              <a:t>개의 </a:t>
            </a:r>
            <a:r>
              <a:rPr lang="ko-KR" altLang="en-US" b="0" dirty="0"/>
              <a:t>공을 추출하여 반발계수를 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가설검정을 실시한 결과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11</a:t>
            </a:r>
            <a:r>
              <a:rPr lang="ko-KR" altLang="en-US" b="0" dirty="0" smtClean="0"/>
              <a:t>개의 공에서 반발계수가 </a:t>
            </a:r>
            <a:r>
              <a:rPr lang="en-US" altLang="ko-KR" b="0" dirty="0" smtClean="0"/>
              <a:t>0.4134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작거나 </a:t>
            </a:r>
            <a:r>
              <a:rPr lang="en-US" altLang="ko-KR" b="0" dirty="0" smtClean="0"/>
              <a:t>0.4374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크게 관찰되었으며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불량률에 대한 검정통계량은 </a:t>
            </a:r>
            <a:r>
              <a:rPr lang="en-US" altLang="ko-KR" b="0" dirty="0" smtClean="0"/>
              <a:t>0.333(</a:t>
            </a:r>
            <a:r>
              <a:rPr lang="ko-KR" altLang="en-US" b="0" dirty="0" smtClean="0"/>
              <a:t>유의확률 </a:t>
            </a:r>
            <a:r>
              <a:rPr lang="en-US" altLang="ko-KR" b="0" dirty="0" smtClean="0"/>
              <a:t>0.369)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나타났습니다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이로부터 </a:t>
            </a:r>
            <a:r>
              <a:rPr lang="ko-KR" altLang="en-US" b="0" dirty="0" smtClean="0"/>
              <a:t>“</a:t>
            </a:r>
            <a:r>
              <a:rPr lang="ko-KR" altLang="en-US" b="0" dirty="0"/>
              <a:t>야구공의 불량률은 </a:t>
            </a:r>
            <a:r>
              <a:rPr lang="en-US" altLang="ko-KR" b="0" dirty="0"/>
              <a:t>10% </a:t>
            </a:r>
            <a:r>
              <a:rPr lang="ko-KR" altLang="en-US" b="0" dirty="0"/>
              <a:t>미만</a:t>
            </a:r>
            <a:r>
              <a:rPr lang="ko-KR" altLang="en-US" b="0" dirty="0" smtClean="0"/>
              <a:t>”이라는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기각할 수 없었습니다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공장에서 생산된 야구공의 불량률은 </a:t>
            </a:r>
            <a:r>
              <a:rPr lang="en-US" altLang="ko-KR" b="0" dirty="0" smtClean="0"/>
              <a:t>10</a:t>
            </a:r>
            <a:r>
              <a:rPr lang="en-US" altLang="ko-KR" b="0" dirty="0"/>
              <a:t>% </a:t>
            </a:r>
            <a:r>
              <a:rPr lang="ko-KR" altLang="en-US" b="0" dirty="0"/>
              <a:t>미만으로 잘 유지되고 있다고 할 수 있습니다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smtClean="0"/>
              <a:t>생각해 볼 문제 </a:t>
            </a:r>
            <a:endParaRPr lang="en-US" altLang="ko-KR" dirty="0"/>
          </a:p>
          <a:p>
            <a:pPr lvl="2"/>
            <a:r>
              <a:rPr lang="ko-KR" altLang="en-US" dirty="0" smtClean="0"/>
              <a:t>무작위 추출에서 공의 불량이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넘어선 경우로 가설검정에서는 이와 같은 결론을 얻을 수 있습니다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하나의 생산단위에서 무작위로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개를 추출하여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불량을 넘을 경우 해당 생산단위에서 생산된 제품 전체를 폐기하기도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801720"/>
          </a:xfrm>
        </p:spPr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모비율을</a:t>
            </a:r>
            <a:r>
              <a:rPr lang="ko-KR" altLang="en-US" dirty="0" smtClean="0"/>
              <a:t> 검정합니다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코드를 이용하여 검정통계량과 유의확률을 직접 구합니다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에서 제공하는 함수를 이용하여 검정합니다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표준정규분포를 이용한 검정이 아닌 다른 분포를 이용하지만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결과를 얻음을 확인합니다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80728"/>
            <a:ext cx="8324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132856"/>
            <a:ext cx="8496944" cy="44416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Step #1) </a:t>
            </a:r>
            <a:r>
              <a:rPr lang="ko-KR" altLang="en-US" dirty="0" smtClean="0"/>
              <a:t>데이터 준비하기</a:t>
            </a:r>
            <a:endParaRPr lang="en-US" altLang="ko-KR" dirty="0" smtClean="0"/>
          </a:p>
          <a:p>
            <a:pPr lvl="1"/>
            <a:r>
              <a:rPr lang="en-US" altLang="ko-KR" b="0" dirty="0"/>
              <a:t>1</a:t>
            </a:r>
            <a:r>
              <a:rPr lang="ko-KR" altLang="en-US" b="0" dirty="0"/>
              <a:t>줄：</a:t>
            </a:r>
            <a:r>
              <a:rPr lang="en-US" altLang="ko-KR" b="0" dirty="0"/>
              <a:t>Chapter06 </a:t>
            </a:r>
            <a:r>
              <a:rPr lang="ko-KR" altLang="en-US" b="0" dirty="0"/>
              <a:t>하위의 </a:t>
            </a:r>
            <a:r>
              <a:rPr lang="en-US" altLang="ko-KR" b="0" dirty="0"/>
              <a:t>data </a:t>
            </a:r>
            <a:r>
              <a:rPr lang="ko-KR" altLang="en-US" b="0" dirty="0" err="1"/>
              <a:t>디렉토리에서</a:t>
            </a:r>
            <a:r>
              <a:rPr lang="ko-KR" altLang="en-US" b="0" dirty="0"/>
              <a:t> </a:t>
            </a:r>
            <a:r>
              <a:rPr lang="en-US" altLang="ko-KR" b="0" dirty="0"/>
              <a:t>restitution.txt</a:t>
            </a:r>
            <a:r>
              <a:rPr lang="ko-KR" altLang="en-US" b="0" dirty="0"/>
              <a:t>를 읽어 변수 </a:t>
            </a:r>
            <a:r>
              <a:rPr lang="en-US" altLang="ko-KR" b="0" dirty="0" err="1"/>
              <a:t>tmp</a:t>
            </a:r>
            <a:r>
              <a:rPr lang="ko-KR" altLang="en-US" b="0" dirty="0"/>
              <a:t>에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프레임으로 저장합니다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sz="1700" b="0" dirty="0" smtClean="0"/>
              <a:t>해당 </a:t>
            </a:r>
            <a:r>
              <a:rPr lang="ko-KR" altLang="en-US" sz="1700" b="0" dirty="0"/>
              <a:t>파일에서 첫 줄은 데이터 프레임의 </a:t>
            </a:r>
            <a:r>
              <a:rPr lang="ko-KR" altLang="en-US" sz="1700" b="0" dirty="0" smtClean="0"/>
              <a:t>열의 이름</a:t>
            </a:r>
            <a:r>
              <a:rPr lang="en-US" altLang="ko-KR" sz="1700" b="0" dirty="0" smtClean="0"/>
              <a:t>(</a:t>
            </a:r>
            <a:r>
              <a:rPr lang="ko-KR" altLang="en-US" sz="1700" b="0" dirty="0" err="1" smtClean="0"/>
              <a:t>변수명</a:t>
            </a:r>
            <a:r>
              <a:rPr lang="en-US" altLang="ko-KR" sz="1700" b="0" dirty="0"/>
              <a:t>)</a:t>
            </a:r>
            <a:r>
              <a:rPr lang="ko-KR" altLang="en-US" sz="1700" b="0" dirty="0"/>
              <a:t>으로 </a:t>
            </a:r>
            <a:r>
              <a:rPr lang="ko-KR" altLang="en-US" sz="1700" b="0" dirty="0" smtClean="0"/>
              <a:t>인식하도록 합니다</a:t>
            </a:r>
            <a:r>
              <a:rPr lang="en-US" altLang="ko-KR" sz="1700" dirty="0"/>
              <a:t> (header=T)</a:t>
            </a:r>
            <a:r>
              <a:rPr lang="en-US" altLang="ko-KR" sz="1700" b="0" dirty="0" smtClean="0"/>
              <a:t>.</a:t>
            </a:r>
            <a:endParaRPr lang="en-US" altLang="ko-KR" sz="1700" b="0" dirty="0"/>
          </a:p>
          <a:p>
            <a:pPr lvl="1"/>
            <a:r>
              <a:rPr lang="en-US" altLang="ko-KR" b="0" dirty="0"/>
              <a:t>2</a:t>
            </a:r>
            <a:r>
              <a:rPr lang="ko-KR" altLang="en-US" b="0" dirty="0"/>
              <a:t>줄：읽어온 데이터는 </a:t>
            </a:r>
            <a:r>
              <a:rPr lang="en-US" altLang="ko-KR" b="0" dirty="0" err="1"/>
              <a:t>rst</a:t>
            </a:r>
            <a:r>
              <a:rPr lang="en-US" altLang="ko-KR" b="0" dirty="0"/>
              <a:t> </a:t>
            </a:r>
            <a:r>
              <a:rPr lang="ko-KR" altLang="en-US" b="0" dirty="0"/>
              <a:t>열 하나만을 포함하고 있으며</a:t>
            </a:r>
            <a:r>
              <a:rPr lang="en-US" altLang="ko-KR" b="0" dirty="0"/>
              <a:t>, </a:t>
            </a:r>
            <a:r>
              <a:rPr lang="ko-KR" altLang="en-US" b="0" dirty="0"/>
              <a:t>표본으로 추출된 각 </a:t>
            </a:r>
            <a:r>
              <a:rPr lang="ko-KR" altLang="en-US" b="0" dirty="0" smtClean="0"/>
              <a:t>공의 반발계수를 </a:t>
            </a:r>
            <a:r>
              <a:rPr lang="ko-KR" altLang="en-US" b="0" dirty="0"/>
              <a:t>저장하고 있습니다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이 데이터로 부터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반발계수가 </a:t>
            </a:r>
            <a:r>
              <a:rPr lang="en-US" altLang="ko-KR" b="0" dirty="0" smtClean="0"/>
              <a:t>0.4134</a:t>
            </a:r>
            <a:r>
              <a:rPr lang="ko-KR" altLang="en-US" b="0" dirty="0" smtClean="0"/>
              <a:t>보다 작거나 </a:t>
            </a:r>
            <a:r>
              <a:rPr lang="en-US" altLang="ko-KR" b="0" dirty="0" smtClean="0"/>
              <a:t>0.4374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크면 </a:t>
            </a:r>
            <a:r>
              <a:rPr lang="en-US" altLang="ko-KR" b="0" dirty="0"/>
              <a:t>1, </a:t>
            </a:r>
            <a:r>
              <a:rPr lang="ko-KR" altLang="en-US" b="0" dirty="0"/>
              <a:t>그렇지 않으면 </a:t>
            </a:r>
            <a:r>
              <a:rPr lang="en-US" altLang="ko-KR" b="0" dirty="0"/>
              <a:t>0</a:t>
            </a:r>
            <a:r>
              <a:rPr lang="ko-KR" altLang="en-US" b="0" dirty="0"/>
              <a:t>으로 구성된 </a:t>
            </a:r>
            <a:r>
              <a:rPr lang="ko-KR" altLang="en-US" b="0" dirty="0" smtClean="0"/>
              <a:t>벡터를 생성하고 변수 </a:t>
            </a:r>
            <a:r>
              <a:rPr lang="en-US" altLang="ko-KR" b="0" dirty="0" err="1" smtClean="0"/>
              <a:t>rel</a:t>
            </a:r>
            <a:r>
              <a:rPr lang="ko-KR" altLang="en-US" b="0" dirty="0" smtClean="0"/>
              <a:t>에 저장합니다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불량이면 </a:t>
            </a:r>
            <a:r>
              <a:rPr lang="en-US" altLang="ko-KR" b="0" dirty="0" smtClean="0"/>
              <a:t>1, </a:t>
            </a:r>
            <a:r>
              <a:rPr lang="ko-KR" altLang="en-US" dirty="0" smtClean="0"/>
              <a:t>정상이면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합니다</a:t>
            </a:r>
            <a:r>
              <a:rPr lang="en-US" altLang="ko-KR" dirty="0" smtClean="0"/>
              <a:t>)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이 장 뒷부분의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장을 위한 준비를 참고해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22212" y="1052736"/>
            <a:ext cx="8099577" cy="7109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("./data/restitution.txt", header=T)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tmp$rst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 0.4134 |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tmp$rst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&gt; 0.4374, 1, 0)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780928"/>
            <a:ext cx="8496944" cy="3793608"/>
          </a:xfrm>
        </p:spPr>
        <p:txBody>
          <a:bodyPr/>
          <a:lstStyle/>
          <a:p>
            <a:r>
              <a:rPr lang="en-US" altLang="ko-KR" dirty="0" smtClean="0"/>
              <a:t>Step #2) </a:t>
            </a:r>
            <a:r>
              <a:rPr lang="ko-KR" altLang="en-US" dirty="0" smtClean="0"/>
              <a:t>검정통계량 구하기</a:t>
            </a:r>
            <a:endParaRPr lang="en-US" altLang="ko-KR" dirty="0" smtClean="0"/>
          </a:p>
          <a:p>
            <a:pPr lvl="1"/>
            <a:r>
              <a:rPr lang="en-US" altLang="ko-KR" b="0" dirty="0"/>
              <a:t>4~7</a:t>
            </a:r>
            <a:r>
              <a:rPr lang="ko-KR" altLang="en-US" b="0" dirty="0"/>
              <a:t>줄：검정통계량을 구하기 위해 필요한 표본의 개수</a:t>
            </a:r>
            <a:r>
              <a:rPr lang="en-US" altLang="ko-KR" b="0" dirty="0"/>
              <a:t>(n), </a:t>
            </a:r>
            <a:r>
              <a:rPr lang="ko-KR" altLang="en-US" b="0" dirty="0"/>
              <a:t>불량품의 개수</a:t>
            </a:r>
            <a:r>
              <a:rPr lang="en-US" altLang="ko-KR" b="0" dirty="0"/>
              <a:t>(</a:t>
            </a:r>
            <a:r>
              <a:rPr lang="en-US" altLang="ko-KR" b="0" dirty="0" err="1"/>
              <a:t>nos</a:t>
            </a:r>
            <a:r>
              <a:rPr lang="en-US" altLang="ko-KR" b="0" dirty="0"/>
              <a:t>), </a:t>
            </a:r>
            <a:r>
              <a:rPr lang="ko-KR" altLang="en-US" b="0" dirty="0" smtClean="0"/>
              <a:t>표본의 불량률</a:t>
            </a:r>
            <a:r>
              <a:rPr lang="en-US" altLang="ko-KR" b="0" dirty="0"/>
              <a:t>(</a:t>
            </a:r>
            <a:r>
              <a:rPr lang="en-US" altLang="ko-KR" b="0" dirty="0" err="1"/>
              <a:t>sp</a:t>
            </a:r>
            <a:r>
              <a:rPr lang="en-US" altLang="ko-KR" b="0" dirty="0"/>
              <a:t>), </a:t>
            </a:r>
            <a:r>
              <a:rPr lang="ko-KR" altLang="en-US" b="0" dirty="0" err="1"/>
              <a:t>영가설</a:t>
            </a:r>
            <a:r>
              <a:rPr lang="ko-KR" altLang="en-US" b="0" dirty="0"/>
              <a:t> 하의 </a:t>
            </a:r>
            <a:r>
              <a:rPr lang="ko-KR" altLang="en-US" b="0" dirty="0" err="1"/>
              <a:t>모비율</a:t>
            </a:r>
            <a:r>
              <a:rPr lang="en-US" altLang="ko-KR" b="0" dirty="0"/>
              <a:t>(</a:t>
            </a:r>
            <a:r>
              <a:rPr lang="en-US" altLang="ko-KR" b="0" dirty="0" err="1"/>
              <a:t>hp</a:t>
            </a:r>
            <a:r>
              <a:rPr lang="en-US" altLang="ko-KR" b="0" dirty="0"/>
              <a:t>)</a:t>
            </a:r>
            <a:r>
              <a:rPr lang="ko-KR" altLang="en-US" b="0" dirty="0"/>
              <a:t>을 구합니다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/>
              <a:t>5</a:t>
            </a:r>
            <a:r>
              <a:rPr lang="ko-KR" altLang="en-US" b="0" dirty="0"/>
              <a:t>줄：위에서 생성한 벡터 </a:t>
            </a:r>
            <a:r>
              <a:rPr lang="en-US" altLang="ko-KR" b="0" dirty="0" err="1"/>
              <a:t>rel</a:t>
            </a:r>
            <a:r>
              <a:rPr lang="ko-KR" altLang="en-US" b="0" dirty="0"/>
              <a:t>에서 </a:t>
            </a:r>
            <a:r>
              <a:rPr lang="en-US" altLang="ko-KR" b="0" dirty="0"/>
              <a:t>1</a:t>
            </a:r>
            <a:r>
              <a:rPr lang="ko-KR" altLang="en-US" b="0" dirty="0"/>
              <a:t>은 불량품</a:t>
            </a:r>
            <a:r>
              <a:rPr lang="en-US" altLang="ko-KR" b="0" dirty="0"/>
              <a:t>, 0</a:t>
            </a:r>
            <a:r>
              <a:rPr lang="ko-KR" altLang="en-US" b="0" dirty="0"/>
              <a:t>은 정상 제품을 나타내므로</a:t>
            </a:r>
            <a:r>
              <a:rPr lang="en-US" altLang="ko-KR" b="0" dirty="0"/>
              <a:t>, </a:t>
            </a:r>
            <a:r>
              <a:rPr lang="en-US" altLang="ko-KR" b="0" dirty="0" err="1"/>
              <a:t>rel</a:t>
            </a:r>
            <a:r>
              <a:rPr lang="ko-KR" altLang="en-US" b="0" dirty="0" smtClean="0"/>
              <a:t>의 합을 </a:t>
            </a:r>
            <a:r>
              <a:rPr lang="ko-KR" altLang="en-US" b="0" dirty="0"/>
              <a:t>통해 불량품의 개수를 구할 수 있습니다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줄：검정통계량을 계산하고 출력합니다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1087576"/>
            <a:ext cx="6693865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length(rel)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nos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sum(rel)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nos / 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hp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&lt;- 0.1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z &lt;- (sp - hp) / sqrt( ( hp*(1-hp) )/n ) 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517232"/>
            <a:ext cx="7791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060848"/>
                <a:ext cx="8496944" cy="45136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Step #3) </a:t>
                </a:r>
                <a:r>
                  <a:rPr lang="ko-KR" altLang="en-US" dirty="0"/>
                  <a:t>판정을 위한 </a:t>
                </a:r>
                <a:r>
                  <a:rPr lang="ko-KR" altLang="en-US" dirty="0" err="1"/>
                  <a:t>임계값과</a:t>
                </a:r>
                <a:r>
                  <a:rPr lang="ko-KR" altLang="en-US" dirty="0"/>
                  <a:t> 유의확률 계산 및 </a:t>
                </a:r>
                <a:r>
                  <a:rPr lang="ko-KR" altLang="en-US" dirty="0" smtClean="0"/>
                  <a:t>출력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10</a:t>
                </a:r>
                <a:r>
                  <a:rPr lang="ko-KR" altLang="en-US" dirty="0"/>
                  <a:t>줄：</a:t>
                </a:r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를 </a:t>
                </a:r>
                <a:r>
                  <a:rPr lang="ko-KR" altLang="en-US" dirty="0"/>
                  <a:t>변수 </a:t>
                </a:r>
                <a:r>
                  <a:rPr lang="en-US" altLang="ko-KR" dirty="0"/>
                  <a:t>alpha</a:t>
                </a:r>
                <a:r>
                  <a:rPr lang="ko-KR" altLang="en-US" dirty="0"/>
                  <a:t>에 저장합니다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b="0" dirty="0"/>
                  <a:t>11</a:t>
                </a:r>
                <a:r>
                  <a:rPr lang="ko-KR" altLang="en-US" b="0" dirty="0"/>
                  <a:t>줄：표준정규분포에서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  <m:r>
                          <a:rPr lang="en-US" altLang="ko-KR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0.05 </a:t>
                </a:r>
                <a:r>
                  <a:rPr lang="ko-KR" altLang="en-US" b="0" dirty="0"/>
                  <a:t>가 되는 </a:t>
                </a:r>
                <a:r>
                  <a:rPr lang="ko-KR" altLang="en-US" b="0" dirty="0" err="1"/>
                  <a:t>임계값을</a:t>
                </a:r>
                <a:r>
                  <a:rPr lang="ko-KR" altLang="en-US" b="0" dirty="0"/>
                  <a:t> 구해 변수 </a:t>
                </a:r>
                <a:r>
                  <a:rPr lang="en-US" altLang="ko-KR" b="0" dirty="0" err="1"/>
                  <a:t>c.u</a:t>
                </a:r>
                <a:r>
                  <a:rPr lang="ko-KR" altLang="en-US" b="0" dirty="0"/>
                  <a:t>에 </a:t>
                </a:r>
                <a:r>
                  <a:rPr lang="ko-KR" altLang="en-US" b="0" dirty="0" smtClean="0"/>
                  <a:t>저장하고 </a:t>
                </a:r>
                <a:r>
                  <a:rPr lang="ko-KR" altLang="en-US" b="0" dirty="0"/>
                  <a:t>출력합니다</a:t>
                </a:r>
                <a:r>
                  <a:rPr lang="en-US" altLang="ko-KR" b="0" dirty="0"/>
                  <a:t>. </a:t>
                </a:r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b="0" dirty="0" smtClean="0"/>
                  <a:t>12</a:t>
                </a:r>
                <a:r>
                  <a:rPr lang="ko-KR" altLang="en-US" b="0" dirty="0"/>
                  <a:t>줄：검정통계량이 저장되어 있는 변수 </a:t>
                </a:r>
                <a:r>
                  <a:rPr lang="en-US" altLang="ko-KR" b="0" dirty="0"/>
                  <a:t>z</a:t>
                </a:r>
                <a:r>
                  <a:rPr lang="ko-KR" altLang="en-US" b="0" dirty="0"/>
                  <a:t>를 이용하여 유의확률을 구해 </a:t>
                </a:r>
                <a:r>
                  <a:rPr lang="ko-KR" altLang="en-US" b="0" dirty="0" smtClean="0"/>
                  <a:t>변수 </a:t>
                </a:r>
                <a:r>
                  <a:rPr lang="en-US" altLang="ko-KR" b="0" dirty="0" err="1" smtClean="0"/>
                  <a:t>p.value</a:t>
                </a:r>
                <a:r>
                  <a:rPr lang="ko-KR" altLang="en-US" b="0" dirty="0"/>
                  <a:t>에 저장하고 값을 출력합니다</a:t>
                </a:r>
                <a:r>
                  <a:rPr lang="en-US" altLang="ko-KR" b="0" dirty="0"/>
                  <a:t>. </a:t>
                </a:r>
                <a:r>
                  <a:rPr lang="ko-KR" altLang="en-US" b="0" dirty="0"/>
                  <a:t>유의확률이 유의수준보다 큽니다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060848"/>
                <a:ext cx="8496944" cy="4513688"/>
              </a:xfrm>
              <a:blipFill rotWithShape="1">
                <a:blip r:embed="rId2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2057400" y="1065510"/>
            <a:ext cx="50292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alpha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&lt;- 0.05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c.u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qnorm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(1-alpha) 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&lt;- 1 -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pnorm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(z) 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9692" y="4005064"/>
            <a:ext cx="55446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c.u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qnorm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(1-alpha) )</a:t>
            </a:r>
            <a:endParaRPr lang="pt-BR" altLang="ko-K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1.644854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7596" y="5733256"/>
            <a:ext cx="55446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&lt;- 1 - </a:t>
            </a:r>
            <a:r>
              <a:rPr lang="en-US" altLang="ko-KR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pnorm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(z)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0.3746353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dirty="0"/>
              <a:t>검정통계량</a:t>
            </a:r>
            <a:r>
              <a:rPr lang="en-US" altLang="ko-KR" dirty="0" smtClean="0"/>
              <a:t>(0.333)</a:t>
            </a:r>
            <a:r>
              <a:rPr lang="ko-KR" altLang="en-US" dirty="0"/>
              <a:t>은 </a:t>
            </a:r>
            <a:r>
              <a:rPr lang="ko-KR" altLang="en-US" dirty="0" err="1" smtClean="0"/>
              <a:t>채택역</a:t>
            </a:r>
            <a:r>
              <a:rPr lang="en-US" altLang="ko-KR" dirty="0" smtClean="0"/>
              <a:t>(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 smtClean="0"/>
              <a:t>1.645)</a:t>
            </a:r>
            <a:r>
              <a:rPr lang="ko-KR" altLang="en-US" dirty="0"/>
              <a:t>에 위치합니다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유의확률</a:t>
            </a:r>
            <a:r>
              <a:rPr lang="en-US" altLang="ko-KR" dirty="0"/>
              <a:t>(</a:t>
            </a:r>
            <a:r>
              <a:rPr lang="en-US" altLang="ko-KR" dirty="0" smtClean="0"/>
              <a:t>0.3746353)</a:t>
            </a:r>
            <a:r>
              <a:rPr lang="ko-KR" altLang="en-US" dirty="0"/>
              <a:t>은 유의수준</a:t>
            </a:r>
            <a:r>
              <a:rPr lang="en-US" altLang="ko-KR" dirty="0"/>
              <a:t>(0.05)</a:t>
            </a:r>
            <a:r>
              <a:rPr lang="ko-KR" altLang="en-US" dirty="0"/>
              <a:t>보다 </a:t>
            </a:r>
            <a:r>
              <a:rPr lang="ko-KR" altLang="en-US" dirty="0" smtClean="0"/>
              <a:t>큽니다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위의 두 가지 방법 중 한가지를 선택하여 판정을 합니다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두 방법 모두 검정통계량을 이용하는 것으로 서로 같은 의미입니다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예의 자료에서는 </a:t>
            </a:r>
            <a:r>
              <a:rPr lang="ko-KR" altLang="en-US" dirty="0" err="1"/>
              <a:t>영가설을</a:t>
            </a:r>
            <a:r>
              <a:rPr lang="ko-KR" altLang="en-US" dirty="0"/>
              <a:t> </a:t>
            </a:r>
            <a:r>
              <a:rPr lang="ko-KR" altLang="en-US" dirty="0" smtClean="0"/>
              <a:t>채택합니다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988840"/>
            <a:ext cx="8496944" cy="4585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Step #4) </a:t>
            </a:r>
            <a:r>
              <a:rPr lang="en-US" altLang="ko-KR" dirty="0"/>
              <a:t>R</a:t>
            </a:r>
            <a:r>
              <a:rPr lang="ko-KR" altLang="en-US" dirty="0"/>
              <a:t>에서의 단일표본의 </a:t>
            </a:r>
            <a:r>
              <a:rPr lang="ko-KR" altLang="en-US" dirty="0" err="1"/>
              <a:t>모비율</a:t>
            </a:r>
            <a:r>
              <a:rPr lang="ko-KR" altLang="en-US" dirty="0"/>
              <a:t>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R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단일표본의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검정은 </a:t>
            </a:r>
            <a:r>
              <a:rPr lang="en-US" altLang="ko-KR" b="0" dirty="0" err="1"/>
              <a:t>prop.test</a:t>
            </a:r>
            <a:r>
              <a:rPr lang="en-US" altLang="ko-KR" b="0" dirty="0"/>
              <a:t>() </a:t>
            </a:r>
            <a:r>
              <a:rPr lang="ko-KR" altLang="en-US" b="0" dirty="0"/>
              <a:t>함수를 이용합니다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첫 </a:t>
            </a:r>
            <a:r>
              <a:rPr lang="ko-KR" altLang="en-US" b="0" dirty="0"/>
              <a:t>번째 전달인자로 성공의 횟수를 전달합니다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번째 전달인자로 전체 표본의 개수를 전달합니다</a:t>
            </a:r>
            <a:r>
              <a:rPr lang="en-US" altLang="ko-KR" b="0" dirty="0"/>
              <a:t>.</a:t>
            </a:r>
          </a:p>
          <a:p>
            <a:pPr lvl="2"/>
            <a:r>
              <a:rPr lang="en-US" altLang="ko-KR" b="0" dirty="0" smtClean="0"/>
              <a:t>p</a:t>
            </a:r>
            <a:r>
              <a:rPr lang="ko-KR" altLang="en-US" b="0" dirty="0" smtClean="0"/>
              <a:t>를 통해  </a:t>
            </a:r>
            <a:r>
              <a:rPr lang="ko-KR" altLang="en-US" b="0" dirty="0" err="1"/>
              <a:t>영가설</a:t>
            </a:r>
            <a:r>
              <a:rPr lang="ko-KR" altLang="en-US" b="0" dirty="0"/>
              <a:t> 하의 </a:t>
            </a:r>
            <a:r>
              <a:rPr lang="ko-KR" altLang="en-US" b="0" dirty="0" err="1"/>
              <a:t>모비율을</a:t>
            </a:r>
            <a:r>
              <a:rPr lang="ko-KR" altLang="en-US" b="0" dirty="0"/>
              <a:t> 전달합니다</a:t>
            </a:r>
            <a:r>
              <a:rPr lang="en-US" altLang="ko-KR" b="0" dirty="0"/>
              <a:t>.</a:t>
            </a:r>
          </a:p>
          <a:p>
            <a:pPr lvl="2"/>
            <a:r>
              <a:rPr lang="en-US" altLang="ko-KR" b="0" dirty="0" smtClean="0"/>
              <a:t>alternative</a:t>
            </a:r>
            <a:r>
              <a:rPr lang="ko-KR" altLang="en-US" dirty="0" smtClean="0"/>
              <a:t>를 통해 </a:t>
            </a:r>
            <a:r>
              <a:rPr lang="ko-KR" altLang="en-US" b="0" dirty="0" smtClean="0"/>
              <a:t> </a:t>
            </a:r>
            <a:r>
              <a:rPr lang="ko-KR" altLang="en-US" b="0" dirty="0"/>
              <a:t>모평균의 가설검정에서와 </a:t>
            </a:r>
            <a:r>
              <a:rPr lang="ko-KR" altLang="en-US" b="0" dirty="0" smtClean="0"/>
              <a:t>같이 검정의 방법을 전달합니다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en-US" altLang="ko-KR" b="0" dirty="0" smtClean="0"/>
              <a:t>correct</a:t>
            </a:r>
            <a:r>
              <a:rPr lang="ko-KR" altLang="en-US" dirty="0" smtClean="0"/>
              <a:t>를 통해 </a:t>
            </a:r>
            <a:r>
              <a:rPr lang="ko-KR" altLang="en-US" b="0" dirty="0" err="1" smtClean="0"/>
              <a:t>이산형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자료를 </a:t>
            </a:r>
            <a:r>
              <a:rPr lang="ko-KR" altLang="en-US" b="0" dirty="0" err="1"/>
              <a:t>연속형</a:t>
            </a:r>
            <a:r>
              <a:rPr lang="ko-KR" altLang="en-US" b="0" dirty="0"/>
              <a:t> </a:t>
            </a:r>
            <a:r>
              <a:rPr lang="ko-KR" altLang="en-US" b="0" dirty="0" smtClean="0"/>
              <a:t>분포로 </a:t>
            </a:r>
            <a:r>
              <a:rPr lang="ko-KR" altLang="en-US" b="0" dirty="0"/>
              <a:t>검정하는 데에 </a:t>
            </a:r>
            <a:r>
              <a:rPr lang="ko-KR" altLang="en-US" b="0" dirty="0" smtClean="0"/>
              <a:t>따른 보정을 </a:t>
            </a:r>
            <a:r>
              <a:rPr lang="ko-KR" altLang="en-US" b="0" dirty="0"/>
              <a:t>위한 </a:t>
            </a:r>
            <a:r>
              <a:rPr lang="en-US" altLang="ko-KR" b="0" dirty="0"/>
              <a:t>Yates </a:t>
            </a:r>
            <a:r>
              <a:rPr lang="ko-KR" altLang="en-US" b="0" dirty="0"/>
              <a:t>연속성 수정의 </a:t>
            </a:r>
            <a:r>
              <a:rPr lang="ko-KR" altLang="en-US" b="0" dirty="0" smtClean="0"/>
              <a:t>여부로 우리가 사용한 검정통계량을 </a:t>
            </a:r>
            <a:r>
              <a:rPr lang="ko-KR" altLang="en-US" b="0" dirty="0"/>
              <a:t>사용하기 위해 본 예에서는 </a:t>
            </a:r>
            <a:r>
              <a:rPr lang="en-US" altLang="ko-KR" b="0" dirty="0"/>
              <a:t>FALSE</a:t>
            </a:r>
            <a:r>
              <a:rPr lang="ko-KR" altLang="en-US" b="0" dirty="0"/>
              <a:t>를 </a:t>
            </a:r>
            <a:r>
              <a:rPr lang="ko-KR" altLang="en-US" dirty="0" smtClean="0"/>
              <a:t>전달합니다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2212" y="1065510"/>
            <a:ext cx="809957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n, p=0.1,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alternative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="greater",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correct=FALSE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9281" y="1617568"/>
            <a:ext cx="8415207" cy="3467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n, p=0.1, alternative="greater", correct=FALSE)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1-sample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proportions test without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continuity correction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data: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out of n,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null probability 0.1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X-squared = 0.11111,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= 1, p-value = 0.3694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p is greater than 0.1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0.0684615 1.0000000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p 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0.11 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8520" y="3035513"/>
            <a:ext cx="5794548" cy="3158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8494" y="3379860"/>
            <a:ext cx="6936702" cy="2783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7028" y="3696284"/>
            <a:ext cx="6936702" cy="1388899"/>
          </a:xfrm>
          <a:prstGeom prst="roundRect">
            <a:avLst>
              <a:gd name="adj" fmla="val 574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372" y="3014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372" y="3360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372" y="4080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520" y="2696681"/>
            <a:ext cx="5794548" cy="3158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8372" y="2699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단일 모집단의 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단일 모집단의 </a:t>
            </a:r>
            <a:r>
              <a:rPr lang="ko-KR" altLang="en-US" dirty="0" smtClean="0"/>
              <a:t>비율에 </a:t>
            </a:r>
            <a:r>
              <a:rPr lang="ko-KR" altLang="en-US" dirty="0"/>
              <a:t>대한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24744"/>
                <a:ext cx="8496944" cy="5449792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ko-KR" altLang="en-US" dirty="0" smtClean="0"/>
                  <a:t>단일 모집단의 </a:t>
                </a:r>
                <a:r>
                  <a:rPr lang="ko-KR" altLang="en-US" dirty="0" err="1" smtClean="0"/>
                  <a:t>모비율</a:t>
                </a:r>
                <a:r>
                  <a:rPr lang="ko-KR" altLang="en-US" dirty="0" smtClean="0"/>
                  <a:t> 검정에 대한 </a:t>
                </a:r>
                <a:r>
                  <a:rPr lang="en-US" altLang="ko-KR" dirty="0" err="1" smtClean="0"/>
                  <a:t>prop.test</a:t>
                </a:r>
                <a:r>
                  <a:rPr lang="en-US" altLang="ko-KR" dirty="0" smtClean="0"/>
                  <a:t>() </a:t>
                </a:r>
                <a:r>
                  <a:rPr lang="ko-KR" altLang="en-US" dirty="0" smtClean="0"/>
                  <a:t>결과 해석하기</a:t>
                </a:r>
                <a:endParaRPr lang="en-US" altLang="ko-KR" dirty="0" smtClean="0"/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b="0" dirty="0" err="1" smtClean="0"/>
                  <a:t>영가설을</a:t>
                </a:r>
                <a:r>
                  <a:rPr lang="ko-KR" altLang="en-US" b="0" dirty="0" smtClean="0"/>
                  <a:t> 출력합니다</a:t>
                </a:r>
                <a:r>
                  <a:rPr lang="en-US" altLang="ko-KR" b="0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b="0" dirty="0" smtClean="0"/>
                  <a:t>표본으로부터 구한 검정통계량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자유도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유의확률</a:t>
                </a:r>
                <a:r>
                  <a:rPr lang="en-US" altLang="ko-KR" b="0" dirty="0"/>
                  <a:t>(p-value) </a:t>
                </a:r>
                <a:r>
                  <a:rPr lang="ko-KR" altLang="en-US" dirty="0" smtClean="0"/>
                  <a:t>을 출력합니다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b="0" dirty="0"/>
                  <a:t>검정통계량이 표준정규분포를 따르는 </a:t>
                </a:r>
                <a:r>
                  <a:rPr lang="en-US" altLang="ko-KR" dirty="0"/>
                  <a:t>Z</a:t>
                </a:r>
                <a:r>
                  <a:rPr lang="ko-KR" altLang="en-US" b="0" dirty="0" smtClean="0"/>
                  <a:t>가 </a:t>
                </a:r>
                <a:r>
                  <a:rPr lang="ko-KR" altLang="en-US" b="0" dirty="0"/>
                  <a:t>아닌 자유도가 </a:t>
                </a:r>
                <a:r>
                  <a:rPr lang="en-US" altLang="ko-KR" b="0" dirty="0"/>
                  <a:t>1</a:t>
                </a:r>
                <a:r>
                  <a:rPr lang="ko-KR" altLang="en-US" b="0" dirty="0" smtClean="0"/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-</a:t>
                </a:r>
                <a:r>
                  <a:rPr lang="ko-KR" altLang="en-US" b="0" dirty="0"/>
                  <a:t>분포를 따르는 통계량임을 알 수 있습니다</a:t>
                </a:r>
                <a:r>
                  <a:rPr lang="en-US" altLang="ko-KR" b="0" dirty="0"/>
                  <a:t>.</a:t>
                </a:r>
                <a:endParaRPr lang="en-US" altLang="ko-KR" dirty="0" smtClean="0"/>
              </a:p>
              <a:p>
                <a:pPr lvl="3"/>
                <a:r>
                  <a:rPr lang="ko-KR" altLang="en-US" b="0" dirty="0"/>
                  <a:t>자유도가 </a:t>
                </a:r>
                <a:r>
                  <a:rPr lang="en-US" altLang="ko-KR" b="0" dirty="0"/>
                  <a:t>1</a:t>
                </a:r>
                <a:r>
                  <a:rPr lang="ko-KR" altLang="en-US" b="0" dirty="0"/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/>
                  <a:t>-</a:t>
                </a:r>
                <a:r>
                  <a:rPr lang="ko-KR" altLang="en-US" b="0" dirty="0"/>
                  <a:t>분포는 앞서 학습한 </a:t>
                </a:r>
                <a:r>
                  <a:rPr lang="ko-KR" altLang="en-US" b="0" dirty="0" smtClean="0"/>
                  <a:t>바와 같이 </a:t>
                </a:r>
                <a:r>
                  <a:rPr lang="ko-KR" altLang="en-US" b="0" dirty="0"/>
                  <a:t>하나의 표준정규분포를 제곱한 것으로 </a:t>
                </a:r>
                <a:r>
                  <a:rPr lang="en-US" altLang="ko-KR" b="0" dirty="0" err="1"/>
                  <a:t>prop.test</a:t>
                </a:r>
                <a:r>
                  <a:rPr lang="en-US" altLang="ko-KR" b="0" dirty="0"/>
                  <a:t>()</a:t>
                </a:r>
                <a:r>
                  <a:rPr lang="ko-KR" altLang="en-US" b="0" dirty="0"/>
                  <a:t>가 구한 검정통계량 </a:t>
                </a:r>
                <a:r>
                  <a:rPr lang="en-US" altLang="ko-KR" b="0" dirty="0"/>
                  <a:t>0.11111</a:t>
                </a:r>
                <a:r>
                  <a:rPr lang="ko-KR" altLang="en-US" b="0" dirty="0" smtClean="0"/>
                  <a:t>의 제곱근</a:t>
                </a:r>
                <a:r>
                  <a:rPr lang="en-US" altLang="ko-KR" b="0" dirty="0"/>
                  <a:t>, </a:t>
                </a:r>
                <a:r>
                  <a:rPr lang="ko-KR" altLang="en-US" b="0" dirty="0" smtClean="0"/>
                  <a:t>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0.11111</m:t>
                        </m:r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=0.33333</m:t>
                    </m:r>
                  </m:oMath>
                </a14:m>
                <a:r>
                  <a:rPr lang="ko-KR" altLang="en-US" b="0" dirty="0" smtClean="0"/>
                  <a:t>으로 </a:t>
                </a:r>
                <a:r>
                  <a:rPr lang="ko-KR" altLang="en-US" b="0" dirty="0"/>
                  <a:t>앞서 구한 검정통계량 </a:t>
                </a:r>
                <a:r>
                  <a:rPr lang="en-US" altLang="ko-KR" b="0" dirty="0" smtClean="0"/>
                  <a:t>Z</a:t>
                </a:r>
                <a:r>
                  <a:rPr lang="ko-KR" altLang="en-US" b="0" dirty="0" smtClean="0"/>
                  <a:t>와 </a:t>
                </a:r>
                <a:r>
                  <a:rPr lang="ko-KR" altLang="en-US" b="0" dirty="0"/>
                  <a:t>같습니다</a:t>
                </a:r>
                <a:r>
                  <a:rPr lang="en-US" altLang="ko-KR" b="0" dirty="0"/>
                  <a:t>.</a:t>
                </a:r>
                <a:endParaRPr lang="en-US" altLang="ko-KR" dirty="0"/>
              </a:p>
              <a:p>
                <a:pPr lvl="3"/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로 할 경우 유의확률 </a:t>
                </a:r>
                <a:r>
                  <a:rPr lang="en-US" altLang="ko-KR" dirty="0" smtClean="0"/>
                  <a:t>0.3694</a:t>
                </a:r>
                <a:r>
                  <a:rPr lang="ko-KR" altLang="en-US" dirty="0" smtClean="0"/>
                  <a:t>은 유의수준보다 크므로 </a:t>
                </a:r>
                <a:r>
                  <a:rPr lang="ko-KR" altLang="en-US" dirty="0" err="1" smtClean="0"/>
                  <a:t>영가설을</a:t>
                </a:r>
                <a:r>
                  <a:rPr lang="ko-KR" altLang="en-US" dirty="0" smtClean="0"/>
                  <a:t> 채택합니다</a:t>
                </a:r>
                <a:r>
                  <a:rPr lang="en-US" altLang="ko-KR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dirty="0" smtClean="0"/>
                  <a:t>대안가설을 출력합니다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앞서 </a:t>
                </a:r>
                <a:r>
                  <a:rPr lang="en-US" altLang="ko-KR" dirty="0" smtClean="0"/>
                  <a:t>alternative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“greater”</a:t>
                </a:r>
                <a:r>
                  <a:rPr lang="ko-KR" altLang="en-US" dirty="0" smtClean="0"/>
                  <a:t>를 전달하였으므로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대안가설로 </a:t>
                </a:r>
                <a:r>
                  <a:rPr lang="ko-KR" altLang="en-US" dirty="0" err="1" smtClean="0"/>
                  <a:t>모비율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0.1</a:t>
                </a:r>
                <a:r>
                  <a:rPr lang="ko-KR" altLang="en-US" dirty="0" smtClean="0"/>
                  <a:t>보다 큰 경우로 하여 값을 계산하였음을 알려주고 있습니다</a:t>
                </a:r>
                <a:r>
                  <a:rPr lang="en-US" altLang="ko-KR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dirty="0" err="1" smtClean="0"/>
                  <a:t>추정값을</a:t>
                </a:r>
                <a:r>
                  <a:rPr lang="ko-KR" altLang="en-US" dirty="0" smtClean="0"/>
                  <a:t> 출력합니다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표본으로부터 구한 모평균에 대한 </a:t>
                </a:r>
                <a:r>
                  <a:rPr lang="ko-KR" altLang="en-US" dirty="0" err="1" smtClean="0"/>
                  <a:t>점추정</a:t>
                </a:r>
                <a:r>
                  <a:rPr lang="ko-KR" altLang="en-US" dirty="0" smtClean="0"/>
                  <a:t> 값과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신뢰구간을 출력합니다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6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24744"/>
                <a:ext cx="8496944" cy="5449792"/>
              </a:xfrm>
              <a:blipFill rotWithShape="1">
                <a:blip r:embed="rId2"/>
                <a:stretch>
                  <a:fillRect r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가설검정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가설검정의 과정</a:t>
            </a:r>
            <a:endParaRPr lang="en-US" altLang="ko-KR" dirty="0" smtClean="0"/>
          </a:p>
          <a:p>
            <a:pPr lvl="1"/>
            <a:r>
              <a:rPr lang="ko-KR" altLang="en-US" b="0" dirty="0"/>
              <a:t>모집단 특성의 상태에 대한 주장인 </a:t>
            </a:r>
            <a:r>
              <a:rPr lang="ko-KR" altLang="en-US" b="0" dirty="0" smtClean="0"/>
              <a:t>가설에 </a:t>
            </a:r>
            <a:r>
              <a:rPr lang="ko-KR" altLang="en-US" b="0" dirty="0"/>
              <a:t>대해 </a:t>
            </a:r>
            <a:r>
              <a:rPr lang="ko-KR" altLang="en-US" b="0" dirty="0" smtClean="0"/>
              <a:t>표본으로부터 얻은 </a:t>
            </a:r>
            <a:r>
              <a:rPr lang="ko-KR" altLang="en-US" b="0" dirty="0"/>
              <a:t>정보를 바탕으로 이를 </a:t>
            </a:r>
            <a:r>
              <a:rPr lang="ko-KR" altLang="en-US" b="0" dirty="0" smtClean="0"/>
              <a:t>채택할지 기각할지를 </a:t>
            </a:r>
            <a:r>
              <a:rPr lang="ko-KR" altLang="en-US" b="0" dirty="0"/>
              <a:t>판단함으로써 </a:t>
            </a:r>
            <a:r>
              <a:rPr lang="ko-KR" altLang="en-US" b="0" dirty="0" smtClean="0"/>
              <a:t>모집단의 </a:t>
            </a:r>
            <a:r>
              <a:rPr lang="ko-KR" altLang="en-US" b="0" dirty="0"/>
              <a:t>상태에 대해 결정하는 </a:t>
            </a:r>
            <a:r>
              <a:rPr lang="ko-KR" altLang="en-US" dirty="0"/>
              <a:t>과정으로</a:t>
            </a:r>
            <a:r>
              <a:rPr lang="en-US" altLang="ko-KR" dirty="0"/>
              <a:t>, </a:t>
            </a:r>
            <a:r>
              <a:rPr lang="ko-KR" altLang="en-US" dirty="0"/>
              <a:t>다음의 </a:t>
            </a:r>
            <a:r>
              <a:rPr lang="en-US" altLang="ko-KR" dirty="0"/>
              <a:t>4</a:t>
            </a:r>
            <a:r>
              <a:rPr lang="ko-KR" altLang="en-US" dirty="0"/>
              <a:t>단계를 거쳐 </a:t>
            </a:r>
            <a:r>
              <a:rPr lang="ko-KR" altLang="en-US" dirty="0" smtClean="0"/>
              <a:t>이뤄집니다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/>
              <a:t>1</a:t>
            </a:r>
            <a:r>
              <a:rPr lang="ko-KR" altLang="en-US" b="0" dirty="0"/>
              <a:t>단계 </a:t>
            </a:r>
            <a:r>
              <a:rPr lang="en-US" altLang="ko-KR" b="0" dirty="0"/>
              <a:t>: </a:t>
            </a:r>
            <a:r>
              <a:rPr lang="ko-KR" altLang="en-US" b="0" dirty="0"/>
              <a:t>가설 수립</a:t>
            </a:r>
          </a:p>
          <a:p>
            <a:pPr lvl="2"/>
            <a:r>
              <a:rPr lang="en-US" altLang="ko-KR" b="0" dirty="0" smtClean="0"/>
              <a:t>2</a:t>
            </a:r>
            <a:r>
              <a:rPr lang="ko-KR" altLang="en-US" b="0" dirty="0"/>
              <a:t>단계 </a:t>
            </a:r>
            <a:r>
              <a:rPr lang="en-US" altLang="ko-KR" b="0" dirty="0"/>
              <a:t>: </a:t>
            </a:r>
            <a:r>
              <a:rPr lang="ko-KR" altLang="en-US" b="0" dirty="0"/>
              <a:t>표본으로부터 검정을 위한 통계량 계산</a:t>
            </a:r>
          </a:p>
          <a:p>
            <a:pPr lvl="2"/>
            <a:r>
              <a:rPr lang="en-US" altLang="ko-KR" b="0" dirty="0" smtClean="0"/>
              <a:t>3</a:t>
            </a:r>
            <a:r>
              <a:rPr lang="ko-KR" altLang="en-US" b="0" dirty="0"/>
              <a:t>단계 </a:t>
            </a:r>
            <a:r>
              <a:rPr lang="en-US" altLang="ko-KR" b="0" dirty="0"/>
              <a:t>: </a:t>
            </a:r>
            <a:r>
              <a:rPr lang="ko-KR" altLang="en-US" b="0" dirty="0"/>
              <a:t>가설 선택의 기준 수립</a:t>
            </a:r>
          </a:p>
          <a:p>
            <a:pPr lvl="2"/>
            <a:r>
              <a:rPr lang="en-US" altLang="ko-KR" b="0" dirty="0" smtClean="0"/>
              <a:t>4</a:t>
            </a:r>
            <a:r>
              <a:rPr lang="ko-KR" altLang="en-US" b="0" dirty="0"/>
              <a:t>단계 </a:t>
            </a:r>
            <a:r>
              <a:rPr lang="en-US" altLang="ko-KR" b="0" dirty="0"/>
              <a:t>: </a:t>
            </a:r>
            <a:r>
              <a:rPr lang="ko-KR" altLang="en-US" b="0" dirty="0" smtClean="0"/>
              <a:t>판정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1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8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가설수립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가설검정에서 사용하는 가설의 종류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영가설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귀무가설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/>
                  <a:t>주로 기존에 알려진 것과 차이가 없음을 </a:t>
                </a:r>
                <a:r>
                  <a:rPr lang="ko-KR" altLang="en-US" dirty="0" smtClean="0"/>
                  <a:t>나타냅니다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대안가설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대립가설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b="0" dirty="0" smtClean="0"/>
                  <a:t>주로 기존에 알려진 </a:t>
                </a:r>
                <a:r>
                  <a:rPr lang="ko-KR" altLang="en-US" b="0" dirty="0"/>
                  <a:t>것과 차이가 있음을 </a:t>
                </a:r>
                <a:r>
                  <a:rPr lang="ko-KR" altLang="en-US" b="0" dirty="0" smtClean="0"/>
                  <a:t>나타냅니다</a:t>
                </a:r>
                <a:endParaRPr lang="en-US" altLang="ko-KR" b="0" dirty="0" smtClean="0"/>
              </a:p>
              <a:p>
                <a:pPr lvl="2"/>
                <a:r>
                  <a:rPr lang="ko-KR" altLang="en-US" dirty="0"/>
                  <a:t>연구자가 밝히고자 하는 </a:t>
                </a:r>
                <a:r>
                  <a:rPr lang="ko-KR" altLang="en-US" dirty="0" smtClean="0"/>
                  <a:t>가설로 연구가설이라고도 합니다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err="1" smtClean="0"/>
                  <a:t>영가설과</a:t>
                </a:r>
                <a:r>
                  <a:rPr lang="ko-KR" altLang="en-US" dirty="0" smtClean="0"/>
                  <a:t> 대안가설 수립의 예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206205"/>
            <a:ext cx="8096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표본으로부터 검정을 위한 통계량 계산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검정통계량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영가설의</a:t>
            </a:r>
            <a:r>
              <a:rPr lang="ko-KR" altLang="en-US" b="0" dirty="0"/>
              <a:t> 채택 및 기각 여부를 확인하기 위해 표본을 통해 관찰된 값을 사용하는 </a:t>
            </a:r>
            <a:r>
              <a:rPr lang="ko-KR" altLang="en-US" b="0" dirty="0" smtClean="0"/>
              <a:t>통계량입니다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검정통계량의 계산은 표본으로부터 </a:t>
            </a:r>
            <a:r>
              <a:rPr lang="ko-KR" altLang="en-US" b="0" dirty="0" smtClean="0"/>
              <a:t>관찰된 특성이며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모수의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상태로 ‘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</a:t>
            </a:r>
            <a:r>
              <a:rPr lang="ko-KR" altLang="en-US" b="0" dirty="0" smtClean="0"/>
              <a:t>참’</a:t>
            </a:r>
            <a:r>
              <a:rPr lang="ko-KR" altLang="en-US" b="0" dirty="0"/>
              <a:t>이라는 가정 하에 </a:t>
            </a:r>
            <a:r>
              <a:rPr lang="ko-KR" altLang="en-US" b="0" dirty="0" smtClean="0"/>
              <a:t>계산하고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판정단계에서 </a:t>
            </a:r>
            <a:r>
              <a:rPr lang="ko-KR" altLang="en-US" b="0" dirty="0"/>
              <a:t>이 가정을 유지할 것인지의 여부를 결정합니다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‘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참’이라는 </a:t>
            </a:r>
            <a:r>
              <a:rPr lang="ko-KR" altLang="en-US" b="0" dirty="0" smtClean="0"/>
              <a:t>가정을 </a:t>
            </a:r>
            <a:r>
              <a:rPr lang="ko-KR" altLang="en-US" b="0" dirty="0"/>
              <a:t>받아들일 수 없을 때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기각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0" dirty="0"/>
              <a:t>‘</a:t>
            </a:r>
            <a:r>
              <a:rPr lang="ko-KR" altLang="en-US" b="0" dirty="0" err="1"/>
              <a:t>영가설이</a:t>
            </a:r>
            <a:r>
              <a:rPr lang="ko-KR" altLang="en-US" b="0" dirty="0"/>
              <a:t> 참’이라는 가정을 </a:t>
            </a:r>
            <a:r>
              <a:rPr lang="ko-KR" altLang="en-US" b="0" dirty="0" smtClean="0"/>
              <a:t>받아들일 </a:t>
            </a:r>
            <a:r>
              <a:rPr lang="ko-KR" altLang="en-US" b="0" dirty="0"/>
              <a:t>때는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채택합니다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가설검정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표본으로부터 검정을 위한 통계량 계산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검정통계량 계산의 예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만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세 남자 어린이의 평균 키에 대한 가설검정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모집단은 ‘만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세 남자 어린이의 키’ 하나이고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평균에 대한 가설검정을 하는 경우입니다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모집단이 한 개일 경우의 평균 검정</a:t>
                </a:r>
                <a:r>
                  <a:rPr lang="en-US" altLang="ko-KR" dirty="0"/>
                  <a:t>).</a:t>
                </a:r>
              </a:p>
              <a:p>
                <a:pPr lvl="2"/>
                <a:r>
                  <a:rPr lang="ko-KR" altLang="en-US" dirty="0"/>
                  <a:t>한 개의 모집단 특성의 평균에 대한 검정에서는 </a:t>
                </a:r>
                <a:r>
                  <a:rPr lang="ko-KR" altLang="en-US" b="1" dirty="0"/>
                  <a:t>모집단의 분산을 모를 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장에서 학습한 </a:t>
                </a:r>
                <a:r>
                  <a:rPr lang="en-US" altLang="ko-KR" dirty="0"/>
                  <a:t>t-</a:t>
                </a:r>
                <a:r>
                  <a:rPr lang="ko-KR" altLang="en-US" dirty="0"/>
                  <a:t>통계량을 사용합니다</a:t>
                </a:r>
                <a:r>
                  <a:rPr lang="en-US" altLang="ko-KR" dirty="0" smtClean="0"/>
                  <a:t>.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 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b="0" dirty="0"/>
                  <a:t>는 표본평균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b="0" dirty="0" smtClean="0"/>
                  <a:t>는 </a:t>
                </a:r>
                <a:r>
                  <a:rPr lang="ko-KR" altLang="en-US" b="0" dirty="0"/>
                  <a:t>표본표준편차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b="0" dirty="0" smtClean="0"/>
                  <a:t>은 </a:t>
                </a:r>
                <a:r>
                  <a:rPr lang="ko-KR" altLang="en-US" b="0" dirty="0"/>
                  <a:t>표본의 개수로 </a:t>
                </a:r>
                <a:r>
                  <a:rPr lang="ko-KR" altLang="en-US" b="0" dirty="0" smtClean="0"/>
                  <a:t>표본으로부터 관찰합니다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b="0" dirty="0"/>
                  <a:t>는 우리가 알고자 하는 모평균으로</a:t>
                </a:r>
                <a:r>
                  <a:rPr lang="en-US" altLang="ko-KR" b="0" dirty="0"/>
                  <a:t>, </a:t>
                </a:r>
                <a:r>
                  <a:rPr lang="ko-KR" altLang="en-US" b="0" dirty="0" err="1" smtClean="0"/>
                  <a:t>영가설로부터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1220mm</a:t>
                </a:r>
                <a:r>
                  <a:rPr lang="ko-KR" altLang="en-US" b="0" dirty="0" smtClean="0"/>
                  <a:t>를 가져옵니다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4"/>
                <a:r>
                  <a:rPr lang="ko-KR" altLang="en-US" b="0" dirty="0" smtClean="0"/>
                  <a:t>이 </a:t>
                </a:r>
                <a:r>
                  <a:rPr lang="ko-KR" altLang="en-US" b="0" dirty="0"/>
                  <a:t>과정이 바로 ‘</a:t>
                </a:r>
                <a:r>
                  <a:rPr lang="ko-KR" altLang="en-US" b="0" dirty="0" err="1"/>
                  <a:t>영가설이</a:t>
                </a:r>
                <a:r>
                  <a:rPr lang="ko-KR" altLang="en-US" b="0" dirty="0"/>
                  <a:t> 참’이라는 가정을 </a:t>
                </a:r>
                <a:r>
                  <a:rPr lang="ko-KR" altLang="en-US" b="0" dirty="0" smtClean="0"/>
                  <a:t>의미합니다</a:t>
                </a:r>
                <a:r>
                  <a:rPr lang="en-US" altLang="ko-KR" b="0" dirty="0" smtClean="0"/>
                  <a:t>.</a:t>
                </a:r>
              </a:p>
              <a:p>
                <a:pPr lvl="3"/>
                <a:r>
                  <a:rPr lang="ko-KR" altLang="en-US" b="0" dirty="0" smtClean="0"/>
                  <a:t>표본으로부터 구한 검정통계량은 </a:t>
                </a:r>
                <a:r>
                  <a:rPr lang="en-US" altLang="ko-KR" b="0" dirty="0" smtClean="0"/>
                  <a:t>‘</a:t>
                </a:r>
                <a:r>
                  <a:rPr lang="ko-KR" altLang="en-US" b="0" dirty="0" err="1" smtClean="0"/>
                  <a:t>영가설이</a:t>
                </a:r>
                <a:r>
                  <a:rPr lang="ko-KR" altLang="en-US" b="0" dirty="0" smtClean="0"/>
                  <a:t> 참</a:t>
                </a:r>
                <a:r>
                  <a:rPr lang="en-US" altLang="ko-KR" b="0" dirty="0" smtClean="0"/>
                  <a:t>’</a:t>
                </a:r>
                <a:r>
                  <a:rPr lang="ko-KR" altLang="en-US" b="0" dirty="0" smtClean="0"/>
                  <a:t>일 때 </a:t>
                </a:r>
                <a:r>
                  <a:rPr lang="ko-KR" altLang="en-US" b="0" dirty="0"/>
                  <a:t>자유도가 </a:t>
                </a:r>
                <a:r>
                  <a:rPr lang="en-US" altLang="ko-KR" dirty="0" smtClean="0"/>
                  <a:t>n-1</a:t>
                </a:r>
                <a:r>
                  <a:rPr lang="ko-KR" altLang="en-US" b="0" dirty="0" smtClean="0"/>
                  <a:t>인  </a:t>
                </a:r>
                <a:r>
                  <a:rPr lang="en-US" altLang="ko-KR" b="0" dirty="0" smtClean="0"/>
                  <a:t>t-</a:t>
                </a:r>
                <a:r>
                  <a:rPr lang="ko-KR" altLang="en-US" b="0" dirty="0" smtClean="0"/>
                  <a:t>분포에서 관찰된 값입니다</a:t>
                </a:r>
                <a:r>
                  <a:rPr lang="en-US" altLang="ko-KR" b="0" dirty="0" smtClean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3921</TotalTime>
  <Words>3612</Words>
  <Application>Microsoft Office PowerPoint</Application>
  <PresentationFormat>화면 슬라이드 쇼(4:3)</PresentationFormat>
  <Paragraphs>574</Paragraphs>
  <Slides>60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HY궁서B</vt:lpstr>
      <vt:lpstr>굴림</vt:lpstr>
      <vt:lpstr>맑은 고딕</vt:lpstr>
      <vt:lpstr>함초롬바탕</vt:lpstr>
      <vt:lpstr>휴먼둥근헤드라인</vt:lpstr>
      <vt:lpstr>Arial</vt:lpstr>
      <vt:lpstr>Cambria Math</vt:lpstr>
      <vt:lpstr>Consolas</vt:lpstr>
      <vt:lpstr>Georgia</vt:lpstr>
      <vt:lpstr>Trebuchet MS</vt:lpstr>
      <vt:lpstr>Wingdings 2</vt:lpstr>
      <vt:lpstr>도시</vt:lpstr>
      <vt:lpstr>PowerPoint 프레젠테이션</vt:lpstr>
      <vt:lpstr>PowerPoint 프레젠테이션</vt:lpstr>
      <vt:lpstr>PowerPoint 프레젠테이션</vt:lpstr>
      <vt:lpstr>PowerPoint 프레젠테이션</vt:lpstr>
      <vt:lpstr>가설검정</vt:lpstr>
      <vt:lpstr>가설검정</vt:lpstr>
      <vt:lpstr>가설수립</vt:lpstr>
      <vt:lpstr>표본으로부터 검정을 위한 통계량 계산</vt:lpstr>
      <vt:lpstr>표본으로부터 검정을 위한 통계량 계산</vt:lpstr>
      <vt:lpstr>표본으로부터 검정을 위한 통계량 계산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가설 선택의 기준 수립 : 유의수준과 기각역</vt:lpstr>
      <vt:lpstr>판정</vt:lpstr>
      <vt:lpstr>판정</vt:lpstr>
      <vt:lpstr>판정</vt:lpstr>
      <vt:lpstr>판정</vt:lpstr>
      <vt:lpstr>판정</vt:lpstr>
      <vt:lpstr>판정</vt:lpstr>
      <vt:lpstr>결론 기술하기</vt:lpstr>
      <vt:lpstr>결론 기술하기</vt:lpstr>
      <vt:lpstr>PowerPoint 프레젠테이션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평균에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단일 모집단의 비율에 대한 가설검정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김은정</dc:creator>
  <cp:lastModifiedBy>user</cp:lastModifiedBy>
  <cp:revision>145</cp:revision>
  <dcterms:created xsi:type="dcterms:W3CDTF">2015-01-06T02:52:03Z</dcterms:created>
  <dcterms:modified xsi:type="dcterms:W3CDTF">2022-08-31T09:06:56Z</dcterms:modified>
</cp:coreProperties>
</file>