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63" r:id="rId2"/>
    <p:sldId id="258" r:id="rId3"/>
    <p:sldId id="257" r:id="rId4"/>
    <p:sldId id="261" r:id="rId5"/>
    <p:sldId id="259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277" r:id="rId28"/>
    <p:sldId id="308" r:id="rId29"/>
    <p:sldId id="405" r:id="rId30"/>
    <p:sldId id="406" r:id="rId31"/>
    <p:sldId id="407" r:id="rId32"/>
    <p:sldId id="409" r:id="rId33"/>
    <p:sldId id="442" r:id="rId34"/>
    <p:sldId id="410" r:id="rId35"/>
    <p:sldId id="411" r:id="rId36"/>
    <p:sldId id="412" r:id="rId37"/>
    <p:sldId id="413" r:id="rId38"/>
    <p:sldId id="414" r:id="rId39"/>
    <p:sldId id="415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260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2E8A"/>
    <a:srgbClr val="CC00FF"/>
    <a:srgbClr val="008080"/>
    <a:srgbClr val="2B74A5"/>
    <a:srgbClr val="CF1FB6"/>
    <a:srgbClr val="DA46C8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444" autoAdjust="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85B74-946A-4DB2-AFDF-482F77222925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118B-219F-441B-952D-8A722587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9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채택역</a:t>
            </a:r>
            <a:r>
              <a:rPr lang="ko-KR" altLang="en-US" dirty="0" smtClean="0"/>
              <a:t> 구간</a:t>
            </a:r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(0.025, df1=17, df2=25) </a:t>
            </a:r>
          </a:p>
          <a:p>
            <a:r>
              <a:rPr lang="en-US" altLang="ko-KR" dirty="0" smtClean="0"/>
              <a:t>[1] 0.3924002 </a:t>
            </a:r>
            <a:br>
              <a:rPr lang="en-US" altLang="ko-KR" dirty="0" smtClean="0"/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(0.975, df1=17, df2=25) </a:t>
            </a:r>
          </a:p>
          <a:p>
            <a:r>
              <a:rPr lang="en-US" altLang="ko-KR" dirty="0" smtClean="0"/>
              <a:t>[1] 2.359863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0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p-value &lt; 0.000 : p-value</a:t>
            </a:r>
            <a:r>
              <a:rPr lang="ko-KR" altLang="en-US" dirty="0" smtClean="0"/>
              <a:t>가 유효숫자를 소수점 </a:t>
            </a:r>
            <a:r>
              <a:rPr lang="ko-KR" altLang="en-US" dirty="0" err="1" smtClean="0"/>
              <a:t>세째자리까지</a:t>
            </a:r>
            <a:r>
              <a:rPr lang="ko-KR" altLang="en-US" dirty="0" smtClean="0"/>
              <a:t> 했을 때 </a:t>
            </a:r>
            <a:r>
              <a:rPr lang="en-US" altLang="ko-KR" dirty="0" smtClean="0"/>
              <a:t>0.000 </a:t>
            </a:r>
            <a:r>
              <a:rPr lang="ko-KR" altLang="en-US" dirty="0" smtClean="0"/>
              <a:t>이 되지 않을 정도로 작음을 의미합니다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교재에 잘못 적은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죄송합니다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1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36</a:t>
            </a:r>
            <a:r>
              <a:rPr lang="ko-KR" altLang="en-US" dirty="0" smtClean="0"/>
              <a:t>줄의 출력이 교재에 잘못 인쇄되었습니다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죄송합니다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6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6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6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oneway.test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이용하여 검정을 실시할 수 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예제 코드에 </a:t>
            </a:r>
            <a:r>
              <a:rPr lang="en-US" altLang="ko-KR" dirty="0" err="1" smtClean="0"/>
              <a:t>oneway.test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같이 넣었습니다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6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6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6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B118B-219F-441B-952D-8A7225877C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69" y="6287939"/>
            <a:ext cx="1829383" cy="27572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95536" y="404664"/>
            <a:ext cx="67687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latin typeface="HY궁서B" pitchFamily="18" charset="-127"/>
                <a:ea typeface="HY궁서B" pitchFamily="18" charset="-127"/>
              </a:rPr>
              <a:t>강의교안 이용 안내</a:t>
            </a:r>
            <a:endParaRPr lang="ko-KR" altLang="en-US" sz="2600" b="1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90516" y="1700808"/>
            <a:ext cx="8753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본 강의교안의 저작권은 </a:t>
            </a:r>
            <a:r>
              <a:rPr kumimoji="0" lang="ko-KR" altLang="en-US" sz="2000" b="1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이윤환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과 </a:t>
            </a:r>
            <a:r>
              <a:rPr kumimoji="0" lang="ko-KR" altLang="en-US" sz="2000" b="1" u="none" dirty="0" err="1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한빛아카데미</a:t>
            </a:r>
            <a:r>
              <a:rPr kumimoji="0" lang="ko-KR" altLang="en-US" sz="2000" b="1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㈜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에 있습니다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u="none" dirty="0" smtClean="0">
              <a:solidFill>
                <a:schemeClr val="accent3">
                  <a:lumMod val="50000"/>
                </a:schemeClr>
              </a:solidFill>
              <a:latin typeface="HY궁서B" pitchFamily="18" charset="-127"/>
              <a:ea typeface="HY궁서B" pitchFamily="18" charset="-127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이 자료를 무단으로 전제하거나 배포할 경우 저작권법 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136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조에 의거하여 벌금에 처할 수 있고 이를 병과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(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倂科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)</a:t>
            </a:r>
            <a:r>
              <a:rPr kumimoji="0" lang="ko-KR" altLang="en-US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할 수도 있습니다</a:t>
            </a:r>
            <a:r>
              <a:rPr kumimoji="0" lang="en-US" altLang="ko-KR" sz="2000" u="none" dirty="0" smtClean="0">
                <a:solidFill>
                  <a:schemeClr val="accent3">
                    <a:lumMod val="50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endParaRPr kumimoji="0" lang="en-US" altLang="ko-KR" sz="2000" u="none" dirty="0">
              <a:solidFill>
                <a:schemeClr val="accent3">
                  <a:lumMod val="50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" y="3501008"/>
            <a:ext cx="4083690" cy="29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90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74" y="6093296"/>
            <a:ext cx="1829383" cy="275720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4644008" y="4264950"/>
            <a:ext cx="4504483" cy="244170"/>
          </a:xfrm>
          <a:prstGeom prst="rect">
            <a:avLst/>
          </a:prstGeom>
          <a:solidFill>
            <a:srgbClr val="CC00FF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 userDrawn="1"/>
        </p:nvSpPr>
        <p:spPr>
          <a:xfrm flipV="1">
            <a:off x="7376508" y="4387034"/>
            <a:ext cx="1771984" cy="338109"/>
          </a:xfrm>
          <a:prstGeom prst="rect">
            <a:avLst/>
          </a:prstGeom>
          <a:solidFill>
            <a:srgbClr val="002E8A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752528" cy="59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628800"/>
            <a:ext cx="2232248" cy="94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52"/>
          <p:cNvGrpSpPr>
            <a:grpSpLocks/>
          </p:cNvGrpSpPr>
          <p:nvPr userDrawn="1"/>
        </p:nvGrpSpPr>
        <p:grpSpPr bwMode="auto">
          <a:xfrm>
            <a:off x="1270900" y="1071546"/>
            <a:ext cx="1098550" cy="207962"/>
            <a:chOff x="1501" y="3358"/>
            <a:chExt cx="2629" cy="491"/>
          </a:xfrm>
        </p:grpSpPr>
        <p:sp>
          <p:nvSpPr>
            <p:cNvPr id="11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8" name="Freeform 160"/>
          <p:cNvSpPr>
            <a:spLocks noEditPoints="1"/>
          </p:cNvSpPr>
          <p:nvPr userDrawn="1"/>
        </p:nvSpPr>
        <p:spPr bwMode="auto">
          <a:xfrm>
            <a:off x="770834" y="928670"/>
            <a:ext cx="434975" cy="369332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rgbClr val="DE610C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" name="Line 139"/>
          <p:cNvSpPr>
            <a:spLocks noChangeShapeType="1"/>
          </p:cNvSpPr>
          <p:nvPr userDrawn="1"/>
        </p:nvSpPr>
        <p:spPr bwMode="auto">
          <a:xfrm flipH="1">
            <a:off x="199330" y="1285860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30641" cy="685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918733" y="0"/>
            <a:ext cx="124875" cy="6853973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>
              <a:lnSpc>
                <a:spcPct val="150000"/>
              </a:lnSpc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65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5167863" y="5805264"/>
            <a:ext cx="3547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kern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+mj-ea"/>
                <a:ea typeface="+mj-ea"/>
                <a:cs typeface="+mn-cs"/>
              </a:rPr>
              <a:t>수고하셨습니다</a:t>
            </a:r>
            <a:r>
              <a:rPr lang="en-US" altLang="ko-KR" sz="3600" b="1" kern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/>
                <a:latin typeface="+mj-ea"/>
                <a:ea typeface="+mj-ea"/>
                <a:cs typeface="+mn-cs"/>
              </a:rPr>
              <a:t>.</a:t>
            </a:r>
            <a:endParaRPr lang="en-US" altLang="ko-KR" sz="3600" b="1" kern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/>
              <a:latin typeface="+mj-ea"/>
              <a:ea typeface="+mj-ea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445765" y="1268760"/>
            <a:ext cx="4027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Q &amp; A</a:t>
            </a:r>
            <a:endParaRPr lang="ko-KR" altLang="en-US" sz="9600" b="1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4644008" y="4264950"/>
            <a:ext cx="4504483" cy="244170"/>
          </a:xfrm>
          <a:prstGeom prst="rect">
            <a:avLst/>
          </a:prstGeom>
          <a:solidFill>
            <a:srgbClr val="CC00FF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 userDrawn="1"/>
        </p:nvSpPr>
        <p:spPr>
          <a:xfrm flipV="1">
            <a:off x="7376508" y="4387034"/>
            <a:ext cx="1771984" cy="338109"/>
          </a:xfrm>
          <a:prstGeom prst="rect">
            <a:avLst/>
          </a:prstGeom>
          <a:solidFill>
            <a:srgbClr val="002E8A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4"/>
          <a:stretch/>
        </p:blipFill>
        <p:spPr bwMode="auto">
          <a:xfrm>
            <a:off x="251521" y="188641"/>
            <a:ext cx="2042643" cy="25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46" y="1072022"/>
            <a:ext cx="659500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0" y="3501008"/>
            <a:ext cx="4305351" cy="308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2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본문 2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 eaLnBrk="1" latinLnBrk="0" hangingPunct="1">
              <a:lnSpc>
                <a:spcPct val="150000"/>
              </a:lnSpc>
              <a:defRPr sz="2000" b="1"/>
            </a:lvl1pPr>
            <a:lvl2pPr eaLnBrk="1" latinLnBrk="0" hangingPunct="1"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 eaLnBrk="1" latinLnBrk="0" hangingPunct="1">
              <a:lnSpc>
                <a:spcPct val="150000"/>
              </a:lnSpc>
              <a:defRPr sz="1800"/>
            </a:lvl3pPr>
            <a:lvl4pPr eaLnBrk="1" latinLnBrk="0" hangingPunct="1">
              <a:lnSpc>
                <a:spcPct val="150000"/>
              </a:lnSpc>
              <a:defRPr sz="1600"/>
            </a:lvl4pPr>
            <a:lvl5pPr eaLnBrk="1" latinLnBrk="0" hangingPunct="1"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lnSpc>
                <a:spcPct val="150000"/>
              </a:lnSpc>
              <a:defRPr sz="2000" b="1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381000" y="404664"/>
            <a:ext cx="8382000" cy="50405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 smtClean="0"/>
              <a:t>마스터 제목 스타일 편집</a:t>
            </a:r>
            <a:endParaRPr lang="en-US" sz="2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rgbClr val="FF9933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-1408" y="-1"/>
            <a:ext cx="9145408" cy="3106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10662"/>
            <a:ext cx="9144001" cy="89055"/>
          </a:xfrm>
          <a:prstGeom prst="rect">
            <a:avLst/>
          </a:prstGeom>
          <a:solidFill>
            <a:srgbClr val="29387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-1408" y="6597353"/>
            <a:ext cx="9144000" cy="260648"/>
          </a:xfrm>
          <a:prstGeom prst="rect">
            <a:avLst/>
          </a:prstGeom>
          <a:solidFill>
            <a:srgbClr val="CF1FB6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107"/>
          <p:cNvSpPr>
            <a:spLocks noChangeArrowheads="1"/>
          </p:cNvSpPr>
          <p:nvPr userDrawn="1"/>
        </p:nvSpPr>
        <p:spPr bwMode="auto">
          <a:xfrm>
            <a:off x="8244408" y="6637576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/80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5" r:id="rId2"/>
    <p:sldLayoutId id="2147483686" r:id="rId3"/>
    <p:sldLayoutId id="2147483698" r:id="rId4"/>
    <p:sldLayoutId id="2147483697" r:id="rId5"/>
    <p:sldLayoutId id="2147483699" r:id="rId6"/>
    <p:sldLayoutId id="2147483689" r:id="rId7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lnSpc>
          <a:spcPct val="150000"/>
        </a:lnSpc>
        <a:spcBef>
          <a:spcPts val="300"/>
        </a:spcBef>
        <a:buClr>
          <a:srgbClr val="0070C0"/>
        </a:buClr>
        <a:buFont typeface="Georgia"/>
        <a:buChar char="•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lnSpc>
          <a:spcPct val="150000"/>
        </a:lnSpc>
        <a:spcBef>
          <a:spcPts val="300"/>
        </a:spcBef>
        <a:buClr>
          <a:schemeClr val="accent2"/>
        </a:buClr>
        <a:buFont typeface="Georgia"/>
        <a:buChar char="▫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lnSpc>
          <a:spcPct val="150000"/>
        </a:lnSpc>
        <a:spcBef>
          <a:spcPts val="300"/>
        </a:spcBef>
        <a:buClr>
          <a:schemeClr val="accent3"/>
        </a:buClr>
        <a:buFont typeface="Georgia"/>
        <a:buChar char="▫"/>
        <a:defRPr kumimoji="0" sz="1600" kern="1200" baseline="0">
          <a:solidFill>
            <a:srgbClr val="293879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을 이용한 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분산의 동일성을 검정 </a:t>
            </a:r>
            <a:r>
              <a:rPr lang="en-US" altLang="ko-KR" dirty="0" smtClean="0"/>
              <a:t>R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var.test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성별</a:t>
            </a:r>
            <a:r>
              <a:rPr lang="en-US" altLang="ko-KR" dirty="0" smtClean="0"/>
              <a:t>(gender)</a:t>
            </a:r>
            <a:r>
              <a:rPr lang="ko-KR" altLang="en-US" dirty="0" smtClean="0"/>
              <a:t>로 나눠진 두 집단의 몸무게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는 </a:t>
            </a:r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다음과 같습니다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b="1" dirty="0" smtClean="0"/>
              <a:t>‘</a:t>
            </a:r>
            <a:r>
              <a:rPr lang="en-US" altLang="ko-KR" b="1" dirty="0" err="1" smtClean="0"/>
              <a:t>data$weight</a:t>
            </a:r>
            <a:r>
              <a:rPr lang="en-US" altLang="ko-KR" b="1" dirty="0" smtClean="0"/>
              <a:t> ~ </a:t>
            </a:r>
            <a:r>
              <a:rPr lang="en-US" altLang="ko-KR" b="1" dirty="0" err="1" smtClean="0"/>
              <a:t>data$gender</a:t>
            </a:r>
            <a:r>
              <a:rPr lang="en-US" altLang="ko-KR" b="1" dirty="0" smtClean="0"/>
              <a:t>’</a:t>
            </a:r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var.test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전달인자로 전달합니다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data 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chapter7.txt</a:t>
            </a:r>
            <a:r>
              <a:rPr lang="ko-KR" altLang="en-US" dirty="0" smtClean="0"/>
              <a:t>를 읽어 첫 줄을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하는 데이터 프레임을 변수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성별로 몸무게 분산의 동일성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645024"/>
            <a:ext cx="7022268" cy="875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data 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("./data/chapter7.txt", header=T)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var.test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data$weight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data$gender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기각역을</a:t>
            </a:r>
            <a:r>
              <a:rPr lang="ko-KR" altLang="en-US" dirty="0" smtClean="0"/>
              <a:t> 이용한 판정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검정통계량이 </a:t>
            </a:r>
            <a:r>
              <a:rPr lang="ko-KR" altLang="en-US" dirty="0" err="1" smtClean="0"/>
              <a:t>채택역</a:t>
            </a:r>
            <a:r>
              <a:rPr lang="ko-KR" altLang="en-US" dirty="0" smtClean="0"/>
              <a:t> 구간인  </a:t>
            </a:r>
            <a:r>
              <a:rPr lang="en-US" altLang="ko-KR" dirty="0" smtClean="0"/>
              <a:t>(0.39, 2.36) </a:t>
            </a:r>
            <a:r>
              <a:rPr lang="ko-KR" altLang="en-US" dirty="0" smtClean="0"/>
              <a:t>사이에 있어 </a:t>
            </a:r>
            <a:r>
              <a:rPr lang="ko-KR" altLang="en-US" dirty="0" err="1" smtClean="0"/>
              <a:t>영가설을</a:t>
            </a:r>
            <a:r>
              <a:rPr lang="ko-KR" altLang="en-US" dirty="0" smtClean="0"/>
              <a:t> 채택합니다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유의확률을 이용한 판정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유의확률은 </a:t>
            </a:r>
            <a:r>
              <a:rPr lang="en-US" altLang="ko-KR" dirty="0" smtClean="0"/>
              <a:t>0.07526</a:t>
            </a:r>
            <a:r>
              <a:rPr lang="ko-KR" altLang="en-US" dirty="0" smtClean="0"/>
              <a:t>으로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크므로 </a:t>
            </a:r>
            <a:r>
              <a:rPr lang="ko-KR" altLang="en-US" dirty="0" err="1" smtClean="0"/>
              <a:t>영가설을</a:t>
            </a:r>
            <a:r>
              <a:rPr lang="ko-KR" altLang="en-US" dirty="0" smtClean="0"/>
              <a:t> 채택합니다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265" y="980728"/>
            <a:ext cx="8415207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var.test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data$weight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data$gender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F test to compare two variances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data: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data$weight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by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data$gender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 = 2.1771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17,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denom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25,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p-value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0.07526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ratio of variances is not equal to 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0.9225552 5.5481739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ratio of variances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2.177104 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ko-KR" altLang="en-US" dirty="0" smtClean="0"/>
                  <a:t>결론</a:t>
                </a:r>
                <a:endParaRPr lang="en-US" altLang="ko-KR" dirty="0" smtClean="0"/>
              </a:p>
              <a:p>
                <a:pPr lvl="2"/>
                <a:r>
                  <a:rPr lang="ko-KR" altLang="en-US" b="0" dirty="0"/>
                  <a:t>남아와 여아 몸무게의 분산의 동일성을 검정한 결과 두 집단의 분산이 서로 </a:t>
                </a:r>
                <a:r>
                  <a:rPr lang="ko-KR" altLang="en-US" b="0" dirty="0" smtClean="0"/>
                  <a:t>동일하다는 가정을 만족하는 것으로 판단됩니다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이로부터 두 집단의 분산은 동일함을 확인하고 평균 검정을 실시해 봅시다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endParaRPr lang="en-US" altLang="ko-KR" dirty="0" smtClean="0"/>
              </a:p>
              <a:p>
                <a:r>
                  <a:rPr lang="ko-KR" altLang="en-US" dirty="0" smtClean="0"/>
                  <a:t>서로 독립인 두 모집단의 평균 차이 검정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신생아의 자료를 이용하여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남</a:t>
                </a:r>
                <a:r>
                  <a:rPr lang="ko-KR" altLang="en-US" dirty="0" smtClean="0"/>
                  <a:t>아 신생아의 몸무게의 평균이 여아 신생아의 몸무게의 평균보다 큰 지 유의수준 </a:t>
                </a:r>
                <a:r>
                  <a:rPr lang="en-US" altLang="ko-KR" dirty="0" smtClean="0"/>
                  <a:t>0.05</a:t>
                </a:r>
                <a:r>
                  <a:rPr lang="ko-KR" altLang="en-US" dirty="0" smtClean="0"/>
                  <a:t>에서 검정해 봅시다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가설수립 </a:t>
                </a:r>
                <a:endParaRPr lang="en-US" altLang="ko-KR" dirty="0" smtClean="0"/>
              </a:p>
              <a:p>
                <a:pPr lvl="2"/>
                <a:r>
                  <a:rPr lang="ko-KR" altLang="en-US" dirty="0" err="1" smtClean="0"/>
                  <a:t>영가설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남아와 여아 신생아의 몸무게의 평균은 서로 같다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차이가 없다</a:t>
                </a:r>
                <a:r>
                  <a:rPr lang="en-US" altLang="ko-KR" dirty="0" smtClean="0"/>
                  <a:t>)</a:t>
                </a:r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/>
                            </a:rPr>
                            <m:t>여아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ko-KR" altLang="en-US" b="0" i="1" smtClean="0">
                              <a:latin typeface="Cambria Math"/>
                            </a:rPr>
                            <m:t>몸무게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/>
                            </a:rPr>
                            <m:t>남</m:t>
                          </m:r>
                          <m:r>
                            <a:rPr lang="ko-KR" altLang="en-US" i="1">
                              <a:latin typeface="Cambria Math"/>
                            </a:rPr>
                            <m:t>아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/>
                            </a:rPr>
                            <m:t>몸무게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대안가설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 여아 </a:t>
                </a:r>
                <a:r>
                  <a:rPr lang="ko-KR" altLang="en-US" dirty="0"/>
                  <a:t>신생아의 몸무게의 </a:t>
                </a:r>
                <a:r>
                  <a:rPr lang="ko-KR" altLang="en-US" dirty="0" smtClean="0"/>
                  <a:t>평균이 남아 신생아의 몸무게의 평균보다 작다</a:t>
                </a:r>
                <a:r>
                  <a:rPr lang="en-US" altLang="ko-KR" dirty="0" smtClean="0"/>
                  <a:t>.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ko-KR" altLang="en-US" i="1">
                              <a:latin typeface="Cambria Math"/>
                            </a:rPr>
                            <m:t>여아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/>
                            </a:rPr>
                            <m:t>몸무게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ko-KR" altLang="en-US" i="1">
                              <a:latin typeface="Cambria Math"/>
                            </a:rPr>
                            <m:t>남아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/>
                            </a:rPr>
                            <m:t>몸무게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&lt;</m:t>
                      </m:r>
                      <m:r>
                        <a:rPr lang="en-US" altLang="ko-KR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ko-KR" altLang="en-US" dirty="0" smtClean="0"/>
                  <a:t>검정통계량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두 집단의 분산이 서로 같을 때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두 집단의 평균 차이에 대한 검정</a:t>
                </a:r>
                <a:endParaRPr lang="en-US" altLang="ko-KR" dirty="0" smtClean="0"/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𝑇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 : </a:t>
                </a:r>
                <a:r>
                  <a:rPr lang="ko-KR" altLang="en-US" sz="1700" dirty="0">
                    <a:solidFill>
                      <a:schemeClr val="tx1"/>
                    </a:solidFill>
                  </a:rPr>
                  <a:t>두 모집단의 평균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 : </a:t>
                </a:r>
                <a:r>
                  <a:rPr lang="ko-KR" altLang="en-US" sz="1700" dirty="0">
                    <a:solidFill>
                      <a:schemeClr val="tx1"/>
                    </a:solidFill>
                  </a:rPr>
                  <a:t>두 모집단의 분산</a:t>
                </a:r>
                <a:endParaRPr lang="en-US" altLang="ko-KR" sz="1700" dirty="0" smtClean="0">
                  <a:solidFill>
                    <a:schemeClr val="tx1"/>
                  </a:solidFill>
                </a:endParaRPr>
              </a:p>
              <a:p>
                <a:pPr lvl="5"/>
                <a14:m>
                  <m:oMath xmlns:m="http://schemas.openxmlformats.org/officeDocument/2006/math"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 : </a:t>
                </a:r>
                <a:r>
                  <a:rPr lang="ko-KR" altLang="en-US" sz="1700" dirty="0">
                    <a:solidFill>
                      <a:schemeClr val="tx1"/>
                    </a:solidFill>
                  </a:rPr>
                  <a:t>두 표본의 </a:t>
                </a:r>
                <a:r>
                  <a:rPr lang="ko-KR" altLang="en-US" sz="1700" dirty="0" smtClean="0">
                    <a:solidFill>
                      <a:schemeClr val="tx1"/>
                    </a:solidFill>
                  </a:rPr>
                  <a:t>크기</a:t>
                </a:r>
                <a:r>
                  <a:rPr lang="en-US" altLang="ko-KR" sz="17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ko-KR" altLang="en-US" sz="1700" i="1">
                        <a:solidFill>
                          <a:schemeClr val="tx1"/>
                        </a:solidFill>
                        <a:latin typeface="Cambria Math"/>
                      </a:rPr>
                      <m:t>두</m:t>
                    </m:r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700" i="1">
                        <a:solidFill>
                          <a:schemeClr val="tx1"/>
                        </a:solidFill>
                        <a:latin typeface="Cambria Math"/>
                      </a:rPr>
                      <m:t>표본의</m:t>
                    </m:r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700" i="1">
                        <a:solidFill>
                          <a:schemeClr val="tx1"/>
                        </a:solidFill>
                        <a:latin typeface="Cambria Math"/>
                      </a:rPr>
                      <m:t>평균</m:t>
                    </m:r>
                  </m:oMath>
                </a14:m>
                <a:endParaRPr lang="en-US" altLang="ko-KR" sz="1700" dirty="0">
                  <a:solidFill>
                    <a:schemeClr val="tx1"/>
                  </a:solidFill>
                </a:endParaRPr>
              </a:p>
              <a:p>
                <a:pPr lvl="4"/>
                <a:r>
                  <a:rPr lang="ko-KR" altLang="en-US" dirty="0" smtClean="0"/>
                  <a:t>두 집단의 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으로 서로 같은 경우</a:t>
                </a:r>
                <a:endParaRPr lang="en-US" altLang="ko-KR" dirty="0" smtClean="0"/>
              </a:p>
              <a:p>
                <a:pPr marL="12070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𝑇</m:t>
                      </m:r>
                      <m:r>
                        <a:rPr lang="en-US" altLang="ko-K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lvl="4"/>
                <a:r>
                  <a:rPr lang="ko-KR" altLang="en-US" dirty="0" smtClean="0"/>
                  <a:t>여기서 </a:t>
                </a:r>
                <a:r>
                  <a:rPr lang="ko-KR" altLang="en-US" b="0" dirty="0"/>
                  <a:t>모집단의 분산을 알지 못하므로 두 집단이 </a:t>
                </a:r>
                <a:r>
                  <a:rPr lang="ko-KR" altLang="en-US" b="0" dirty="0" smtClean="0"/>
                  <a:t>서로 동일</a:t>
                </a:r>
                <a:r>
                  <a:rPr lang="ko-KR" altLang="en-US" dirty="0" smtClean="0"/>
                  <a:t>한 </a:t>
                </a:r>
                <a:r>
                  <a:rPr lang="ko-KR" altLang="en-US" b="0" dirty="0" smtClean="0"/>
                  <a:t>분산을 알지 못해 이를 추정하기 위한 </a:t>
                </a:r>
                <a:r>
                  <a:rPr lang="ko-KR" altLang="en-US" dirty="0" smtClean="0"/>
                  <a:t>합동</a:t>
                </a:r>
                <a:r>
                  <a:rPr lang="ko-KR" altLang="en-US" b="0" dirty="0" smtClean="0"/>
                  <a:t>분산</a:t>
                </a: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b="0" dirty="0" smtClean="0"/>
                  <a:t>을 </a:t>
                </a:r>
                <a:r>
                  <a:rPr lang="ko-KR" altLang="en-US" b="0" dirty="0" err="1" smtClean="0"/>
                  <a:t>추정량으로</a:t>
                </a:r>
                <a:r>
                  <a:rPr lang="ko-KR" altLang="en-US" b="0" dirty="0" smtClean="0"/>
                  <a:t> 사용합니다</a:t>
                </a:r>
                <a:r>
                  <a:rPr lang="en-US" altLang="ko-KR" b="0" dirty="0" smtClean="0"/>
                  <a:t>.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: </a:t>
                </a:r>
                <a:r>
                  <a:rPr lang="ko-KR" altLang="en-US" b="0" dirty="0" smtClean="0"/>
                  <a:t>두 표본의</a:t>
                </a:r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분산</a:t>
                </a:r>
                <a:r>
                  <a:rPr lang="en-US" altLang="ko-KR" b="0" dirty="0" smtClean="0"/>
                  <a:t>)</a:t>
                </a:r>
              </a:p>
              <a:p>
                <a:pPr marL="12070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앞서 구한 합동분산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에 제곱근을 취해 얻은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ko-KR" altLang="en-US" dirty="0" smtClean="0"/>
                  <a:t>를 두 집단의 동일한 표준편차의 </a:t>
                </a:r>
                <a:r>
                  <a:rPr lang="ko-KR" altLang="en-US" dirty="0" err="1" smtClean="0"/>
                  <a:t>추정량으로</a:t>
                </a:r>
                <a:r>
                  <a:rPr lang="ko-KR" altLang="en-US" dirty="0" smtClean="0"/>
                  <a:t> 하여 다음과 같은 검정통계량을 사용합니다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전체의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자유도는</a:t>
                </a:r>
                <a:r>
                  <a:rPr lang="ko-KR" altLang="en-US" dirty="0" smtClean="0"/>
                  <a:t> 각각의 자유도의 합인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−1+</m:t>
                    </m:r>
                    <m:r>
                      <a:rPr lang="en-US" altLang="ko-KR" i="1">
                        <a:latin typeface="Cambria Math"/>
                      </a:rPr>
                      <m:t>𝑚</m:t>
                    </m:r>
                    <m:r>
                      <a:rPr lang="en-US" altLang="ko-KR" i="1">
                        <a:latin typeface="Cambria Math"/>
                      </a:rPr>
                      <m:t>−1=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𝑚</m:t>
                    </m:r>
                    <m:r>
                      <a:rPr lang="en-US" altLang="ko-KR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𝑇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~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우리의 예에서 여아의 </a:t>
                </a:r>
                <a:r>
                  <a:rPr lang="ko-KR" altLang="en-US" dirty="0" err="1" smtClean="0"/>
                  <a:t>표본수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18, </a:t>
                </a:r>
                <a:r>
                  <a:rPr lang="ko-KR" altLang="en-US" dirty="0" smtClean="0"/>
                  <a:t>남아의 </a:t>
                </a:r>
                <a:r>
                  <a:rPr lang="ko-KR" altLang="en-US" dirty="0" err="1" smtClean="0"/>
                  <a:t>표본수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26 </a:t>
                </a:r>
                <a:r>
                  <a:rPr lang="ko-KR" altLang="en-US" dirty="0" smtClean="0"/>
                  <a:t>이므로 </a:t>
                </a:r>
                <a:r>
                  <a:rPr lang="ko-KR" altLang="en-US" dirty="0" err="1" smtClean="0"/>
                  <a:t>자유도는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42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R</a:t>
                </a:r>
                <a:r>
                  <a:rPr lang="ko-KR" altLang="en-US" dirty="0"/>
                  <a:t>을 이용하여 검정통계량을 구하고 검정을 실시해 봅시다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r>
                  <a:rPr lang="en-US" altLang="ko-KR" dirty="0" err="1" smtClean="0"/>
                  <a:t>t.test</a:t>
                </a:r>
                <a:r>
                  <a:rPr lang="en-US" altLang="ko-KR" dirty="0" smtClean="0"/>
                  <a:t>()</a:t>
                </a:r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ko-KR" altLang="en-US" dirty="0" smtClean="0"/>
                  <a:t>성별로 몸무게가 결정됨을 나타내는 수식 </a:t>
                </a:r>
                <a:r>
                  <a:rPr lang="ko-KR" altLang="en-US" b="0" dirty="0" smtClean="0"/>
                  <a:t>‘</a:t>
                </a:r>
                <a:r>
                  <a:rPr lang="ko-KR" altLang="en-US" b="0" dirty="0"/>
                  <a:t>몸무게 </a:t>
                </a:r>
                <a:r>
                  <a:rPr lang="en-US" altLang="ko-KR" b="0" dirty="0"/>
                  <a:t>~ </a:t>
                </a:r>
                <a:r>
                  <a:rPr lang="ko-KR" altLang="en-US" b="0" dirty="0"/>
                  <a:t>성별</a:t>
                </a:r>
                <a:r>
                  <a:rPr lang="ko-KR" altLang="en-US" b="0" dirty="0" smtClean="0"/>
                  <a:t>’을 전달합니다</a:t>
                </a:r>
                <a:r>
                  <a:rPr lang="en-US" altLang="ko-KR" b="0" dirty="0" smtClean="0"/>
                  <a:t>.</a:t>
                </a:r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en-US" altLang="ko-KR" dirty="0" smtClean="0"/>
                  <a:t>mu</a:t>
                </a:r>
                <a:r>
                  <a:rPr lang="ko-KR" altLang="en-US" dirty="0" smtClean="0"/>
                  <a:t>를 통해 전달되는 값은</a:t>
                </a:r>
                <a:r>
                  <a:rPr lang="ko-KR" altLang="en-US" b="0" dirty="0" smtClean="0"/>
                  <a:t> </a:t>
                </a:r>
                <a:r>
                  <a:rPr lang="ko-KR" altLang="en-US" b="0" dirty="0" err="1"/>
                  <a:t>영가설</a:t>
                </a:r>
                <a:r>
                  <a:rPr lang="ko-KR" altLang="en-US" b="0" dirty="0"/>
                  <a:t> 상의 두 모집단의 평균의 차이를 나타냅니다</a:t>
                </a:r>
                <a:r>
                  <a:rPr lang="en-US" altLang="ko-KR" b="0" dirty="0"/>
                  <a:t>. </a:t>
                </a:r>
                <a:endParaRPr lang="en-US" altLang="ko-KR" b="0" dirty="0" smtClean="0"/>
              </a:p>
              <a:p>
                <a:pPr lvl="3"/>
                <a:r>
                  <a:rPr lang="ko-KR" altLang="en-US" b="0" dirty="0" smtClean="0"/>
                  <a:t>예제</a:t>
                </a:r>
                <a:r>
                  <a:rPr lang="ko-KR" altLang="en-US" dirty="0" smtClean="0"/>
                  <a:t>에서는 </a:t>
                </a:r>
                <a:r>
                  <a:rPr lang="ko-KR" altLang="en-US" b="0" dirty="0" smtClean="0"/>
                  <a:t>두 집단의 차이가 없는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b="0" dirty="0" smtClean="0"/>
                  <a:t> 것을 </a:t>
                </a:r>
                <a:r>
                  <a:rPr lang="ko-KR" altLang="en-US" dirty="0"/>
                  <a:t>검정하는 것으로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전달합니다</a:t>
                </a:r>
                <a:r>
                  <a:rPr lang="en-US" altLang="ko-KR" dirty="0" smtClean="0"/>
                  <a:t>.</a:t>
                </a:r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en-US" altLang="ko-KR" dirty="0" smtClean="0"/>
                  <a:t>alternative</a:t>
                </a:r>
                <a:r>
                  <a:rPr lang="ko-KR" altLang="en-US" dirty="0" smtClean="0"/>
                  <a:t>는 대안가설에 따라 결정됩니다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양쪽검정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왼쪽 한쪽 검정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오른쪽 한쪽 검정</a:t>
                </a:r>
                <a:r>
                  <a:rPr lang="en-US" altLang="ko-KR" dirty="0" smtClean="0"/>
                  <a:t>)</a:t>
                </a:r>
              </a:p>
              <a:p>
                <a:pPr lvl="3"/>
                <a:r>
                  <a:rPr lang="ko-KR" altLang="en-US" dirty="0" smtClean="0"/>
                  <a:t>예에서는 대안가설이 위의 </a:t>
                </a:r>
                <a:r>
                  <a:rPr lang="en-US" altLang="ko-KR" dirty="0" smtClean="0"/>
                  <a:t>mu </a:t>
                </a:r>
                <a:r>
                  <a:rPr lang="ko-KR" altLang="en-US" dirty="0" smtClean="0"/>
                  <a:t>값인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보다 작은 경우이므로 </a:t>
                </a:r>
                <a:r>
                  <a:rPr lang="en-US" altLang="ko-KR" dirty="0" smtClean="0"/>
                  <a:t>“less”</a:t>
                </a:r>
                <a:r>
                  <a:rPr lang="ko-KR" altLang="en-US" dirty="0" smtClean="0"/>
                  <a:t>를 전달합니다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en-US" altLang="ko-KR" dirty="0" smtClean="0"/>
                  <a:t>gender</a:t>
                </a:r>
                <a:r>
                  <a:rPr lang="ko-KR" altLang="en-US" dirty="0" smtClean="0"/>
                  <a:t>의 값이 작은 집단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큰 집단으로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이 결정합니다</a:t>
                </a:r>
                <a:r>
                  <a:rPr lang="en-US" altLang="ko-KR" dirty="0" smtClean="0"/>
                  <a:t>.</a:t>
                </a:r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en-US" altLang="ko-KR" dirty="0" err="1" smtClean="0"/>
                  <a:t>var.equal</a:t>
                </a:r>
                <a:r>
                  <a:rPr lang="ko-KR" altLang="en-US" dirty="0" smtClean="0"/>
                  <a:t>을 통해 </a:t>
                </a:r>
                <a:r>
                  <a:rPr lang="ko-KR" altLang="en-US" dirty="0"/>
                  <a:t>분산의 동일성 여부를 </a:t>
                </a:r>
                <a:r>
                  <a:rPr lang="ko-KR" altLang="en-US" dirty="0" smtClean="0"/>
                  <a:t>전달합니다</a:t>
                </a:r>
                <a:r>
                  <a:rPr lang="en-US" altLang="ko-KR" dirty="0" smtClean="0"/>
                  <a:t>. TRUE</a:t>
                </a:r>
                <a:r>
                  <a:rPr lang="ko-KR" altLang="en-US" dirty="0" smtClean="0"/>
                  <a:t>이면 동일한 분산</a:t>
                </a:r>
                <a:r>
                  <a:rPr lang="en-US" altLang="ko-KR" dirty="0" smtClean="0"/>
                  <a:t>, FALSE</a:t>
                </a:r>
                <a:r>
                  <a:rPr lang="ko-KR" altLang="en-US" dirty="0" smtClean="0"/>
                  <a:t>이면 서로 다른 분산입니다</a:t>
                </a:r>
                <a:r>
                  <a:rPr lang="en-US" altLang="ko-KR" dirty="0" smtClean="0"/>
                  <a:t>. </a:t>
                </a:r>
              </a:p>
              <a:p>
                <a:pPr lvl="3"/>
                <a:r>
                  <a:rPr lang="ko-KR" altLang="en-US" dirty="0" smtClean="0"/>
                  <a:t>예에서는 분산의 동일성을 검정하여 동일한 분산으로 보았으므로 </a:t>
                </a:r>
                <a:r>
                  <a:rPr lang="en-US" altLang="ko-KR" dirty="0" smtClean="0"/>
                  <a:t>TRUE</a:t>
                </a:r>
                <a:r>
                  <a:rPr lang="ko-KR" altLang="en-US" dirty="0" smtClean="0"/>
                  <a:t>를 전달합니다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616" y="1724615"/>
            <a:ext cx="702226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5"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data$weight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data$gender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①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mu=0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②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alternative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="less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",			③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var.equal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 )			④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2"/>
            <a:r>
              <a:rPr lang="ko-KR" altLang="en-US" dirty="0" err="1"/>
              <a:t>기각역을</a:t>
            </a:r>
            <a:r>
              <a:rPr lang="ko-KR" altLang="en-US" dirty="0"/>
              <a:t> 이용한 </a:t>
            </a:r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3"/>
            <a:r>
              <a:rPr lang="ko-KR" altLang="en-US" dirty="0" err="1"/>
              <a:t>영가설</a:t>
            </a:r>
            <a:r>
              <a:rPr lang="ko-KR" altLang="en-US" dirty="0"/>
              <a:t> 하에서 </a:t>
            </a:r>
            <a:r>
              <a:rPr lang="ko-KR" altLang="en-US" dirty="0" smtClean="0"/>
              <a:t>검정통계량 </a:t>
            </a:r>
            <a:r>
              <a:rPr lang="en-US" altLang="ko-KR" dirty="0" smtClean="0"/>
              <a:t>-1.5229</a:t>
            </a:r>
            <a:r>
              <a:rPr lang="ko-KR" altLang="en-US" dirty="0" smtClean="0"/>
              <a:t>는 자유도가 </a:t>
            </a:r>
            <a:r>
              <a:rPr lang="en-US" altLang="ko-KR" dirty="0"/>
              <a:t>42</a:t>
            </a:r>
            <a:r>
              <a:rPr lang="ko-KR" altLang="en-US" dirty="0"/>
              <a:t>인 </a:t>
            </a:r>
            <a:r>
              <a:rPr lang="en-US" altLang="ko-KR" dirty="0"/>
              <a:t>t-</a:t>
            </a:r>
            <a:r>
              <a:rPr lang="ko-KR" altLang="en-US" dirty="0"/>
              <a:t>분포를 </a:t>
            </a:r>
            <a:r>
              <a:rPr lang="ko-KR" altLang="en-US" dirty="0" smtClean="0"/>
              <a:t>따르고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대안가설을 통해 왼쪽 한쪽 검정임을 알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때의 </a:t>
            </a:r>
            <a:r>
              <a:rPr lang="ko-KR" altLang="en-US" b="0" dirty="0" err="1" smtClean="0"/>
              <a:t>기각역은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∞≤ </a:t>
            </a:r>
            <a:r>
              <a:rPr lang="en-US" altLang="ko-KR" dirty="0" smtClean="0"/>
              <a:t>T </a:t>
            </a:r>
            <a:r>
              <a:rPr lang="ko-KR" altLang="en-US" b="0" dirty="0" smtClean="0"/>
              <a:t>≤ </a:t>
            </a:r>
            <a:r>
              <a:rPr lang="en-US" altLang="ko-KR" b="0" dirty="0" smtClean="0"/>
              <a:t>-1.682)</a:t>
            </a:r>
            <a:r>
              <a:rPr lang="ko-KR" altLang="en-US" b="0" dirty="0" smtClean="0"/>
              <a:t>로</a:t>
            </a:r>
            <a:r>
              <a:rPr lang="en-US" altLang="ko-KR" b="0" dirty="0" smtClean="0"/>
              <a:t>, </a:t>
            </a:r>
            <a:r>
              <a:rPr lang="ko-KR" altLang="en-US" b="0" dirty="0"/>
              <a:t>검정통계량 </a:t>
            </a:r>
            <a:r>
              <a:rPr lang="en-US" altLang="ko-KR" b="0" dirty="0" smtClean="0"/>
              <a:t>-1.523</a:t>
            </a:r>
            <a:r>
              <a:rPr lang="ko-KR" altLang="en-US" b="0" dirty="0" err="1" smtClean="0"/>
              <a:t>은채택역에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있으므로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채택합니다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 smtClean="0"/>
              <a:t>유의확률을 이용한 판정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유의확률 </a:t>
            </a:r>
            <a:r>
              <a:rPr lang="en-US" altLang="ko-KR" dirty="0" smtClean="0"/>
              <a:t>0.068</a:t>
            </a:r>
            <a:r>
              <a:rPr lang="ko-KR" altLang="en-US" dirty="0" smtClean="0"/>
              <a:t>은 </a:t>
            </a:r>
            <a:r>
              <a:rPr lang="ko-KR" altLang="en-US" dirty="0"/>
              <a:t>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</a:t>
            </a:r>
            <a:r>
              <a:rPr lang="ko-KR" altLang="en-US" dirty="0"/>
              <a:t>크므로 </a:t>
            </a:r>
            <a:r>
              <a:rPr lang="ko-KR" altLang="en-US" dirty="0" err="1"/>
              <a:t>영가설을</a:t>
            </a:r>
            <a:r>
              <a:rPr lang="ko-KR" altLang="en-US" dirty="0"/>
              <a:t> 채택합니다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265" y="1142742"/>
            <a:ext cx="8415207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  	Two Sample t-test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data: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data$weight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by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data$gender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-1.5229,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42, p-value = 0.06764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difference in means is less than 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25.37242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mean in group 1 mean in group 2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3132.444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3375.308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2"/>
            <a:r>
              <a:rPr lang="ko-KR" altLang="en-US" b="0" dirty="0"/>
              <a:t>남아 몸무게의 평균이 여아 몸무게의 평균보다 큰지를 알아보기 위해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표본 </a:t>
            </a:r>
            <a:r>
              <a:rPr lang="ko-KR" altLang="en-US" b="0" dirty="0"/>
              <a:t>추출을 </a:t>
            </a:r>
            <a:r>
              <a:rPr lang="ko-KR" altLang="en-US" b="0" dirty="0" smtClean="0"/>
              <a:t>통해 여아 </a:t>
            </a:r>
            <a:r>
              <a:rPr lang="en-US" altLang="ko-KR" b="0" dirty="0"/>
              <a:t>18</a:t>
            </a:r>
            <a:r>
              <a:rPr lang="ko-KR" altLang="en-US" b="0" dirty="0"/>
              <a:t>명</a:t>
            </a:r>
            <a:r>
              <a:rPr lang="en-US" altLang="ko-KR" b="0" dirty="0"/>
              <a:t>, </a:t>
            </a:r>
            <a:r>
              <a:rPr lang="ko-KR" altLang="en-US" b="0" dirty="0"/>
              <a:t>남아 </a:t>
            </a:r>
            <a:r>
              <a:rPr lang="en-US" altLang="ko-KR" b="0" dirty="0"/>
              <a:t>26</a:t>
            </a:r>
            <a:r>
              <a:rPr lang="ko-KR" altLang="en-US" b="0" dirty="0"/>
              <a:t>명의 몸무게를 측정한 결과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여아의 </a:t>
            </a:r>
            <a:r>
              <a:rPr lang="ko-KR" altLang="en-US" b="0" dirty="0"/>
              <a:t>몸무게는 </a:t>
            </a:r>
            <a:r>
              <a:rPr lang="en-US" altLang="ko-KR" b="0" dirty="0" smtClean="0"/>
              <a:t>3132.44±631.583(g</a:t>
            </a:r>
            <a:r>
              <a:rPr lang="en-US" altLang="ko-KR" b="0" dirty="0"/>
              <a:t>),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남아의 </a:t>
            </a:r>
            <a:r>
              <a:rPr lang="ko-KR" altLang="en-US" b="0" dirty="0"/>
              <a:t>몸무게는 </a:t>
            </a:r>
            <a:r>
              <a:rPr lang="en-US" altLang="ko-KR" b="0" dirty="0" smtClean="0"/>
              <a:t>3375.31±428.046(g)</a:t>
            </a:r>
            <a:br>
              <a:rPr lang="en-US" altLang="ko-KR" b="0" dirty="0" smtClean="0"/>
            </a:br>
            <a:r>
              <a:rPr lang="ko-KR" altLang="en-US" b="0" dirty="0" smtClean="0"/>
              <a:t>으로 </a:t>
            </a:r>
            <a:r>
              <a:rPr lang="ko-KR" altLang="en-US" b="0" dirty="0"/>
              <a:t>나타났습니다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이를 </a:t>
            </a:r>
            <a:r>
              <a:rPr lang="ko-KR" altLang="en-US" b="0" dirty="0"/>
              <a:t>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에서 가설검정을 실시한 결과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검정통계량과 </a:t>
            </a:r>
            <a:r>
              <a:rPr lang="ko-KR" altLang="en-US" b="0" dirty="0"/>
              <a:t>유의확률이 </a:t>
            </a:r>
            <a:r>
              <a:rPr lang="en-US" altLang="ko-KR" b="0" dirty="0" smtClean="0"/>
              <a:t>-1.523(p-value=0.0368)</a:t>
            </a:r>
            <a:r>
              <a:rPr lang="ko-KR" altLang="en-US" b="0" dirty="0" smtClean="0"/>
              <a:t>로 나타나</a:t>
            </a:r>
            <a:r>
              <a:rPr lang="en-US" altLang="ko-KR" b="0" dirty="0" smtClean="0"/>
              <a:t>,</a:t>
            </a:r>
          </a:p>
          <a:p>
            <a:pPr lvl="2"/>
            <a:r>
              <a:rPr lang="ko-KR" altLang="en-US" b="0" dirty="0" smtClean="0"/>
              <a:t>남아 </a:t>
            </a:r>
            <a:r>
              <a:rPr lang="ko-KR" altLang="en-US" b="0" dirty="0"/>
              <a:t>몸무게의 평균이 여아 몸무게의 평균보다 크다는 유의한 결론을 내릴 수 </a:t>
            </a:r>
            <a:r>
              <a:rPr lang="ko-KR" altLang="en-US" b="0" dirty="0" smtClean="0"/>
              <a:t>없었습니다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남아의 몸무게의 평균은 여야의 몸무게의 평균보다 크지 않은 것으로 보입니다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혹은 차이가 없는 것으로 판단됩니다</a:t>
            </a:r>
            <a:r>
              <a:rPr lang="en-US" altLang="ko-KR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622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</a:t>
            </a:r>
            <a:r>
              <a:rPr lang="ko-KR" altLang="en-US" dirty="0" smtClean="0"/>
              <a:t>대응인 </a:t>
            </a:r>
            <a:r>
              <a:rPr lang="ko-KR" altLang="en-US" dirty="0"/>
              <a:t>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dirty="0"/>
              <a:t>서로 대응인 두 집단의 평균 차이에 대해 가설검정을 </a:t>
            </a:r>
            <a:r>
              <a:rPr lang="ko-KR" altLang="en-US" b="0" dirty="0" smtClean="0"/>
              <a:t>실시해봅시다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대응인 </a:t>
            </a:r>
            <a:r>
              <a:rPr lang="ko-KR" altLang="en-US" b="0" dirty="0"/>
              <a:t>두 </a:t>
            </a:r>
            <a:r>
              <a:rPr lang="ko-KR" altLang="en-US" b="0" dirty="0" smtClean="0"/>
              <a:t>집단의 </a:t>
            </a:r>
            <a:r>
              <a:rPr lang="ko-KR" altLang="en-US" b="0" dirty="0"/>
              <a:t>평균 비교는 동일한 관찰대상으로부터 처리 이전의 관찰과 처리 이후 관찰을 </a:t>
            </a:r>
            <a:r>
              <a:rPr lang="ko-KR" altLang="en-US" b="0" dirty="0" smtClean="0"/>
              <a:t>통해 처리가 </a:t>
            </a:r>
            <a:r>
              <a:rPr lang="ko-KR" altLang="en-US" b="0" dirty="0"/>
              <a:t>어떠한 영향을 미쳤는지 밝히는 데 많이 사용됩니다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dirty="0" smtClean="0"/>
              <a:t>예제 데이터</a:t>
            </a:r>
            <a:r>
              <a:rPr lang="en-US" altLang="ko-KR" dirty="0" smtClean="0"/>
              <a:t>) </a:t>
            </a:r>
            <a:r>
              <a:rPr lang="en-US" altLang="ko-KR" b="0" dirty="0"/>
              <a:t>R package </a:t>
            </a:r>
            <a:r>
              <a:rPr lang="ko-KR" altLang="en-US" b="0" dirty="0" smtClean="0"/>
              <a:t>중 하나인 </a:t>
            </a:r>
            <a:r>
              <a:rPr lang="en-US" altLang="ko-KR" b="0" dirty="0" err="1"/>
              <a:t>PairedData</a:t>
            </a:r>
            <a:r>
              <a:rPr lang="ko-KR" altLang="en-US" b="0" dirty="0"/>
              <a:t>의 예제 데이터인 </a:t>
            </a:r>
            <a:r>
              <a:rPr lang="en-US" altLang="ko-KR" b="0" dirty="0" smtClean="0"/>
              <a:t>anorexia</a:t>
            </a:r>
            <a:r>
              <a:rPr lang="ko-KR" altLang="en-US" b="0" dirty="0" smtClean="0"/>
              <a:t>를 이용하여 만든 가상의 자료입니다</a:t>
            </a:r>
            <a:r>
              <a:rPr lang="en-US" altLang="ko-KR" b="0" dirty="0" smtClean="0"/>
              <a:t>.</a:t>
            </a:r>
            <a:endParaRPr lang="en-US" altLang="ko-KR" sz="800" dirty="0"/>
          </a:p>
          <a:p>
            <a:pPr lvl="2"/>
            <a:r>
              <a:rPr lang="en-US" altLang="ko-KR" b="0" dirty="0"/>
              <a:t>17</a:t>
            </a:r>
            <a:r>
              <a:rPr lang="ko-KR" altLang="en-US" b="0" dirty="0"/>
              <a:t>명의 </a:t>
            </a:r>
            <a:r>
              <a:rPr lang="ko-KR" altLang="en-US" b="0" dirty="0" smtClean="0"/>
              <a:t>관찰대상으로부터 </a:t>
            </a:r>
            <a:r>
              <a:rPr lang="ko-KR" altLang="en-US" b="0" dirty="0" err="1" smtClean="0"/>
              <a:t>식욕부진증</a:t>
            </a:r>
            <a:r>
              <a:rPr lang="ko-KR" altLang="en-US" b="0" dirty="0" smtClean="0"/>
              <a:t> 치료제 투여 이전의 </a:t>
            </a:r>
            <a:r>
              <a:rPr lang="ko-KR" altLang="en-US" b="0" dirty="0"/>
              <a:t>사전관찰</a:t>
            </a:r>
            <a:r>
              <a:rPr lang="en-US" altLang="ko-KR" b="0" dirty="0"/>
              <a:t>(</a:t>
            </a:r>
            <a:r>
              <a:rPr lang="en-US" altLang="ko-KR" b="0" dirty="0" smtClean="0"/>
              <a:t>Pre) </a:t>
            </a:r>
            <a:r>
              <a:rPr lang="ko-KR" altLang="en-US" b="0" dirty="0"/>
              <a:t>및 </a:t>
            </a:r>
            <a:r>
              <a:rPr lang="ko-KR" altLang="en-US" b="0" dirty="0" smtClean="0"/>
              <a:t>투여 이후 사후관찰</a:t>
            </a:r>
            <a:r>
              <a:rPr lang="en-US" altLang="ko-KR" b="0" dirty="0"/>
              <a:t>(Post)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변수로 </a:t>
            </a:r>
            <a:r>
              <a:rPr lang="ko-KR" altLang="en-US" b="0" dirty="0"/>
              <a:t>저장한 </a:t>
            </a:r>
            <a:r>
              <a:rPr lang="ko-KR" altLang="en-US" b="0" dirty="0" smtClean="0"/>
              <a:t>자료입니다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/>
              <a:t>자료 중 처음 </a:t>
            </a:r>
            <a:r>
              <a:rPr lang="en-US" altLang="ko-KR" b="0" dirty="0"/>
              <a:t>5</a:t>
            </a:r>
            <a:r>
              <a:rPr lang="ko-KR" altLang="en-US" b="0" dirty="0"/>
              <a:t>개를 예로 들어 어떻게 </a:t>
            </a:r>
            <a:r>
              <a:rPr lang="ko-KR" altLang="en-US" b="0" dirty="0" smtClean="0"/>
              <a:t>대응시키는지 </a:t>
            </a:r>
            <a:r>
              <a:rPr lang="ko-KR" altLang="en-US" b="0" dirty="0"/>
              <a:t>확인해봅시다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374103"/>
            <a:ext cx="7022268" cy="1431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data 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':	17 obs. of  2 variables: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 :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83.8 83.3 86 82.5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86.7 ...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$ Post :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95.2 94.3 91.5 91.9 100.3 ...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각 </a:t>
                </a:r>
                <a:r>
                  <a:rPr lang="ko-KR" altLang="en-US" dirty="0" err="1" smtClean="0"/>
                  <a:t>관찰대상별로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사전관찰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사후관찰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한 자료를 분석에 사용합니다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아래에서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ko-KR" dirty="0" smtClean="0"/>
                  <a:t>=</a:t>
                </a:r>
                <a:r>
                  <a:rPr lang="ko-KR" altLang="en-US" dirty="0"/>
                  <a:t>사전관찰 </a:t>
                </a:r>
                <a:r>
                  <a:rPr lang="en-US" altLang="ko-KR" dirty="0"/>
                  <a:t>– </a:t>
                </a:r>
                <a:r>
                  <a:rPr lang="ko-KR" altLang="en-US" dirty="0" smtClean="0"/>
                  <a:t>사후관찰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26" y="1124744"/>
            <a:ext cx="67246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6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6015" y="929914"/>
            <a:ext cx="2502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CHAPTER</a:t>
            </a:r>
            <a:r>
              <a:rPr lang="en-US" altLang="ko-KR" sz="24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 </a:t>
            </a:r>
            <a:r>
              <a:rPr lang="en-US" altLang="ko-KR" sz="4000" b="1" kern="1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n-cs"/>
              </a:rPr>
              <a:t>07</a:t>
            </a:r>
            <a:endParaRPr lang="ko-KR" altLang="en-US" sz="4000" b="1" kern="1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1818690"/>
            <a:ext cx="4392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b="1" kern="120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rPr>
              <a:t>여러 모집단의 평균비교 검정</a:t>
            </a:r>
            <a:endParaRPr lang="en-US" altLang="ko-KR" sz="4800" b="1" kern="1200" dirty="0">
              <a:solidFill>
                <a:srgbClr val="002060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5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가설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대응인 두 집단의 평균 차이 검정에서 사용하는 대안가설은 다음과 같습니다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양쪽 검정은 차이가 있음을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 </a:t>
            </a:r>
            <a:r>
              <a:rPr lang="ko-KR" altLang="en-US" dirty="0"/>
              <a:t>한쪽 검정은 차이의 평균이 </a:t>
            </a:r>
            <a:r>
              <a:rPr lang="en-US" altLang="ko-KR" dirty="0"/>
              <a:t>0</a:t>
            </a:r>
            <a:r>
              <a:rPr lang="ko-KR" altLang="en-US" dirty="0"/>
              <a:t>보다 작음을</a:t>
            </a:r>
            <a:r>
              <a:rPr lang="en-US" altLang="ko-KR" dirty="0" smtClean="0"/>
              <a:t>,</a:t>
            </a:r>
          </a:p>
          <a:p>
            <a:pPr lvl="4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처리로 인해 사후 </a:t>
            </a:r>
            <a:r>
              <a:rPr lang="ko-KR" altLang="en-US" dirty="0" err="1" smtClean="0"/>
              <a:t>관찰값이</a:t>
            </a:r>
            <a:r>
              <a:rPr lang="ko-KR" altLang="en-US" dirty="0" smtClean="0"/>
              <a:t> 줄어듦을 나타냅니다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 </a:t>
            </a:r>
            <a:r>
              <a:rPr lang="ko-KR" altLang="en-US" dirty="0"/>
              <a:t>한쪽 검정은 차이의 평균이 </a:t>
            </a:r>
            <a:r>
              <a:rPr lang="en-US" altLang="ko-KR" dirty="0"/>
              <a:t>0</a:t>
            </a:r>
            <a:r>
              <a:rPr lang="ko-KR" altLang="en-US" dirty="0"/>
              <a:t>보다 큼을 대안가설로 합니다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처리로 인해 사후 </a:t>
            </a:r>
            <a:r>
              <a:rPr lang="ko-KR" altLang="en-US" dirty="0" err="1"/>
              <a:t>관찰값이</a:t>
            </a:r>
            <a:r>
              <a:rPr lang="ko-KR" altLang="en-US" dirty="0"/>
              <a:t> </a:t>
            </a:r>
            <a:r>
              <a:rPr lang="ko-KR" altLang="en-US" dirty="0" smtClean="0"/>
              <a:t>증가함을 나타냅니다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152478"/>
            <a:ext cx="67627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6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ko-KR" altLang="en-US" dirty="0" smtClean="0"/>
                  <a:t>검정통계량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사전관찰과 사후관찰을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𝑜𝑠𝑡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할 때 각 </a:t>
                </a:r>
                <a:r>
                  <a:rPr lang="ko-KR" altLang="en-US" dirty="0" err="1" smtClean="0"/>
                  <a:t>대응별로</a:t>
                </a:r>
                <a:r>
                  <a:rPr lang="ko-KR" altLang="en-US" dirty="0" smtClean="0"/>
                  <a:t> 사전관찰에서 사후관찰을 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𝑝𝑟𝑒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𝑜𝑠𝑡</m:t>
                        </m:r>
                        <m:r>
                          <a:rPr lang="en-US" altLang="ko-KR" i="1">
                            <a:latin typeface="Cambria Math"/>
                          </a:rPr>
                          <m:t>,   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평균이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𝑝𝑟𝑒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𝑝𝑜𝑠𝑡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정규분포로 부터 추출된 확률 표본이라 할 때 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표본평균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ko-KR" altLang="en-US" dirty="0" smtClean="0"/>
                  <a:t>의 분포는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𝐷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따름을 이용하여 모집단의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의 인지 여부에 따라</a:t>
                </a:r>
                <a:endParaRPr lang="en-US" altLang="ko-KR" dirty="0" smtClean="0"/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ko-KR" altLang="en-US" dirty="0" smtClean="0"/>
                  <a:t>모집단의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를 알 경우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1046988" lvl="2" indent="-342900">
                  <a:buFont typeface="+mj-ea"/>
                  <a:buAutoNum type="circleNumDbPlain"/>
                </a:pPr>
                <a:r>
                  <a:rPr lang="ko-KR" altLang="en-US" dirty="0" smtClean="0"/>
                  <a:t>모집단의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모를 경우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endParaRPr lang="ko-KR" altLang="en-US" dirty="0"/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  <m:sup/>
                    </m:sSubSup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대응표본의 차이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𝑝𝑟𝑒</m:t>
                        </m:r>
                        <m:r>
                          <a:rPr lang="en-US" altLang="ko-KR" i="1">
                            <a:latin typeface="Cambria Math"/>
                          </a:rPr>
                          <m:t>,   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𝑝𝑜𝑠𝑡</m:t>
                        </m:r>
                        <m:r>
                          <a:rPr lang="en-US" altLang="ko-KR" i="1">
                            <a:latin typeface="Cambria Math"/>
                          </a:rPr>
                          <m:t>,   </m:t>
                        </m:r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표준편차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모집단의 분산을 모르는 경우가 더 일반적인 경우로 모집단의 분산을 모르는 경우 대응표본의 평균 비교 검정을 실시해 봅시다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6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3861048"/>
                <a:ext cx="8496944" cy="2713488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ko-KR" altLang="en-US" dirty="0" smtClean="0"/>
                  <a:t>가설수립</a:t>
                </a:r>
                <a:endParaRPr lang="en-US" altLang="ko-KR" dirty="0" smtClean="0"/>
              </a:p>
              <a:p>
                <a:pPr lvl="2"/>
                <a:r>
                  <a:rPr lang="ko-KR" altLang="en-US" dirty="0" err="1" smtClean="0"/>
                  <a:t>영가설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신경성 </a:t>
                </a:r>
                <a:r>
                  <a:rPr lang="ko-KR" altLang="en-US" dirty="0" err="1" smtClean="0"/>
                  <a:t>식욕부진증</a:t>
                </a:r>
                <a:r>
                  <a:rPr lang="ko-KR" altLang="en-US" dirty="0" smtClean="0"/>
                  <a:t> 치료요법은 효과가 없다</a:t>
                </a:r>
                <a:r>
                  <a:rPr lang="en-US" altLang="ko-KR" dirty="0" smtClean="0"/>
                  <a:t>.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(</a:t>
                </a:r>
                <a:r>
                  <a:rPr lang="ko-KR" altLang="en-US" dirty="0" smtClean="0"/>
                  <a:t>효과가 없을 경우 체중의 변화는 없다</a:t>
                </a:r>
                <a:r>
                  <a:rPr lang="en-US" altLang="ko-KR" dirty="0" smtClean="0"/>
                  <a:t>)</a:t>
                </a:r>
              </a:p>
              <a:p>
                <a:pPr marL="978408" lvl="3" indent="0">
                  <a:buNone/>
                </a:pPr>
                <a:r>
                  <a:rPr lang="en-US" altLang="ko-K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/>
                          </a:rPr>
                          <m:t>≥</m:t>
                        </m:r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or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   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대안가설 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신경성 </a:t>
                </a:r>
                <a:r>
                  <a:rPr lang="ko-KR" altLang="en-US" dirty="0" err="1"/>
                  <a:t>식욕부진증</a:t>
                </a:r>
                <a:r>
                  <a:rPr lang="ko-KR" altLang="en-US" dirty="0"/>
                  <a:t> 치료요법은 효과가 </a:t>
                </a:r>
                <a:r>
                  <a:rPr lang="ko-KR" altLang="en-US" dirty="0" smtClean="0"/>
                  <a:t>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(</a:t>
                </a:r>
                <a:r>
                  <a:rPr lang="ko-KR" altLang="en-US" dirty="0" smtClean="0"/>
                  <a:t>효과가 있을 경우 체중이 증가하여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사전</a:t>
                </a:r>
                <a:r>
                  <a:rPr lang="en-US" altLang="ko-KR" dirty="0" smtClean="0"/>
                  <a:t>-</a:t>
                </a:r>
                <a:r>
                  <a:rPr lang="ko-KR" altLang="en-US" dirty="0" smtClean="0"/>
                  <a:t>사후는 음수</a:t>
                </a:r>
                <a:r>
                  <a:rPr lang="en-US" altLang="ko-KR" dirty="0" smtClean="0"/>
                  <a:t>)</a:t>
                </a:r>
              </a:p>
              <a:p>
                <a:pPr marL="978408" lvl="3" indent="0">
                  <a:buNone/>
                </a:pPr>
                <a:r>
                  <a:rPr lang="en-US" altLang="ko-K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861048"/>
                <a:ext cx="8496944" cy="27134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24744"/>
            <a:ext cx="84582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ko-KR" altLang="en-US" dirty="0" smtClean="0"/>
                  <a:t>검정통계량</a:t>
                </a:r>
                <a:endParaRPr lang="en-US" altLang="ko-KR" dirty="0" smtClean="0"/>
              </a:p>
              <a:p>
                <a:pPr lvl="2"/>
                <a:r>
                  <a:rPr lang="ko-KR" altLang="en-US" b="0" dirty="0"/>
                  <a:t>검정통계량은 </a:t>
                </a:r>
                <a:r>
                  <a:rPr lang="en-US" altLang="ko-KR" b="0" dirty="0" smtClean="0"/>
                  <a:t>n</a:t>
                </a:r>
                <a:r>
                  <a:rPr lang="ko-KR" altLang="en-US" b="0" dirty="0" smtClean="0"/>
                  <a:t>개의 관찰대상으로부터 각 </a:t>
                </a:r>
                <a:r>
                  <a:rPr lang="ko-KR" altLang="en-US" b="0" dirty="0" err="1"/>
                  <a:t>대응별</a:t>
                </a:r>
                <a:r>
                  <a:rPr lang="ko-KR" altLang="en-US" b="0" dirty="0"/>
                  <a:t> 차이의 </a:t>
                </a:r>
                <a:r>
                  <a:rPr lang="en-US" altLang="ko-KR" b="0" dirty="0" smtClean="0"/>
                  <a:t>(</a:t>
                </a:r>
                <a:r>
                  <a:rPr lang="ko-KR" altLang="en-US" b="0" dirty="0" smtClean="0"/>
                  <a:t>표본</a:t>
                </a:r>
                <a:r>
                  <a:rPr lang="en-US" altLang="ko-KR" b="0" dirty="0" smtClean="0"/>
                  <a:t>)</a:t>
                </a:r>
                <a:r>
                  <a:rPr lang="ko-KR" altLang="en-US" b="0" dirty="0" smtClean="0"/>
                  <a:t>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b="0" dirty="0" smtClean="0"/>
                  <a:t>을</a:t>
                </a:r>
                <a:r>
                  <a:rPr lang="en-US" altLang="ko-KR" b="0" dirty="0" smtClean="0"/>
                  <a:t>, (</a:t>
                </a:r>
                <a:r>
                  <a:rPr lang="ko-KR" altLang="en-US" b="0" dirty="0" smtClean="0"/>
                  <a:t>표본</a:t>
                </a:r>
                <a:r>
                  <a:rPr lang="en-US" altLang="ko-KR" b="0" dirty="0" smtClean="0"/>
                  <a:t>)</a:t>
                </a:r>
                <a:r>
                  <a:rPr lang="ko-KR" altLang="en-US" b="0" dirty="0" smtClean="0"/>
                  <a:t>표준편차를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로 나타낼 때 </a:t>
                </a:r>
                <a:r>
                  <a:rPr lang="ko-KR" altLang="en-US" b="0" dirty="0" err="1" smtClean="0"/>
                  <a:t>영가설</a:t>
                </a:r>
                <a:r>
                  <a:rPr lang="ko-KR" altLang="en-US" b="0" dirty="0" smtClean="0"/>
                  <a:t> 하에서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=0 </m:t>
                    </m:r>
                  </m:oMath>
                </a14:m>
                <a:r>
                  <a:rPr lang="ko-KR" altLang="en-US" b="0" dirty="0" smtClean="0"/>
                  <a:t>이므로</a:t>
                </a:r>
                <a:r>
                  <a:rPr lang="en-US" altLang="ko-KR" b="0" dirty="0" smtClean="0"/>
                  <a:t>,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𝑇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𝐷</m:t>
                              </m:r>
                            </m:sub>
                            <m:sup/>
                          </m:sSubSup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𝐷</m:t>
                              </m:r>
                            </m:sub>
                            <m:sup/>
                          </m:sSubSup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~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을 이용한 검정통계량 계산 </a:t>
                </a:r>
                <a:r>
                  <a:rPr lang="en-US" altLang="ko-KR" dirty="0" smtClean="0"/>
                  <a:t>(04.paired.sample.R)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4~6</a:t>
                </a:r>
                <a:r>
                  <a:rPr lang="ko-KR" altLang="en-US" dirty="0" smtClean="0"/>
                  <a:t>째줄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대응별</a:t>
                </a:r>
                <a:r>
                  <a:rPr lang="ko-KR" altLang="en-US" dirty="0" smtClean="0"/>
                  <a:t> 차이의 개수를 구해 변수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대응별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차이의 평균을 구해 변수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대응별차이의 표준편차를 변수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 저장합니다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en-US" altLang="ko-KR" dirty="0" smtClean="0"/>
                  <a:t>7</a:t>
                </a:r>
                <a:r>
                  <a:rPr lang="ko-KR" altLang="en-US" dirty="0" smtClean="0"/>
                  <a:t>째줄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위에서 구한 검정통계량을 변수 </a:t>
                </a:r>
                <a:r>
                  <a:rPr lang="en-US" altLang="ko-KR" dirty="0" smtClean="0"/>
                  <a:t>t.t</a:t>
                </a:r>
                <a:r>
                  <a:rPr lang="ko-KR" altLang="en-US" dirty="0" smtClean="0"/>
                  <a:t>에 저장하고 바로 출력합니다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검정통계량은 약 </a:t>
                </a:r>
                <a:r>
                  <a:rPr lang="en-US" altLang="ko-KR" dirty="0" smtClean="0"/>
                  <a:t>-4.185 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15616" y="3582015"/>
            <a:ext cx="7022268" cy="1431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 &lt;- length(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data$Post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 &lt;- mean(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data$Post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 &lt;-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data$Post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 startAt="4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t.t &lt;- m / (s /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(n)) 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을 이용한 검정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t.test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전달인자로 </a:t>
            </a:r>
            <a:r>
              <a:rPr lang="ko-KR" altLang="en-US" dirty="0" err="1" smtClean="0"/>
              <a:t>사전관찰값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전달인자로 </a:t>
            </a:r>
            <a:r>
              <a:rPr lang="ko-KR" altLang="en-US" dirty="0" err="1" smtClean="0"/>
              <a:t>사후관찰값이</a:t>
            </a:r>
            <a:r>
              <a:rPr lang="ko-KR" altLang="en-US" dirty="0" smtClean="0"/>
              <a:t> 저장된 변수를 지정합니다</a:t>
            </a:r>
            <a:r>
              <a:rPr lang="en-US" altLang="ko-KR" dirty="0" smtClean="0"/>
              <a:t>.</a:t>
            </a:r>
          </a:p>
          <a:p>
            <a:pPr marL="1046988" lvl="2" indent="-342900">
              <a:buFont typeface="+mj-ea"/>
              <a:buAutoNum type="circleNumDbPlain"/>
            </a:pPr>
            <a:r>
              <a:rPr lang="en-US" altLang="ko-KR" dirty="0" smtClean="0"/>
              <a:t>paired=TRUE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전달된 두 변수가 서로 대응인 두 표본으로 인식하여 검정을 실시합니다</a:t>
            </a:r>
            <a:r>
              <a:rPr lang="en-US" altLang="ko-KR" dirty="0" smtClean="0"/>
              <a:t>. (paired</a:t>
            </a:r>
            <a:r>
              <a:rPr lang="ko-KR" altLang="en-US" dirty="0" smtClean="0"/>
              <a:t>의 기본값은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대응인 두 표본의 평균 </a:t>
            </a:r>
            <a:r>
              <a:rPr lang="ko-KR" altLang="en-US" dirty="0" err="1" smtClean="0"/>
              <a:t>비교시</a:t>
            </a:r>
            <a:r>
              <a:rPr lang="ko-KR" altLang="en-US" dirty="0" smtClean="0"/>
              <a:t> 반드시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지정합니다</a:t>
            </a:r>
            <a:r>
              <a:rPr lang="en-US" altLang="ko-KR" dirty="0" smtClean="0"/>
              <a:t>.)</a:t>
            </a:r>
          </a:p>
          <a:p>
            <a:pPr marL="1046988" lvl="2" indent="-342900">
              <a:buFont typeface="+mj-ea"/>
              <a:buAutoNum type="circleNumDbPlain"/>
            </a:pPr>
            <a:r>
              <a:rPr lang="ko-KR" altLang="en-US" dirty="0" smtClean="0"/>
              <a:t>대안가설이 </a:t>
            </a:r>
            <a:r>
              <a:rPr lang="ko-KR" altLang="en-US" dirty="0" err="1" smtClean="0"/>
              <a:t>영가설</a:t>
            </a:r>
            <a:r>
              <a:rPr lang="ko-KR" altLang="en-US" dirty="0" smtClean="0"/>
              <a:t> 하에서의 평균값이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작을 때 이므로 </a:t>
            </a:r>
            <a:r>
              <a:rPr lang="en-US" altLang="ko-KR" dirty="0" smtClean="0"/>
              <a:t>alternative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“less”</a:t>
            </a:r>
            <a:r>
              <a:rPr lang="ko-KR" altLang="en-US" dirty="0" smtClean="0"/>
              <a:t>를 전달합니다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700808"/>
            <a:ext cx="70222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9"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   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data$Prior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data$Post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①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paired=TRUE, 				②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alternative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="less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")			③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4149080"/>
            <a:ext cx="8496944" cy="2425456"/>
          </a:xfrm>
        </p:spPr>
        <p:txBody>
          <a:bodyPr>
            <a:normAutofit fontScale="92500"/>
          </a:bodyPr>
          <a:lstStyle/>
          <a:p>
            <a:pPr lvl="2"/>
            <a:r>
              <a:rPr lang="ko-KR" altLang="en-US" b="0" dirty="0" smtClean="0"/>
              <a:t>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에서</a:t>
            </a:r>
            <a:r>
              <a:rPr lang="en-US" altLang="ko-KR" b="0" dirty="0" smtClean="0"/>
              <a:t>, </a:t>
            </a:r>
            <a:r>
              <a:rPr lang="ko-KR" altLang="en-US" b="0" dirty="0"/>
              <a:t>자유도가 </a:t>
            </a:r>
            <a:r>
              <a:rPr lang="en-US" altLang="ko-KR" b="0" dirty="0" smtClean="0"/>
              <a:t>16</a:t>
            </a:r>
            <a:r>
              <a:rPr lang="ko-KR" altLang="en-US" b="0" dirty="0" smtClean="0"/>
              <a:t>인 </a:t>
            </a:r>
            <a:r>
              <a:rPr lang="en-US" altLang="ko-KR" b="0" dirty="0" smtClean="0"/>
              <a:t>t-</a:t>
            </a:r>
            <a:r>
              <a:rPr lang="ko-KR" altLang="en-US" b="0" dirty="0"/>
              <a:t>분포에서 </a:t>
            </a:r>
            <a:r>
              <a:rPr lang="en-US" altLang="ko-KR" b="0" dirty="0"/>
              <a:t>(</a:t>
            </a:r>
            <a:r>
              <a:rPr lang="ko-KR" altLang="en-US" sz="1400" b="0" dirty="0"/>
              <a:t>왼쪽</a:t>
            </a:r>
            <a:r>
              <a:rPr lang="en-US" altLang="ko-KR" b="0" dirty="0"/>
              <a:t>) </a:t>
            </a:r>
            <a:r>
              <a:rPr lang="ko-KR" altLang="en-US" b="0" dirty="0"/>
              <a:t>한쪽검정의 </a:t>
            </a:r>
            <a:r>
              <a:rPr lang="ko-KR" altLang="en-US" b="0" dirty="0" err="1" smtClean="0"/>
              <a:t>기각역은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∞≤ </a:t>
            </a:r>
            <a:r>
              <a:rPr lang="en-US" altLang="ko-KR" b="0" dirty="0" smtClean="0"/>
              <a:t>T </a:t>
            </a:r>
            <a:r>
              <a:rPr lang="ko-KR" altLang="en-US" b="0" dirty="0" smtClean="0"/>
              <a:t>≤ </a:t>
            </a:r>
            <a:r>
              <a:rPr lang="en-US" altLang="ko-KR" b="0" dirty="0" smtClean="0"/>
              <a:t>-1.746 (</a:t>
            </a:r>
            <a:r>
              <a:rPr lang="ko-KR" altLang="en-US" b="0" dirty="0" err="1" smtClean="0"/>
              <a:t>임계값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-1.746)</a:t>
            </a:r>
            <a:r>
              <a:rPr lang="ko-KR" altLang="en-US" b="0" dirty="0" smtClean="0"/>
              <a:t>입니다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2"/>
            <a:r>
              <a:rPr lang="ko-KR" altLang="en-US" b="0" dirty="0" err="1"/>
              <a:t>기각역을</a:t>
            </a:r>
            <a:r>
              <a:rPr lang="ko-KR" altLang="en-US" b="0" dirty="0"/>
              <a:t> 이용한 </a:t>
            </a:r>
            <a:r>
              <a:rPr lang="ko-KR" altLang="en-US" b="0" dirty="0" smtClean="0"/>
              <a:t>판정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검정통계량 </a:t>
            </a:r>
            <a:r>
              <a:rPr lang="en-US" altLang="ko-KR" b="0" dirty="0" smtClean="0"/>
              <a:t>-4.185</a:t>
            </a:r>
            <a:r>
              <a:rPr lang="ko-KR" altLang="en-US" b="0" dirty="0" smtClean="0"/>
              <a:t>는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속하므로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기각합니다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유의확률을 </a:t>
            </a:r>
            <a:r>
              <a:rPr lang="ko-KR" altLang="en-US" b="0" dirty="0"/>
              <a:t>이용한 </a:t>
            </a:r>
            <a:r>
              <a:rPr lang="ko-KR" altLang="en-US" b="0" dirty="0" smtClean="0"/>
              <a:t>판정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검정통계량으로부터 유의확률은 </a:t>
            </a:r>
            <a:r>
              <a:rPr lang="en-US" altLang="ko-KR" b="0" dirty="0" smtClean="0"/>
              <a:t>0.00035</a:t>
            </a:r>
            <a:r>
              <a:rPr lang="ko-KR" altLang="en-US" b="0" dirty="0" smtClean="0"/>
              <a:t>로  유의수준보다 </a:t>
            </a:r>
            <a:r>
              <a:rPr lang="ko-KR" altLang="en-US" b="0" dirty="0"/>
              <a:t>작아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</a:t>
            </a:r>
            <a:r>
              <a:rPr lang="ko-KR" altLang="en-US" b="0" dirty="0" smtClean="0"/>
              <a:t>기각합니다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265" y="1142742"/>
            <a:ext cx="8415207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Paired t-test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data: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data$Post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-4.1849,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16, p-value = 0.0003501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alternative hypothesis: true difference in means is less than 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95 percent confidence interval: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-4.233975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sample estimates: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mean of the differences 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-7.264706 </a:t>
            </a:r>
          </a:p>
        </p:txBody>
      </p:sp>
    </p:spTree>
    <p:extLst>
      <p:ext uri="{BB962C8B-B14F-4D97-AF65-F5344CB8AC3E}">
        <p14:creationId xmlns:p14="http://schemas.microsoft.com/office/powerpoint/2010/main" val="880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2"/>
            <a:r>
              <a:rPr lang="ko-KR" altLang="en-US" b="0" dirty="0"/>
              <a:t>새롭게 개발한 신경성 </a:t>
            </a:r>
            <a:r>
              <a:rPr lang="ko-KR" altLang="en-US" b="0" dirty="0" err="1"/>
              <a:t>식욕부진증</a:t>
            </a:r>
            <a:r>
              <a:rPr lang="ko-KR" altLang="en-US" b="0" dirty="0"/>
              <a:t> 치료요법의 효과가 있는지 알아보기 위해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17</a:t>
            </a:r>
            <a:r>
              <a:rPr lang="ko-KR" altLang="en-US" b="0" dirty="0"/>
              <a:t>명의 </a:t>
            </a:r>
            <a:r>
              <a:rPr lang="ko-KR" altLang="en-US" b="0" dirty="0" smtClean="0"/>
              <a:t>여학생을 </a:t>
            </a:r>
            <a:r>
              <a:rPr lang="ko-KR" altLang="en-US" b="0" dirty="0"/>
              <a:t>대상으로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치료요법 </a:t>
            </a:r>
            <a:r>
              <a:rPr lang="ko-KR" altLang="en-US" b="0" dirty="0"/>
              <a:t>시행 전 몸무게를 측정하고 시행 후 몸무게를 측정하여 </a:t>
            </a:r>
            <a:r>
              <a:rPr lang="ko-KR" altLang="en-US" b="0" dirty="0" smtClean="0"/>
              <a:t>차이를 </a:t>
            </a:r>
            <a:r>
              <a:rPr lang="ko-KR" altLang="en-US" b="0" dirty="0"/>
              <a:t>구한 결과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7.265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± 7.157(</a:t>
            </a:r>
            <a:r>
              <a:rPr lang="en-US" altLang="ko-KR" b="0" dirty="0" err="1" smtClean="0"/>
              <a:t>lbs</a:t>
            </a:r>
            <a:r>
              <a:rPr lang="en-US" altLang="ko-KR" b="0" dirty="0"/>
              <a:t>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나타났습니다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이로부터 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에서 </a:t>
            </a:r>
            <a:r>
              <a:rPr lang="ko-KR" altLang="en-US" b="0" dirty="0"/>
              <a:t>검정통계량은 </a:t>
            </a:r>
            <a:r>
              <a:rPr lang="en-US" altLang="ko-KR" b="0" dirty="0" smtClean="0"/>
              <a:t>-4.185(p-value=0.00035 </a:t>
            </a:r>
            <a:r>
              <a:rPr lang="ko-KR" altLang="en-US" b="0" dirty="0" smtClean="0"/>
              <a:t>혹은 </a:t>
            </a:r>
            <a:r>
              <a:rPr lang="en-US" altLang="ko-KR" b="0" dirty="0" smtClean="0"/>
              <a:t>p-value &lt; 0.000)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나타나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 </a:t>
            </a:r>
            <a:r>
              <a:rPr lang="ko-KR" altLang="en-US" b="0" dirty="0"/>
              <a:t>“</a:t>
            </a:r>
            <a:r>
              <a:rPr lang="ko-KR" altLang="en-US" b="0" dirty="0" smtClean="0"/>
              <a:t>신경성 </a:t>
            </a:r>
            <a:r>
              <a:rPr lang="ko-KR" altLang="en-US" b="0" dirty="0" err="1"/>
              <a:t>식욕부진증</a:t>
            </a:r>
            <a:r>
              <a:rPr lang="ko-KR" altLang="en-US" b="0" dirty="0"/>
              <a:t> 치료요법은 효과가 있다</a:t>
            </a:r>
            <a:r>
              <a:rPr lang="en-US" altLang="ko-KR" b="0" dirty="0"/>
              <a:t>.</a:t>
            </a:r>
            <a:r>
              <a:rPr lang="ko-KR" altLang="en-US" b="0" dirty="0"/>
              <a:t>”는 통계적으로 유의한 결론을 얻을 수 </a:t>
            </a:r>
            <a:r>
              <a:rPr lang="ko-KR" altLang="en-US" b="0" dirty="0" smtClean="0"/>
              <a:t>있었습니다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즉 </a:t>
            </a:r>
            <a:r>
              <a:rPr lang="ko-KR" altLang="en-US" b="0" dirty="0" err="1"/>
              <a:t>식욕부진중</a:t>
            </a:r>
            <a:r>
              <a:rPr lang="ko-KR" altLang="en-US" b="0" dirty="0"/>
              <a:t> 치료요법은 효과가 있는 것으로 판단됩니다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700498"/>
            <a:ext cx="6635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02.</a:t>
            </a:r>
            <a:r>
              <a:rPr lang="ko-KR" altLang="en-US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모집단이 세 개 이상</a:t>
            </a:r>
            <a:endParaRPr lang="en-US" altLang="ko-KR" sz="4800" b="1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63688" y="5013176"/>
            <a:ext cx="6336704" cy="1152128"/>
            <a:chOff x="1763688" y="3501008"/>
            <a:chExt cx="6336704" cy="720081"/>
          </a:xfrm>
        </p:grpSpPr>
        <p:sp>
          <p:nvSpPr>
            <p:cNvPr id="4" name="직사각형 32"/>
            <p:cNvSpPr/>
            <p:nvPr/>
          </p:nvSpPr>
          <p:spPr>
            <a:xfrm>
              <a:off x="1763688" y="3501008"/>
              <a:ext cx="6336704" cy="72008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  <p:sp>
          <p:nvSpPr>
            <p:cNvPr id="5" name="텍스트 개체 틀 21"/>
            <p:cNvSpPr txBox="1">
              <a:spLocks/>
            </p:cNvSpPr>
            <p:nvPr/>
          </p:nvSpPr>
          <p:spPr>
            <a:xfrm>
              <a:off x="1835696" y="3573017"/>
              <a:ext cx="6192688" cy="57606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•"/>
                <a:defRPr kumimoji="0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/>
                </a:buClr>
                <a:buFont typeface="Georgia"/>
                <a:buChar char="▫"/>
                <a:defRPr kumimoji="0"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20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dirty="0"/>
                <a:t>1. </a:t>
              </a:r>
              <a:r>
                <a:rPr lang="ko-KR" altLang="en-US" dirty="0" smtClean="0"/>
                <a:t>일원분산분석에 </a:t>
              </a:r>
              <a:r>
                <a:rPr lang="ko-KR" altLang="en-US" dirty="0"/>
                <a:t>대해 학습한다</a:t>
              </a:r>
              <a:r>
                <a:rPr lang="en-US" altLang="ko-KR" dirty="0"/>
                <a:t>.</a:t>
              </a:r>
            </a:p>
            <a:p>
              <a:pPr marL="109728" indent="0">
                <a:buNone/>
              </a:pPr>
              <a:r>
                <a:rPr lang="en-US" altLang="ko-KR" dirty="0" smtClean="0"/>
                <a:t>2. </a:t>
              </a:r>
              <a:r>
                <a:rPr lang="ko-KR" altLang="en-US" dirty="0"/>
                <a:t>분산분석표에 대해 학습한다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모집단이 세 개 이상일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독립인 두 모집단에서 모집단의 개수가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이상으로 확장한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그림과 같이 모집단이 세 개일 때 독립인 두 모집단의 평균 비교를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 짝을 지어 비교하는 경우를 생각해 봅시다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93" y="3068960"/>
            <a:ext cx="5394614" cy="305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유의수준을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로 하여 각각의 평균비교를 통해 차이가 발생하는 집단을 찾을 수 있을 것입니다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사용할 경우 전체의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 오류를 범할 확률인 유의수준이 증가합니다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유의수준을 그대로 유지하면서 검정할 다른 방법을 찾아봅시다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일원분산분석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집단을 구분하는 요인이 하나에 대해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앞선 그림에서 사용된 지역규모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집단을 구분하는 요인으로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수준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가집니다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0" dirty="0" smtClean="0"/>
              <a:t>자료의 변동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분산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 </a:t>
            </a:r>
            <a:r>
              <a:rPr lang="ko-KR" altLang="en-US" b="0" dirty="0"/>
              <a:t>발생한 과정을 분석하여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요인에 </a:t>
            </a:r>
            <a:r>
              <a:rPr lang="ko-KR" altLang="en-US" b="0" dirty="0"/>
              <a:t>의한 </a:t>
            </a:r>
            <a:r>
              <a:rPr lang="ko-KR" altLang="en-US" dirty="0" smtClean="0"/>
              <a:t>변동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</a:t>
            </a:r>
            <a:r>
              <a:rPr lang="ko-KR" altLang="en-US" b="0" dirty="0" smtClean="0"/>
              <a:t>과 </a:t>
            </a:r>
            <a:r>
              <a:rPr lang="ko-KR" altLang="en-US" b="0" dirty="0"/>
              <a:t>요인을 </a:t>
            </a:r>
            <a:r>
              <a:rPr lang="ko-KR" altLang="en-US" b="0" dirty="0" smtClean="0"/>
              <a:t>통해 나누어진 </a:t>
            </a:r>
            <a:r>
              <a:rPr lang="ko-KR" altLang="en-US" b="0" dirty="0"/>
              <a:t>각 집단 내의 </a:t>
            </a:r>
            <a:r>
              <a:rPr lang="ko-KR" altLang="en-US" dirty="0" smtClean="0"/>
              <a:t>변동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요인에 </a:t>
            </a:r>
            <a:r>
              <a:rPr lang="ko-KR" altLang="en-US" b="0" dirty="0"/>
              <a:t>의한 </a:t>
            </a:r>
            <a:r>
              <a:rPr lang="ko-KR" altLang="en-US" dirty="0" smtClean="0"/>
              <a:t>변</a:t>
            </a:r>
            <a:r>
              <a:rPr lang="ko-KR" altLang="en-US" dirty="0"/>
              <a:t>동</a:t>
            </a:r>
            <a:r>
              <a:rPr lang="ko-KR" altLang="en-US" b="0" dirty="0" smtClean="0"/>
              <a:t>이 </a:t>
            </a:r>
            <a:r>
              <a:rPr lang="ko-KR" altLang="en-US" b="0" dirty="0" err="1"/>
              <a:t>의미있는</a:t>
            </a:r>
            <a:r>
              <a:rPr lang="ko-KR" altLang="en-US" b="0" dirty="0"/>
              <a:t> 크기를 </a:t>
            </a:r>
            <a:r>
              <a:rPr lang="ko-KR" altLang="en-US" b="0" dirty="0" smtClean="0"/>
              <a:t>가지는지를 검정합니다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지역규모별 나이의 차이에 대한 평균 검정을 통해 일원분산분석의 과정을 </a:t>
            </a:r>
            <a:r>
              <a:rPr lang="ko-KR" altLang="en-US" b="0" dirty="0" smtClean="0"/>
              <a:t>알아봅시다</a:t>
            </a:r>
            <a:r>
              <a:rPr lang="en-US" altLang="ko-KR" b="0" dirty="0" smtClean="0"/>
              <a:t>. 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4470" y="1535428"/>
            <a:ext cx="4006255" cy="294449"/>
            <a:chOff x="334470" y="1535428"/>
            <a:chExt cx="4006255" cy="294449"/>
          </a:xfrm>
        </p:grpSpPr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427734" y="1568867"/>
              <a:ext cx="3912991" cy="261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28575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dirty="0" smtClean="0">
                  <a:latin typeface="+mn-lt"/>
                  <a:ea typeface="+mn-ea"/>
                </a:rPr>
                <a:t>모집단이 두 개인 경우</a:t>
              </a:r>
              <a:endParaRPr kumimoji="0" lang="en-US" altLang="en-US" sz="1500" b="1" dirty="0">
                <a:latin typeface="+mn-lt"/>
                <a:ea typeface="+mn-ea"/>
              </a:endParaRPr>
            </a:p>
          </p:txBody>
        </p:sp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334470" y="1535428"/>
              <a:ext cx="378738" cy="294449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b="1" dirty="0" smtClean="0">
                  <a:solidFill>
                    <a:srgbClr val="F8F8F8"/>
                  </a:solidFill>
                  <a:ea typeface="맑은 고딕" pitchFamily="50" charset="-127"/>
                </a:rPr>
                <a:t>7.1</a:t>
              </a:r>
              <a:endParaRPr kumimoji="0" lang="en-US" altLang="ko-KR" sz="1500" b="1" dirty="0">
                <a:latin typeface="굴림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3528" y="3338845"/>
            <a:ext cx="4006255" cy="294449"/>
            <a:chOff x="323528" y="3263619"/>
            <a:chExt cx="4006255" cy="294449"/>
          </a:xfrm>
        </p:grpSpPr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416792" y="3297058"/>
              <a:ext cx="3912991" cy="261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28575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dirty="0" smtClean="0">
                  <a:latin typeface="+mn-lt"/>
                  <a:ea typeface="+mn-ea"/>
                </a:rPr>
                <a:t>모집단이 세 개 이상</a:t>
              </a:r>
              <a:endParaRPr kumimoji="0" lang="en-US" altLang="en-US" sz="1500" b="1" dirty="0">
                <a:latin typeface="+mn-lt"/>
                <a:ea typeface="+mn-ea"/>
              </a:endParaRPr>
            </a:p>
          </p:txBody>
        </p:sp>
        <p:sp>
          <p:nvSpPr>
            <p:cNvPr id="19" name="AutoShape 27"/>
            <p:cNvSpPr>
              <a:spLocks noChangeArrowheads="1"/>
            </p:cNvSpPr>
            <p:nvPr/>
          </p:nvSpPr>
          <p:spPr bwMode="auto">
            <a:xfrm>
              <a:off x="323528" y="3263619"/>
              <a:ext cx="378738" cy="294449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b="1" dirty="0" smtClean="0">
                  <a:solidFill>
                    <a:srgbClr val="F8F8F8"/>
                  </a:solidFill>
                  <a:ea typeface="맑은 고딕" pitchFamily="50" charset="-127"/>
                </a:rPr>
                <a:t>7.2</a:t>
              </a:r>
              <a:endParaRPr kumimoji="0" lang="en-US" altLang="ko-KR" sz="1500" b="1" dirty="0">
                <a:latin typeface="굴림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3528" y="1988841"/>
            <a:ext cx="4017197" cy="2592288"/>
            <a:chOff x="467544" y="1988841"/>
            <a:chExt cx="4017197" cy="2605588"/>
          </a:xfrm>
        </p:grpSpPr>
        <p:sp>
          <p:nvSpPr>
            <p:cNvPr id="20" name="직사각형 32"/>
            <p:cNvSpPr/>
            <p:nvPr/>
          </p:nvSpPr>
          <p:spPr>
            <a:xfrm>
              <a:off x="478486" y="1988841"/>
              <a:ext cx="4006255" cy="10081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  <p:sp>
          <p:nvSpPr>
            <p:cNvPr id="21" name="텍스트 개체 틀 21"/>
            <p:cNvSpPr txBox="1">
              <a:spLocks/>
            </p:cNvSpPr>
            <p:nvPr/>
          </p:nvSpPr>
          <p:spPr>
            <a:xfrm>
              <a:off x="624238" y="2060848"/>
              <a:ext cx="3714750" cy="864096"/>
            </a:xfrm>
            <a:prstGeom prst="rect">
              <a:avLst/>
            </a:prstGeom>
          </p:spPr>
          <p:txBody>
            <a:bodyPr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•"/>
                <a:defRPr kumimoji="0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/>
                </a:buClr>
                <a:buFont typeface="Georgia"/>
                <a:buChar char="▫"/>
                <a:defRPr kumimoji="0"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20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두 모집단의 종류</a:t>
              </a:r>
              <a:endParaRPr lang="en-US" altLang="ko-KR" dirty="0" smtClean="0"/>
            </a:p>
            <a:p>
              <a:r>
                <a:rPr lang="ko-KR" altLang="en-US" dirty="0" smtClean="0"/>
                <a:t>서로 독립인 두 집단에서의 평균 차이 검정</a:t>
              </a:r>
              <a:endParaRPr lang="en-US" altLang="ko-KR" dirty="0" smtClean="0"/>
            </a:p>
            <a:p>
              <a:r>
                <a:rPr lang="ko-KR" altLang="en-US" dirty="0"/>
                <a:t>서로 </a:t>
              </a:r>
              <a:r>
                <a:rPr lang="ko-KR" altLang="en-US" dirty="0" smtClean="0"/>
                <a:t>대</a:t>
              </a:r>
              <a:r>
                <a:rPr lang="ko-KR" altLang="en-US" dirty="0"/>
                <a:t>응</a:t>
              </a:r>
              <a:r>
                <a:rPr lang="ko-KR" altLang="en-US" dirty="0" smtClean="0"/>
                <a:t>인 </a:t>
              </a:r>
              <a:r>
                <a:rPr lang="ko-KR" altLang="en-US" dirty="0"/>
                <a:t>두 집단에서의 평균 차이 검정</a:t>
              </a:r>
              <a:endParaRPr lang="en-US" altLang="ko-KR" dirty="0"/>
            </a:p>
          </p:txBody>
        </p:sp>
        <p:sp>
          <p:nvSpPr>
            <p:cNvPr id="22" name="직사각형 32"/>
            <p:cNvSpPr/>
            <p:nvPr/>
          </p:nvSpPr>
          <p:spPr>
            <a:xfrm>
              <a:off x="467544" y="3870654"/>
              <a:ext cx="4006255" cy="7237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</p:grpSp>
      <p:sp>
        <p:nvSpPr>
          <p:cNvPr id="23" name="텍스트 개체 틀 21"/>
          <p:cNvSpPr txBox="1">
            <a:spLocks/>
          </p:cNvSpPr>
          <p:nvPr/>
        </p:nvSpPr>
        <p:spPr>
          <a:xfrm>
            <a:off x="469280" y="3932688"/>
            <a:ext cx="3714750" cy="85968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분석방법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일원분산분석</a:t>
            </a:r>
            <a:endParaRPr lang="en-US" altLang="ko-KR" dirty="0" smtClean="0"/>
          </a:p>
          <a:p>
            <a:r>
              <a:rPr lang="ko-KR" altLang="en-US" dirty="0" smtClean="0"/>
              <a:t>분산분석표</a:t>
            </a:r>
            <a:endParaRPr lang="ko-KR" altLang="en-US" dirty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953296" y="1579067"/>
            <a:ext cx="3912991" cy="2610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 algn="ctr">
            <a:noFill/>
            <a:round/>
            <a:headEnd/>
            <a:tailEnd/>
          </a:ln>
          <a:effectLst>
            <a:outerShdw dist="17961" dir="18900000" algn="ctr" rotWithShape="0">
              <a:schemeClr val="bg1">
                <a:lumMod val="75000"/>
              </a:schemeClr>
            </a:outerShdw>
          </a:effectLst>
        </p:spPr>
        <p:txBody>
          <a:bodyPr lIns="683629" tIns="45696" rIns="91390" bIns="4569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dirty="0" smtClean="0">
                <a:latin typeface="+mn-lt"/>
                <a:ea typeface="+mn-ea"/>
              </a:rPr>
              <a:t>8</a:t>
            </a:r>
            <a:r>
              <a:rPr kumimoji="0" lang="ko-KR" altLang="en-US" sz="1500" b="1" dirty="0" smtClean="0">
                <a:latin typeface="+mn-lt"/>
                <a:ea typeface="+mn-ea"/>
              </a:rPr>
              <a:t>장을 위한 준비</a:t>
            </a:r>
            <a:endParaRPr kumimoji="0" lang="en-US" altLang="en-US" sz="15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8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일원분산분석을 위해 수집된 자료들은 다음과 같이 표현해 봅시다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지역규모라는 요인에 의해 나뉜 각 집단은 처리 집단으로 각각은 정규분포로 </a:t>
                </a:r>
                <a:r>
                  <a:rPr lang="ko-KR" altLang="en-US" dirty="0" err="1" smtClean="0"/>
                  <a:t>부터</a:t>
                </a:r>
                <a:r>
                  <a:rPr lang="ko-KR" altLang="en-US" dirty="0" smtClean="0"/>
                  <a:t> 추출된 표본임을 가정합니다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처리 </a:t>
                </a:r>
                <a:r>
                  <a:rPr lang="en-US" altLang="ko-KR" dirty="0" smtClean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/>
                  <a:t>처리 </a:t>
                </a:r>
                <a:r>
                  <a:rPr lang="en-US" altLang="ko-KR" dirty="0" smtClean="0"/>
                  <a:t>2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처리 </a:t>
                </a:r>
                <a:r>
                  <a:rPr lang="en-US" altLang="ko-KR" dirty="0" smtClean="0"/>
                  <a:t>3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(</a:t>
                </a:r>
                <a:r>
                  <a:rPr lang="ko-KR" altLang="en-US" dirty="0"/>
                  <a:t>여</a:t>
                </a:r>
                <a:r>
                  <a:rPr lang="ko-KR" altLang="en-US" dirty="0" smtClean="0"/>
                  <a:t>기서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번째 처리의 모평균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번째 처리의 </a:t>
                </a:r>
                <a:r>
                  <a:rPr lang="ko-KR" altLang="en-US" dirty="0" err="1" smtClean="0"/>
                  <a:t>모분산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marL="41148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03065"/>
            <a:ext cx="80772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ko-KR" altLang="en-US" dirty="0" smtClean="0"/>
                  <a:t>각 집단의 분산은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으로 동일하다는 가정을 도입하여</a:t>
                </a:r>
                <a:r>
                  <a:rPr lang="en-US" altLang="ko-KR" dirty="0" smtClean="0"/>
                  <a:t>, </a:t>
                </a:r>
                <a:r>
                  <a:rPr lang="ko-KR" altLang="en-US" b="0" dirty="0"/>
                  <a:t>각 </a:t>
                </a:r>
                <a:r>
                  <a:rPr lang="ko-KR" altLang="en-US" b="0" dirty="0" err="1" smtClean="0"/>
                  <a:t>처리별로</a:t>
                </a:r>
                <a:r>
                  <a:rPr lang="ko-KR" altLang="en-US" b="0" dirty="0" smtClean="0"/>
                  <a:t> </a:t>
                </a:r>
                <a:r>
                  <a:rPr lang="ko-KR" altLang="en-US" b="0" dirty="0" err="1"/>
                  <a:t>관찰값과</a:t>
                </a:r>
                <a:r>
                  <a:rPr lang="ko-KR" altLang="en-US" b="0" dirty="0"/>
                  <a:t> </a:t>
                </a:r>
                <a:r>
                  <a:rPr lang="ko-KR" altLang="en-US" b="0" dirty="0" err="1"/>
                  <a:t>처리별</a:t>
                </a:r>
                <a:r>
                  <a:rPr lang="ko-KR" altLang="en-US" b="0" dirty="0"/>
                  <a:t> 평균과의 차이는 서로 독립으로 평균이 </a:t>
                </a:r>
                <a:r>
                  <a:rPr lang="en-US" altLang="ko-KR" b="0" dirty="0"/>
                  <a:t>0</a:t>
                </a:r>
                <a:r>
                  <a:rPr lang="ko-KR" altLang="en-US" b="0" dirty="0"/>
                  <a:t>이고</a:t>
                </a:r>
                <a:r>
                  <a:rPr lang="en-US" altLang="ko-KR" b="0" dirty="0"/>
                  <a:t>, </a:t>
                </a:r>
                <a:r>
                  <a:rPr lang="ko-KR" altLang="en-US" b="0" dirty="0" smtClean="0"/>
                  <a:t>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b="0" dirty="0" smtClean="0"/>
                  <a:t>인 정규분포로부터 </a:t>
                </a:r>
                <a:r>
                  <a:rPr lang="ko-KR" altLang="en-US" b="0" dirty="0"/>
                  <a:t>추출된 확률 </a:t>
                </a:r>
                <a:r>
                  <a:rPr lang="ko-KR" altLang="en-US" b="0" dirty="0" smtClean="0"/>
                  <a:t>표본입니다</a:t>
                </a:r>
                <a:r>
                  <a:rPr lang="en-US" altLang="ko-KR" b="0" dirty="0" smtClean="0"/>
                  <a:t>.</a:t>
                </a:r>
              </a:p>
              <a:p>
                <a:pPr lvl="2"/>
                <a:r>
                  <a:rPr lang="ko-KR" altLang="en-US" dirty="0"/>
                  <a:t>처리 </a:t>
                </a:r>
                <a:r>
                  <a:rPr lang="en-US" altLang="ko-KR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        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  <m:r>
                      <a:rPr lang="en-US" altLang="ko-KR" b="0" i="1" smtClean="0">
                        <a:latin typeface="Cambria Math"/>
                      </a:rPr>
                      <m:t>=1, 2, 3,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처리 </a:t>
                </a:r>
                <a:r>
                  <a:rPr lang="en-US" altLang="ko-KR" dirty="0" smtClean="0"/>
                  <a:t>2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,         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</a:rPr>
                      <m:t>=1, 2, 3,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처리 </a:t>
                </a:r>
                <a:r>
                  <a:rPr lang="en-US" altLang="ko-KR" dirty="0"/>
                  <a:t>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,         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</a:rPr>
                      <m:t>=1, 2, 3,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정리하여 다음과 같이 나타낼 수 있습니다</a:t>
                </a:r>
                <a:r>
                  <a:rPr lang="en-US" altLang="ko-KR" dirty="0" smtClean="0"/>
                  <a:t>. (k</a:t>
                </a:r>
                <a:r>
                  <a:rPr lang="ko-KR" altLang="en-US" dirty="0" smtClean="0"/>
                  <a:t>는 처리의 수</a:t>
                </a:r>
                <a:r>
                  <a:rPr lang="en-US" altLang="ko-KR" dirty="0" smtClean="0"/>
                  <a:t>)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~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𝑖</m:t>
                      </m:r>
                      <m:r>
                        <a:rPr lang="en-US" altLang="ko-KR" b="0" i="1" smtClean="0">
                          <a:latin typeface="Cambria Math"/>
                        </a:rPr>
                        <m:t>=1, 2, 3, …, </m:t>
                      </m:r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=1, 2, 3, …,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lvl="1"/>
                <a:r>
                  <a:rPr lang="ko-KR" altLang="en-US" dirty="0"/>
                  <a:t>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r>
                  <a:rPr lang="en-US" altLang="ko-KR" dirty="0" smtClean="0"/>
                  <a:t>, (</a:t>
                </a:r>
                <a:r>
                  <a:rPr lang="ko-KR" altLang="en-US" dirty="0" smtClean="0"/>
                  <a:t>일원분산분석 모형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=1, 2, 3, …, </m:t>
                    </m:r>
                    <m:r>
                      <a:rPr lang="en-US" altLang="ko-KR" i="1">
                        <a:latin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</a:rPr>
                      <m:t>=1, 2, 3,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~ 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b="0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이로부터 다음을 생각해 봅시다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b="0" dirty="0"/>
                  <a:t>전체 모집단의 </a:t>
                </a:r>
                <a:r>
                  <a:rPr lang="ko-KR" altLang="en-US" b="0" dirty="0" smtClean="0"/>
                  <a:t>평균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b="0" dirty="0" err="1" smtClean="0"/>
                  <a:t>를</a:t>
                </a:r>
                <a:r>
                  <a:rPr lang="ko-KR" altLang="en-US" b="0" dirty="0" smtClean="0"/>
                  <a:t> </a:t>
                </a:r>
                <a:r>
                  <a:rPr lang="ko-KR" altLang="en-US" b="0" dirty="0"/>
                  <a:t>각 </a:t>
                </a:r>
                <a:r>
                  <a:rPr lang="ko-KR" altLang="en-US" b="0" dirty="0" err="1"/>
                  <a:t>처리별</a:t>
                </a:r>
                <a:r>
                  <a:rPr lang="ko-KR" altLang="en-US" b="0" dirty="0"/>
                  <a:t> 평균들의 </a:t>
                </a:r>
                <a:r>
                  <a:rPr lang="ko-KR" altLang="en-US" b="0" dirty="0" smtClean="0"/>
                  <a:t>평균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로 </a:t>
                </a:r>
                <a:r>
                  <a:rPr lang="ko-KR" altLang="en-US" b="0" dirty="0"/>
                  <a:t>정의하고</a:t>
                </a:r>
                <a:r>
                  <a:rPr lang="en-US" altLang="ko-KR" b="0" dirty="0" smtClean="0"/>
                  <a:t>, </a:t>
                </a:r>
                <a:r>
                  <a:rPr lang="en-US" altLang="ko-KR" b="0" dirty="0" err="1" smtClean="0"/>
                  <a:t>i</a:t>
                </a:r>
                <a:r>
                  <a:rPr lang="ko-KR" altLang="en-US" b="0" dirty="0" smtClean="0"/>
                  <a:t>번째 </a:t>
                </a:r>
                <a:r>
                  <a:rPr lang="ko-KR" altLang="en-US" b="0" dirty="0"/>
                  <a:t>처리의 평균과 전체 평균의 차이 </a:t>
                </a:r>
                <a:r>
                  <a:rPr lang="en-US" altLang="ko-KR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ko-KR" b="0" dirty="0" smtClean="0"/>
                  <a:t>)</a:t>
                </a:r>
                <a:r>
                  <a:rPr lang="ko-KR" altLang="en-US" b="0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b="0" dirty="0" smtClean="0"/>
                  <a:t>라 하면 </a:t>
                </a:r>
                <a:r>
                  <a:rPr lang="ko-KR" altLang="en-US" dirty="0" smtClean="0"/>
                  <a:t>일원분산분</a:t>
                </a:r>
                <a:r>
                  <a:rPr lang="ko-KR" altLang="en-US" dirty="0"/>
                  <a:t>석</a:t>
                </a:r>
                <a:r>
                  <a:rPr lang="ko-KR" altLang="en-US" b="0" dirty="0" smtClean="0"/>
                  <a:t>모형은 </a:t>
                </a:r>
                <a:r>
                  <a:rPr lang="ko-KR" altLang="en-US" b="0" dirty="0"/>
                  <a:t>다음과 같이 나타낼 수 있습니다</a:t>
                </a:r>
                <a:r>
                  <a:rPr lang="en-US" altLang="ko-KR" b="0" dirty="0" smtClean="0"/>
                  <a:t>.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𝑖</m:t>
                      </m:r>
                      <m:r>
                        <a:rPr lang="en-US" altLang="ko-KR" i="1">
                          <a:latin typeface="Cambria Math"/>
                        </a:rPr>
                        <m:t>=1, 2, 3, …, </m:t>
                      </m:r>
                      <m:r>
                        <a:rPr lang="en-US" altLang="ko-KR" i="1">
                          <a:latin typeface="Cambria Math"/>
                        </a:rPr>
                        <m:t>𝑘</m:t>
                      </m:r>
                      <m:r>
                        <a:rPr lang="en-US" altLang="ko-KR" i="1">
                          <a:latin typeface="Cambria Math"/>
                        </a:rPr>
                        <m:t>, </m:t>
                      </m:r>
                      <m:r>
                        <a:rPr lang="en-US" altLang="ko-KR" i="1">
                          <a:latin typeface="Cambria Math"/>
                        </a:rPr>
                        <m:t>𝑗</m:t>
                      </m:r>
                      <m:r>
                        <a:rPr lang="en-US" altLang="ko-KR" i="1">
                          <a:latin typeface="Cambria Math"/>
                        </a:rPr>
                        <m:t>=1, 2, 3, …,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~ </m:t>
                      </m:r>
                      <m:r>
                        <a:rPr lang="en-US" altLang="ko-KR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i="1" dirty="0" smtClean="0">
                  <a:latin typeface="Cambria Math"/>
                </a:endParaRPr>
              </a:p>
              <a:p>
                <a:pPr lvl="2"/>
                <a:r>
                  <a:rPr lang="ko-KR" altLang="en-US" dirty="0" smtClean="0">
                    <a:latin typeface="Cambria Math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Cambria Math"/>
                  </a:rPr>
                  <a:t>를 </a:t>
                </a:r>
                <a:r>
                  <a:rPr lang="en-US" altLang="ko-KR" dirty="0" smtClean="0">
                    <a:latin typeface="Cambria Math"/>
                  </a:rPr>
                  <a:t>‘</a:t>
                </a:r>
                <a:r>
                  <a:rPr lang="en-US" altLang="ko-KR" dirty="0" err="1" smtClean="0">
                    <a:latin typeface="Cambria Math"/>
                  </a:rPr>
                  <a:t>i</a:t>
                </a:r>
                <a:r>
                  <a:rPr lang="ko-KR" altLang="en-US" dirty="0" smtClean="0">
                    <a:latin typeface="Cambria Math"/>
                  </a:rPr>
                  <a:t>번째 처리효과</a:t>
                </a:r>
                <a:r>
                  <a:rPr lang="en-US" altLang="ko-KR" dirty="0" smtClean="0">
                    <a:latin typeface="Cambria Math"/>
                  </a:rPr>
                  <a:t>’</a:t>
                </a:r>
                <a:r>
                  <a:rPr lang="ko-KR" altLang="en-US" dirty="0" smtClean="0">
                    <a:latin typeface="Cambria Math"/>
                  </a:rPr>
                  <a:t>라고 합니다</a:t>
                </a:r>
                <a:r>
                  <a:rPr lang="en-US" altLang="ko-KR" dirty="0" smtClean="0">
                    <a:latin typeface="Cambria Math"/>
                  </a:rPr>
                  <a:t>.</a:t>
                </a:r>
              </a:p>
              <a:p>
                <a:pPr lvl="2"/>
                <a:r>
                  <a:rPr lang="ko-KR" altLang="en-US" dirty="0" smtClean="0">
                    <a:latin typeface="Cambria Math"/>
                  </a:rPr>
                  <a:t>만일 모든 </a:t>
                </a:r>
                <a:r>
                  <a:rPr lang="en-US" altLang="ko-KR" dirty="0" err="1" smtClean="0">
                    <a:latin typeface="Cambria Math"/>
                  </a:rPr>
                  <a:t>i</a:t>
                </a:r>
                <a:r>
                  <a:rPr lang="ko-KR" altLang="en-US" dirty="0" smtClean="0">
                    <a:latin typeface="Cambria Math"/>
                  </a:rPr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모든 </a:t>
                </a:r>
                <a:r>
                  <a:rPr lang="en-US" altLang="ko-KR" b="0" dirty="0" err="1" smtClean="0"/>
                  <a:t>i</a:t>
                </a:r>
                <a:r>
                  <a:rPr lang="ko-KR" altLang="en-US" b="0" dirty="0" smtClean="0"/>
                  <a:t>번째 </a:t>
                </a:r>
                <a:r>
                  <a:rPr lang="ko-KR" altLang="en-US" b="0" dirty="0"/>
                  <a:t>처리의 </a:t>
                </a:r>
                <a:r>
                  <a:rPr lang="ko-KR" altLang="en-US" b="0" dirty="0" smtClean="0"/>
                  <a:t>평균과 전체 </a:t>
                </a:r>
                <a:r>
                  <a:rPr lang="ko-KR" altLang="en-US" b="0" dirty="0"/>
                  <a:t>모집단의 </a:t>
                </a:r>
                <a:r>
                  <a:rPr lang="ko-KR" altLang="en-US" b="0" dirty="0" smtClean="0"/>
                  <a:t>평균인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b="0" dirty="0" smtClean="0"/>
                  <a:t>와 </a:t>
                </a:r>
                <a:r>
                  <a:rPr lang="ko-KR" altLang="en-US" b="0" dirty="0"/>
                  <a:t>차이가 없을 </a:t>
                </a:r>
                <a:r>
                  <a:rPr lang="ko-KR" altLang="en-US" b="0" dirty="0" smtClean="0"/>
                  <a:t>경우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처리의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효과가 없음을 의미합니다</a:t>
                </a:r>
                <a:r>
                  <a:rPr lang="en-US" altLang="ko-KR" dirty="0" smtClean="0"/>
                  <a:t>. (</a:t>
                </a:r>
                <a:r>
                  <a:rPr lang="ko-KR" altLang="en-US" dirty="0" err="1" smtClean="0"/>
                  <a:t>영가설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 smtClean="0"/>
                  <a:t>처리의 효과가 있다면</a:t>
                </a:r>
                <a:r>
                  <a:rPr lang="en-US" altLang="ko-KR" dirty="0" smtClean="0"/>
                  <a:t>, ‘</a:t>
                </a:r>
                <a:r>
                  <a:rPr lang="ko-KR" altLang="en-US" dirty="0" smtClean="0"/>
                  <a:t>적어도 하나</a:t>
                </a:r>
                <a:r>
                  <a:rPr lang="en-US" altLang="ko-KR" dirty="0" smtClean="0"/>
                  <a:t>’</a:t>
                </a:r>
                <a:r>
                  <a:rPr lang="ko-KR" altLang="en-US" dirty="0" smtClean="0"/>
                  <a:t>의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번째 처리에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</a:rPr>
                      <m:t>0</m:t>
                    </m:r>
                  </m:oMath>
                </a14:m>
                <a:r>
                  <a:rPr lang="ko-KR" altLang="en-US" dirty="0" smtClean="0"/>
                  <a:t>임을 의미합니다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대안가설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4925"/>
            <a:ext cx="71628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dirty="0" smtClean="0"/>
                  <a:t>가설 수립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/>
                  <a:t>영가설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“모든 처리의 평균이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전체의 모평균과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같다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” 혹은 “각 처리의 효과는 없다</a:t>
                </a:r>
                <a:r>
                  <a:rPr lang="en-US" altLang="ko-KR" dirty="0"/>
                  <a:t>.</a:t>
                </a:r>
                <a:r>
                  <a:rPr lang="ko-KR" altLang="en-US" dirty="0" smtClean="0"/>
                  <a:t>”</a:t>
                </a:r>
                <a:endParaRPr lang="en-US" altLang="ko-KR" dirty="0" smtClean="0"/>
              </a:p>
              <a:p>
                <a:pPr marL="704088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…=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 …=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b="0" dirty="0" smtClean="0"/>
                  <a:t>예</a:t>
                </a:r>
                <a:r>
                  <a:rPr lang="en-US" altLang="ko-KR" b="0" dirty="0" smtClean="0"/>
                  <a:t>) </a:t>
                </a:r>
                <a:r>
                  <a:rPr lang="ko-KR" altLang="en-US" b="0" dirty="0" smtClean="0"/>
                  <a:t>지역규모별로 응답자의 연령의 평균은 동일하다</a:t>
                </a:r>
                <a:r>
                  <a:rPr lang="en-US" altLang="ko-KR" b="0" dirty="0" smtClean="0"/>
                  <a:t>.</a:t>
                </a:r>
              </a:p>
              <a:p>
                <a:pPr lvl="1"/>
                <a:r>
                  <a:rPr lang="ko-KR" altLang="en-US" b="0" dirty="0" smtClean="0"/>
                  <a:t>대안가설 </a:t>
                </a:r>
                <a:r>
                  <a:rPr lang="en-US" altLang="ko-KR" b="0" dirty="0" smtClean="0"/>
                  <a:t>: </a:t>
                </a:r>
                <a:r>
                  <a:rPr lang="ko-KR" altLang="en-US" b="0" dirty="0" smtClean="0"/>
                  <a:t>평균의 차이가 있는 것으로 “</a:t>
                </a:r>
                <a:r>
                  <a:rPr lang="ko-KR" altLang="en-US" b="0" dirty="0"/>
                  <a:t>적어도 한 개의 처리의 평균은 다르다</a:t>
                </a:r>
                <a:r>
                  <a:rPr lang="en-US" altLang="ko-KR" b="0" dirty="0"/>
                  <a:t>.</a:t>
                </a:r>
                <a:r>
                  <a:rPr lang="ko-KR" altLang="en-US" b="0" dirty="0"/>
                  <a:t>” 혹은 “적어도 한 개의 </a:t>
                </a:r>
                <a:r>
                  <a:rPr lang="ko-KR" altLang="en-US" b="0" dirty="0" smtClean="0"/>
                  <a:t>처리는 효과가 </a:t>
                </a:r>
                <a:r>
                  <a:rPr lang="ko-KR" altLang="en-US" b="0" dirty="0"/>
                  <a:t>있다</a:t>
                </a:r>
                <a:r>
                  <a:rPr lang="en-US" altLang="ko-KR" b="0" dirty="0"/>
                  <a:t>.</a:t>
                </a:r>
                <a:r>
                  <a:rPr lang="ko-KR" altLang="en-US" b="0" dirty="0" smtClean="0"/>
                  <a:t>”</a:t>
                </a:r>
                <a:endParaRPr lang="en-US" altLang="ko-KR" b="0" dirty="0" smtClean="0"/>
              </a:p>
              <a:p>
                <a:pPr marL="704088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: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적어도 하나의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는 다르다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혹은 </a:t>
                </a:r>
                <a:r>
                  <a:rPr lang="ko-KR" altLang="en-US" dirty="0"/>
                  <a:t>적어도 하나의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</a:rPr>
                      <m:t>0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지역규모별로 응답자의 연령의 평균은 차이가 있다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적어도 한 집단의 평균은 차이가 난다</a:t>
                </a:r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smtClean="0"/>
                  <a:t>검정통계량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전체의 변동을 처리에 의한 변동과 자연발생적인 변동으로 구분해 봅시다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err="1" smtClean="0"/>
                  <a:t>총편차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..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 smtClean="0"/>
                  <a:t>  </a:t>
                </a:r>
                <a:r>
                  <a:rPr lang="ko-KR" altLang="en-US" b="0" dirty="0" smtClean="0"/>
                  <a:t>개별 자료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)</a:t>
                </a:r>
                <a:r>
                  <a:rPr lang="ko-KR" altLang="en-US" b="0" dirty="0" smtClean="0"/>
                  <a:t>와 </a:t>
                </a:r>
                <a:r>
                  <a:rPr lang="ko-KR" altLang="en-US" b="0" dirty="0"/>
                  <a:t>전체 평균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..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b="0" dirty="0" smtClean="0"/>
                  <a:t>)</a:t>
                </a:r>
                <a:r>
                  <a:rPr lang="ko-KR" altLang="en-US" b="0" dirty="0"/>
                  <a:t>과의 </a:t>
                </a:r>
                <a:r>
                  <a:rPr lang="ko-KR" altLang="en-US" b="0" dirty="0" smtClean="0"/>
                  <a:t>차이 입니다</a:t>
                </a:r>
                <a:r>
                  <a:rPr lang="en-US" altLang="ko-KR" b="0" dirty="0" smtClean="0"/>
                  <a:t>. </a:t>
                </a:r>
              </a:p>
              <a:p>
                <a:pPr lvl="2"/>
                <a:r>
                  <a:rPr lang="ko-KR" altLang="en-US" dirty="0" err="1" smtClean="0"/>
                  <a:t>총편차를</a:t>
                </a:r>
                <a:r>
                  <a:rPr lang="ko-KR" altLang="en-US" dirty="0" smtClean="0"/>
                  <a:t> 다음과 같이 나타낼 수 있습니다</a:t>
                </a:r>
                <a:r>
                  <a:rPr lang="en-US" altLang="ko-KR" dirty="0" smtClean="0"/>
                  <a:t>.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..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.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.</m:t>
                              </m:r>
                            </m:sub>
                          </m:sSub>
                        </m:e>
                      </m:acc>
                      <m:r>
                        <a:rPr lang="en-US" altLang="ko-KR" b="0" i="0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..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3"/>
                <a:r>
                  <a:rPr lang="ko-KR" altLang="en-US" dirty="0" smtClean="0"/>
                  <a:t>여기서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.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번째 처리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집단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평균입니다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.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처리집단내의 </a:t>
                </a:r>
                <a:r>
                  <a:rPr lang="ko-KR" altLang="en-US" dirty="0" err="1" smtClean="0"/>
                  <a:t>개별값과</a:t>
                </a:r>
                <a:r>
                  <a:rPr lang="ko-KR" altLang="en-US" dirty="0" smtClean="0"/>
                  <a:t> 처리평균의 차이를 </a:t>
                </a:r>
                <a:r>
                  <a:rPr lang="en-US" altLang="ko-KR" dirty="0" smtClean="0"/>
                  <a:t>‘</a:t>
                </a:r>
                <a:r>
                  <a:rPr lang="ko-KR" altLang="en-US" dirty="0" err="1" smtClean="0"/>
                  <a:t>처리내</a:t>
                </a:r>
                <a:r>
                  <a:rPr lang="ko-KR" altLang="en-US" dirty="0" smtClean="0"/>
                  <a:t> 편차</a:t>
                </a:r>
                <a:r>
                  <a:rPr lang="en-US" altLang="ko-KR" dirty="0" smtClean="0"/>
                  <a:t>’</a:t>
                </a:r>
                <a:r>
                  <a:rPr lang="ko-KR" altLang="en-US" dirty="0" smtClean="0"/>
                  <a:t>라고 합니다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.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..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각 처리의 평균과 전체 평균과의 차이를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처리간 편차</a:t>
                </a:r>
                <a:r>
                  <a:rPr lang="en-US" altLang="ko-KR" dirty="0" smtClean="0"/>
                  <a:t>’</a:t>
                </a:r>
                <a:r>
                  <a:rPr lang="ko-KR" altLang="en-US" dirty="0" smtClean="0"/>
                  <a:t>라고 합니다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총편차의 </a:t>
                </a:r>
                <a:r>
                  <a:rPr lang="ko-KR" altLang="en-US" dirty="0" err="1" smtClean="0"/>
                  <a:t>제곱합</a:t>
                </a:r>
                <a:endParaRPr lang="en-US" altLang="ko-KR" dirty="0" smtClean="0"/>
              </a:p>
              <a:p>
                <a:pPr lvl="2"/>
                <a:r>
                  <a:rPr lang="ko-KR" altLang="en-US" b="0" dirty="0" err="1"/>
                  <a:t>총편차의</a:t>
                </a:r>
                <a:r>
                  <a:rPr lang="ko-KR" altLang="en-US" b="0" dirty="0"/>
                  <a:t> 합을 통해 </a:t>
                </a:r>
                <a:r>
                  <a:rPr lang="ko-KR" altLang="en-US" b="0" dirty="0" err="1"/>
                  <a:t>변동량의</a:t>
                </a:r>
                <a:r>
                  <a:rPr lang="ko-KR" altLang="en-US" b="0" dirty="0"/>
                  <a:t> 총량을 구하고자 할 때 </a:t>
                </a:r>
                <a:r>
                  <a:rPr lang="ko-KR" altLang="en-US" b="0" dirty="0" err="1"/>
                  <a:t>총편차</a:t>
                </a:r>
                <a:r>
                  <a:rPr lang="ko-KR" altLang="en-US" b="0" dirty="0"/>
                  <a:t> 역시 편차이므로 그 </a:t>
                </a:r>
                <a:r>
                  <a:rPr lang="ko-KR" altLang="en-US" b="0" dirty="0" smtClean="0"/>
                  <a:t>합은 </a:t>
                </a:r>
                <a:r>
                  <a:rPr lang="en-US" altLang="ko-KR" b="0" dirty="0" smtClean="0"/>
                  <a:t>0</a:t>
                </a:r>
                <a:r>
                  <a:rPr lang="ko-KR" altLang="en-US" b="0" dirty="0"/>
                  <a:t>이 </a:t>
                </a:r>
                <a:r>
                  <a:rPr lang="ko-KR" altLang="en-US" dirty="0" smtClean="0"/>
                  <a:t>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b="0" dirty="0" smtClean="0"/>
                  <a:t>제곱하여 </a:t>
                </a:r>
                <a:r>
                  <a:rPr lang="ko-KR" altLang="en-US" b="0" dirty="0" err="1" smtClean="0"/>
                  <a:t>총편차의</a:t>
                </a:r>
                <a:r>
                  <a:rPr lang="ko-KR" altLang="en-US" b="0" dirty="0" smtClean="0"/>
                  <a:t> </a:t>
                </a:r>
                <a:r>
                  <a:rPr lang="ko-KR" altLang="en-US" b="0" dirty="0" err="1" smtClean="0"/>
                  <a:t>제곱합을</a:t>
                </a:r>
                <a:r>
                  <a:rPr lang="ko-KR" altLang="en-US" b="0" dirty="0" smtClean="0"/>
                  <a:t> 다음과 같이 구합니다</a:t>
                </a:r>
                <a:r>
                  <a:rPr lang="en-US" altLang="ko-KR" b="0" dirty="0" smtClean="0"/>
                  <a:t>.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..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.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..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ko-KR" altLang="en-US" b="0" dirty="0" smtClean="0"/>
                  <a:t>위의 식을 풀어 전체의 </a:t>
                </a:r>
                <a:r>
                  <a:rPr lang="ko-KR" altLang="en-US" b="0" dirty="0" err="1"/>
                  <a:t>변동량의</a:t>
                </a:r>
                <a:r>
                  <a:rPr lang="ko-KR" altLang="en-US" b="0" dirty="0"/>
                  <a:t> </a:t>
                </a:r>
                <a:r>
                  <a:rPr lang="ko-KR" altLang="en-US" b="0" dirty="0" err="1"/>
                  <a:t>제곱합을</a:t>
                </a:r>
                <a:r>
                  <a:rPr lang="ko-KR" altLang="en-US" b="0" dirty="0"/>
                  <a:t> </a:t>
                </a:r>
                <a:r>
                  <a:rPr lang="ko-KR" altLang="en-US" b="0" dirty="0" smtClean="0"/>
                  <a:t>‘</a:t>
                </a:r>
                <a:r>
                  <a:rPr lang="ko-KR" altLang="en-US" b="0" dirty="0" err="1"/>
                  <a:t>처리내</a:t>
                </a:r>
                <a:r>
                  <a:rPr lang="ko-KR" altLang="en-US" b="0" dirty="0"/>
                  <a:t> 편차’와 ‘처리간 편차’의 </a:t>
                </a:r>
                <a:r>
                  <a:rPr lang="ko-KR" altLang="en-US" b="0" dirty="0" err="1" smtClean="0"/>
                  <a:t>제곱합으로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 나타낼 수 있습니다</a:t>
                </a:r>
                <a:r>
                  <a:rPr lang="en-US" altLang="ko-KR" dirty="0" smtClean="0"/>
                  <a:t>.</a:t>
                </a:r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..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/>
                                                </a:rPr>
                                                <m:t>.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.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ko-KR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/>
                                                    </a:rPr>
                                                    <m:t>..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03648" y="4869160"/>
            <a:ext cx="1728192" cy="100811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23481" y="4869160"/>
            <a:ext cx="1571084" cy="100811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66531" y="4869160"/>
            <a:ext cx="1571084" cy="100811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35812" y="59492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총제곱합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(SST)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5025" y="594928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오차제곱합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(SSE)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2659" y="594928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처</a:t>
            </a:r>
            <a:r>
              <a:rPr lang="ko-KR" altLang="en-US" dirty="0" err="1"/>
              <a:t>리</a:t>
            </a:r>
            <a:r>
              <a:rPr lang="ko-KR" altLang="en-US" dirty="0" err="1" smtClean="0"/>
              <a:t>제곱합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SSt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2"/>
                <a:r>
                  <a:rPr lang="ko-KR" altLang="en-US" dirty="0" smtClean="0"/>
                  <a:t>전체 자료의 </a:t>
                </a:r>
                <a:r>
                  <a:rPr lang="ko-KR" altLang="en-US" dirty="0" err="1" smtClean="0"/>
                  <a:t>변동량을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처리내에서</a:t>
                </a:r>
                <a:r>
                  <a:rPr lang="ko-KR" altLang="en-US" dirty="0" smtClean="0"/>
                  <a:t> 발생하는 자연발생적인 </a:t>
                </a:r>
                <a:r>
                  <a:rPr lang="ko-KR" altLang="en-US" dirty="0" err="1" smtClean="0"/>
                  <a:t>변동량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오차제곱합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과 요인의 처리 수준에 의한 </a:t>
                </a:r>
                <a:r>
                  <a:rPr lang="ko-KR" altLang="en-US" dirty="0" err="1" smtClean="0"/>
                  <a:t>변동량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처리제곱합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나누어 보았습니다</a:t>
                </a:r>
                <a:r>
                  <a:rPr lang="en-US" altLang="ko-KR" dirty="0"/>
                  <a:t>.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여기서 다음의 </a:t>
                </a:r>
                <a:r>
                  <a:rPr lang="ko-KR" altLang="en-US" dirty="0" err="1" smtClean="0"/>
                  <a:t>두가지를</a:t>
                </a:r>
                <a:r>
                  <a:rPr lang="ko-KR" altLang="en-US" dirty="0" smtClean="0"/>
                  <a:t> 생각해 봅시다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dirty="0" smtClean="0"/>
                  <a:t>요인에 의한 효과가 크지 않다면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전체 </a:t>
                </a:r>
                <a:r>
                  <a:rPr lang="ko-KR" altLang="en-US" dirty="0" err="1" smtClean="0"/>
                  <a:t>변동량</a:t>
                </a:r>
                <a:r>
                  <a:rPr lang="ko-KR" altLang="en-US" dirty="0" smtClean="0"/>
                  <a:t> 중 </a:t>
                </a:r>
                <a:r>
                  <a:rPr lang="ko-KR" altLang="en-US" dirty="0" err="1" smtClean="0"/>
                  <a:t>오차제곱합이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처리제곱합보다</a:t>
                </a:r>
                <a:r>
                  <a:rPr lang="ko-KR" altLang="en-US" dirty="0" smtClean="0"/>
                  <a:t> 클 것입니다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dirty="0" smtClean="0"/>
                  <a:t>요인에 의한 효과가 크다면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전체 </a:t>
                </a:r>
                <a:r>
                  <a:rPr lang="ko-KR" altLang="en-US" dirty="0" err="1"/>
                  <a:t>변동량</a:t>
                </a:r>
                <a:r>
                  <a:rPr lang="ko-KR" altLang="en-US" dirty="0"/>
                  <a:t> 중 </a:t>
                </a:r>
                <a:r>
                  <a:rPr lang="ko-KR" altLang="en-US" dirty="0" err="1" smtClean="0"/>
                  <a:t>처리제곱합이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오차제곱합보다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클 것입니다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</a:t>
                </a:r>
                <a:r>
                  <a:rPr lang="ko-KR" altLang="en-US" dirty="0" err="1" smtClean="0"/>
                  <a:t>변동량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오차제곱합과</a:t>
                </a:r>
                <a:r>
                  <a:rPr lang="ko-KR" altLang="en-US" dirty="0" smtClean="0"/>
                  <a:t> 처리제곱합의 비를 이용하여 검정통계량을 구합니다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두 </a:t>
                </a:r>
                <a:r>
                  <a:rPr lang="ko-KR" altLang="en-US" dirty="0" err="1" smtClean="0"/>
                  <a:t>제곱합을</a:t>
                </a:r>
                <a:r>
                  <a:rPr lang="ko-KR" altLang="en-US" dirty="0" smtClean="0"/>
                  <a:t> 비교하기 위해 </a:t>
                </a:r>
                <a:r>
                  <a:rPr lang="ko-KR" altLang="en-US" dirty="0"/>
                  <a:t>각각의 자유도로 나눈 값을 </a:t>
                </a:r>
                <a:r>
                  <a:rPr lang="ko-KR" altLang="en-US" dirty="0" smtClean="0"/>
                  <a:t>사용합니다</a:t>
                </a:r>
                <a:endParaRPr lang="en-US" altLang="ko-KR" dirty="0" smtClean="0"/>
              </a:p>
              <a:p>
                <a:pPr lvl="3"/>
                <a:r>
                  <a:rPr lang="ko-KR" altLang="en-US" dirty="0" err="1" smtClean="0"/>
                  <a:t>오차평균제곱합</a:t>
                </a:r>
                <a:r>
                  <a:rPr lang="en-US" altLang="ko-KR" dirty="0" smtClean="0"/>
                  <a:t>(MSE) 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4"/>
                <a:r>
                  <a:rPr lang="ko-KR" altLang="en-US" dirty="0" smtClean="0"/>
                  <a:t>자유도 계산은 각 처리 </a:t>
                </a:r>
                <a:r>
                  <a:rPr lang="ko-KR" altLang="en-US" dirty="0" err="1" smtClean="0"/>
                  <a:t>집단별</a:t>
                </a:r>
                <a:r>
                  <a:rPr lang="ko-KR" altLang="en-US" dirty="0" smtClean="0"/>
                  <a:t> 자유도의 합으로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</a:p>
              <a:p>
                <a:pPr lvl="3"/>
                <a:r>
                  <a:rPr lang="ko-KR" altLang="en-US" dirty="0" err="1" smtClean="0"/>
                  <a:t>처리평균제곱합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MSt</a:t>
                </a:r>
                <a:r>
                  <a:rPr lang="en-US" altLang="ko-KR" dirty="0" smtClean="0"/>
                  <a:t>) 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𝑆𝑆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4"/>
                <a:r>
                  <a:rPr lang="ko-KR" altLang="en-US" dirty="0" smtClean="0"/>
                  <a:t>요인의 처리 집단의 수가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개인 경우 </a:t>
                </a:r>
                <a:r>
                  <a:rPr lang="en-US" altLang="ko-KR" dirty="0" smtClean="0"/>
                  <a:t>k-1</a:t>
                </a:r>
                <a:r>
                  <a:rPr lang="ko-KR" altLang="en-US" dirty="0" smtClean="0"/>
                  <a:t>이 처리의 </a:t>
                </a:r>
                <a:r>
                  <a:rPr lang="ko-KR" altLang="en-US" dirty="0" err="1" smtClean="0"/>
                  <a:t>자유도입니다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2"/>
                <a:r>
                  <a:rPr lang="ko-KR" altLang="en-US" dirty="0" smtClean="0"/>
                  <a:t>이제 두 </a:t>
                </a:r>
                <a:r>
                  <a:rPr lang="ko-KR" altLang="en-US" dirty="0" err="1"/>
                  <a:t>변동량의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비를 검정통계량으로 사용합니다</a:t>
                </a:r>
                <a:r>
                  <a:rPr lang="en-US" altLang="ko-KR" dirty="0" smtClean="0"/>
                  <a:t>.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𝐹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𝑆𝑆𝑡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𝑀𝑆𝑡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𝑀𝑆𝐸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~</m:t>
                      </m:r>
                      <m:r>
                        <a:rPr lang="en-US" altLang="ko-KR" b="0" i="1" smtClean="0">
                          <a:latin typeface="Cambria Math"/>
                        </a:rPr>
                        <m:t>𝐹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latin typeface="Cambria Math"/>
                        </a:rPr>
                        <m:t>−1, 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을 이용하여 각 값을 직접 구해 봅시다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err="1" smtClean="0"/>
                  <a:t>오차평균제곱합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처리평균제곱합을</a:t>
                </a:r>
                <a:r>
                  <a:rPr lang="ko-KR" altLang="en-US" dirty="0" smtClean="0"/>
                  <a:t> 직접 구하는 과정을 먼저 수행합니다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그 다음으로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이 내장하고 있는 함수를 이용하여 분석을 수행해 봅시다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구해보기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Step#1</a:t>
            </a:r>
            <a:r>
              <a:rPr lang="en-US" altLang="ko-KR" dirty="0"/>
              <a:t>) </a:t>
            </a:r>
            <a:r>
              <a:rPr lang="ko-KR" altLang="en-US" dirty="0" err="1" smtClean="0"/>
              <a:t>오차제곱합</a:t>
            </a:r>
            <a:r>
              <a:rPr lang="ko-KR" altLang="en-US" dirty="0" smtClean="0"/>
              <a:t> 구하기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060848"/>
            <a:ext cx="7128792" cy="4570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7.  y1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ad$age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ad$scale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=="1"]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8.  y2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ad$age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ad$scale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=="2"]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9.  y3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ad$age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ad$scale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=="3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>
              <a:spcBef>
                <a:spcPts val="600"/>
              </a:spcBef>
            </a:pP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11. y1.mean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mean( y1 )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 y2.mean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mean( y2 )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13. y3.mean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mean( y3 )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 sse.1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sum( (y1 - y1.mean)^2 )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16. sse.2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sum( (y2 - y2.mean)^2 )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17. sse.3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sum( (y3 - y3.mean)^2 )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19. 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sse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sse.1 + sse.2 + sse.3)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20. 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dfe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(length(y1)-1) + (length(y2)-1) + (length(y3)-1))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7-9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집단별로</a:t>
            </a:r>
            <a:r>
              <a:rPr lang="ko-KR" altLang="en-US" dirty="0" smtClean="0"/>
              <a:t> 나누어 저장합니다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11-13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집단별</a:t>
            </a:r>
            <a:r>
              <a:rPr lang="ko-KR" altLang="en-US" dirty="0" smtClean="0"/>
              <a:t> 평균을 구합니다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15-17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집단별</a:t>
            </a:r>
            <a:r>
              <a:rPr lang="ko-KR" altLang="en-US" dirty="0" smtClean="0"/>
              <a:t> 편차 </a:t>
            </a:r>
            <a:r>
              <a:rPr lang="ko-KR" altLang="en-US" dirty="0" err="1" smtClean="0"/>
              <a:t>제곱합을</a:t>
            </a:r>
            <a:r>
              <a:rPr lang="ko-KR" altLang="en-US" dirty="0" smtClean="0"/>
              <a:t> 구합니다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19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집단의 편차 </a:t>
            </a:r>
            <a:r>
              <a:rPr lang="ko-KR" altLang="en-US" dirty="0" err="1" smtClean="0"/>
              <a:t>제곱합을</a:t>
            </a:r>
            <a:r>
              <a:rPr lang="ko-KR" altLang="en-US" dirty="0" smtClean="0"/>
              <a:t> 모두 더해 </a:t>
            </a:r>
            <a:r>
              <a:rPr lang="en-US" altLang="ko-KR" dirty="0" err="1" smtClean="0"/>
              <a:t>sse</a:t>
            </a:r>
            <a:r>
              <a:rPr lang="ko-KR" altLang="en-US" dirty="0" smtClean="0"/>
              <a:t>에 저장하고 출력합니다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20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집단의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모두 더해 </a:t>
            </a:r>
            <a:r>
              <a:rPr lang="en-US" altLang="ko-KR" dirty="0" err="1" smtClean="0"/>
              <a:t>dfe</a:t>
            </a:r>
            <a:r>
              <a:rPr lang="ko-KR" altLang="en-US" dirty="0" smtClean="0"/>
              <a:t>에 저장하고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5265" y="3356992"/>
            <a:ext cx="841520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sse.1 + sse.2 + sse.3)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30139.38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(length(y1)-1) + (length(y2)-1) + (length(y3)-1))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147</a:t>
            </a:r>
          </a:p>
        </p:txBody>
      </p:sp>
    </p:spTree>
    <p:extLst>
      <p:ext uri="{BB962C8B-B14F-4D97-AF65-F5344CB8AC3E}">
        <p14:creationId xmlns:p14="http://schemas.microsoft.com/office/powerpoint/2010/main" val="2675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700498"/>
            <a:ext cx="74671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01</a:t>
            </a:r>
            <a:r>
              <a:rPr lang="en-US" altLang="ko-KR" sz="48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. </a:t>
            </a:r>
            <a:r>
              <a:rPr lang="ko-KR" altLang="en-US" sz="48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j-ea"/>
                <a:ea typeface="+mj-ea"/>
                <a:cs typeface="+mj-cs"/>
              </a:rPr>
              <a:t>모집단이 두 개인 경우</a:t>
            </a:r>
            <a:endParaRPr lang="en-US" altLang="ko-KR" sz="48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j-ea"/>
              <a:ea typeface="+mj-ea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63688" y="5229200"/>
            <a:ext cx="6336704" cy="936104"/>
            <a:chOff x="1763688" y="3501008"/>
            <a:chExt cx="6336704" cy="720081"/>
          </a:xfrm>
        </p:grpSpPr>
        <p:sp>
          <p:nvSpPr>
            <p:cNvPr id="4" name="직사각형 32"/>
            <p:cNvSpPr/>
            <p:nvPr/>
          </p:nvSpPr>
          <p:spPr>
            <a:xfrm>
              <a:off x="1763688" y="3501008"/>
              <a:ext cx="6336704" cy="72008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innerShdw blurRad="190500">
                <a:schemeClr val="bg1">
                  <a:lumMod val="75000"/>
                </a:schemeClr>
              </a:innerShdw>
            </a:effectLst>
            <a:scene3d>
              <a:camera prst="orthographicFront"/>
              <a:lightRig rig="flat" dir="t"/>
            </a:scene3d>
          </p:spPr>
        </p:sp>
        <p:sp>
          <p:nvSpPr>
            <p:cNvPr id="5" name="텍스트 개체 틀 21"/>
            <p:cNvSpPr txBox="1">
              <a:spLocks/>
            </p:cNvSpPr>
            <p:nvPr/>
          </p:nvSpPr>
          <p:spPr>
            <a:xfrm>
              <a:off x="1835696" y="3573017"/>
              <a:ext cx="6192688" cy="576064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•"/>
                <a:defRPr kumimoji="0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/>
                </a:buClr>
                <a:buFont typeface="Georgia"/>
                <a:buChar char="▫"/>
                <a:defRPr kumimoji="0"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/>
                </a:buClr>
                <a:buFont typeface="Wingdings 2"/>
                <a:buChar char=""/>
                <a:defRPr kumimoji="0"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20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dirty="0"/>
                <a:t>1. </a:t>
              </a:r>
              <a:r>
                <a:rPr lang="ko-KR" altLang="en-US" dirty="0"/>
                <a:t>독립표본과 대응표본에 대해 학습한다</a:t>
              </a:r>
              <a:r>
                <a:rPr lang="en-US" altLang="ko-KR" dirty="0"/>
                <a:t>.</a:t>
              </a:r>
            </a:p>
            <a:p>
              <a:pPr marL="109728" indent="0">
                <a:buNone/>
              </a:pPr>
              <a:r>
                <a:rPr lang="en-US" altLang="ko-KR" dirty="0"/>
                <a:t>2. </a:t>
              </a:r>
              <a:r>
                <a:rPr lang="ko-KR" altLang="en-US" dirty="0"/>
                <a:t>서로 독립인 두 집단에서의 평균 차이 검정에 대해 학습한다</a:t>
              </a:r>
              <a:r>
                <a:rPr lang="en-US" altLang="ko-KR" dirty="0"/>
                <a:t>.</a:t>
              </a:r>
            </a:p>
            <a:p>
              <a:pPr marL="109728" indent="0">
                <a:buNone/>
              </a:pPr>
              <a:r>
                <a:rPr lang="en-US" altLang="ko-KR" dirty="0"/>
                <a:t>3. </a:t>
              </a:r>
              <a:r>
                <a:rPr lang="ko-KR" altLang="en-US" dirty="0"/>
                <a:t>서로 대응인 두 집단에서의 평균 차이 검정에 대해 학습한다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 smtClean="0"/>
                  <a:t>Step# 2) </a:t>
                </a:r>
                <a:r>
                  <a:rPr lang="ko-KR" altLang="en-US" dirty="0" err="1" smtClean="0"/>
                  <a:t>처리제곱합</a:t>
                </a:r>
                <a:r>
                  <a:rPr lang="ko-KR" altLang="en-US" dirty="0" smtClean="0"/>
                  <a:t> 구하기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처리 </a:t>
                </a:r>
                <a:r>
                  <a:rPr lang="ko-KR" altLang="en-US" dirty="0" err="1" smtClean="0"/>
                  <a:t>제곱합은</a:t>
                </a:r>
                <a:r>
                  <a:rPr lang="ko-KR" altLang="en-US" dirty="0" smtClean="0"/>
                  <a:t> 다음과 같이 구합니다</a:t>
                </a:r>
                <a:r>
                  <a:rPr lang="en-US" altLang="ko-KR" dirty="0" smtClean="0"/>
                  <a:t>.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..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.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..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3284984"/>
            <a:ext cx="7128792" cy="2600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22. y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mean(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ad$age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24. sst.1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length(y1) * sum((y1.mean - y)^2)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25. sst.2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length(y2) * sum((y2.mean - y)^2)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26. sst.3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length(y3) * sum((y3.mean - y)^2)</a:t>
            </a:r>
          </a:p>
          <a:p>
            <a:pPr>
              <a:spcBef>
                <a:spcPts val="600"/>
              </a:spcBef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28. 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sst.1 + sst.2 + sst.3)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29. 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length( levels(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ad$scale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) ) - 1)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22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평균을 구해 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저장합니다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24-26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b="0" dirty="0"/>
              <a:t>각 </a:t>
            </a:r>
            <a:r>
              <a:rPr lang="ko-KR" altLang="en-US" b="0" dirty="0" err="1"/>
              <a:t>처리별로</a:t>
            </a:r>
            <a:r>
              <a:rPr lang="ko-KR" altLang="en-US" b="0" dirty="0"/>
              <a:t> 처리의 평균과 전체 평균과의 </a:t>
            </a:r>
            <a:r>
              <a:rPr lang="ko-KR" altLang="en-US" b="0" dirty="0" err="1"/>
              <a:t>편차제곱합을</a:t>
            </a:r>
            <a:r>
              <a:rPr lang="ko-KR" altLang="en-US" b="0" dirty="0"/>
              <a:t> 구하고 각 </a:t>
            </a:r>
            <a:r>
              <a:rPr lang="ko-KR" altLang="en-US" b="0" dirty="0" smtClean="0"/>
              <a:t>처리의 표본의 </a:t>
            </a:r>
            <a:r>
              <a:rPr lang="ko-KR" altLang="en-US" b="0" dirty="0"/>
              <a:t>개수와 곱합니다</a:t>
            </a:r>
            <a:r>
              <a:rPr lang="en-US" altLang="ko-KR" b="0" dirty="0"/>
              <a:t>.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28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b="0" dirty="0"/>
              <a:t>각 </a:t>
            </a:r>
            <a:r>
              <a:rPr lang="ko-KR" altLang="en-US" b="0" dirty="0" err="1"/>
              <a:t>처리별로</a:t>
            </a:r>
            <a:r>
              <a:rPr lang="ko-KR" altLang="en-US" b="0" dirty="0"/>
              <a:t> 구한 값을 모두 더해 </a:t>
            </a:r>
            <a:r>
              <a:rPr lang="ko-KR" altLang="en-US" b="0" dirty="0" err="1"/>
              <a:t>처리제곱합을</a:t>
            </a:r>
            <a:r>
              <a:rPr lang="ko-KR" altLang="en-US" b="0" dirty="0"/>
              <a:t> 구해 변수 </a:t>
            </a:r>
            <a:r>
              <a:rPr lang="en-US" altLang="ko-KR" b="0" dirty="0" err="1"/>
              <a:t>sst</a:t>
            </a:r>
            <a:r>
              <a:rPr lang="ko-KR" altLang="en-US" b="0" dirty="0"/>
              <a:t>에 저장하고 </a:t>
            </a:r>
            <a:r>
              <a:rPr lang="ko-KR" altLang="en-US" b="0" dirty="0" smtClean="0"/>
              <a:t>출력합니다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dirty="0" smtClean="0"/>
              <a:t>29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처리 </a:t>
            </a:r>
            <a:r>
              <a:rPr lang="ko-KR" altLang="en-US" dirty="0"/>
              <a:t>집단의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- 1)</a:t>
            </a:r>
            <a:r>
              <a:rPr lang="ko-KR" altLang="en-US" dirty="0"/>
              <a:t>로 처리간 제곱합의 </a:t>
            </a:r>
            <a:r>
              <a:rPr lang="ko-KR" altLang="en-US" dirty="0" err="1"/>
              <a:t>자유도를</a:t>
            </a:r>
            <a:r>
              <a:rPr lang="ko-KR" altLang="en-US" dirty="0"/>
              <a:t> 구하고 출력합니다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levels()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 범주형 자료의 각 처리를 출력하는 함수로 </a:t>
            </a:r>
            <a:r>
              <a:rPr lang="en-US" altLang="ko-KR" dirty="0" smtClean="0"/>
              <a:t>levels() </a:t>
            </a:r>
            <a:r>
              <a:rPr lang="ko-KR" altLang="en-US" dirty="0" smtClean="0"/>
              <a:t>함수의 출력 결과의 개수가 처리집단의 수가 됩니다</a:t>
            </a:r>
            <a:r>
              <a:rPr lang="en-US" altLang="ko-KR" dirty="0" smtClean="0"/>
              <a:t>. (8</a:t>
            </a:r>
            <a:r>
              <a:rPr lang="ko-KR" altLang="en-US" dirty="0" smtClean="0"/>
              <a:t>장을 위한 자료준비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019" y="4365104"/>
            <a:ext cx="574769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sst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sst.1 + sst.2 + sst.3)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150.0933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dft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length( levels(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ad$scale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) - 1)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300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전체의 </a:t>
            </a:r>
            <a:r>
              <a:rPr lang="ko-KR" altLang="en-US" dirty="0" err="1" smtClean="0"/>
              <a:t>편차제곱합을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오차제곱합과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처리제곱합으로</a:t>
            </a:r>
            <a:r>
              <a:rPr lang="ko-KR" altLang="en-US" dirty="0" smtClean="0"/>
              <a:t> 잘 나누었는지 확인해 봅시다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en-US" altLang="ko-KR" dirty="0" smtClean="0"/>
              <a:t>31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</a:t>
            </a:r>
            <a:r>
              <a:rPr lang="ko-KR" altLang="en-US" dirty="0" err="1" smtClean="0"/>
              <a:t>편차제곱합을</a:t>
            </a:r>
            <a:r>
              <a:rPr lang="ko-KR" altLang="en-US" dirty="0" smtClean="0"/>
              <a:t> 구해 </a:t>
            </a:r>
            <a:r>
              <a:rPr lang="en-US" altLang="ko-KR" dirty="0" err="1" smtClean="0"/>
              <a:t>tsq</a:t>
            </a:r>
            <a:r>
              <a:rPr lang="ko-KR" altLang="en-US" dirty="0" smtClean="0"/>
              <a:t>에 저장하고 출력합니다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32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구한 </a:t>
            </a:r>
            <a:r>
              <a:rPr lang="ko-KR" altLang="en-US" dirty="0" err="1" smtClean="0"/>
              <a:t>처리제곱합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오차제곱합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합을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</a:t>
            </a:r>
            <a:r>
              <a:rPr lang="ko-KR" altLang="en-US" dirty="0" smtClean="0"/>
              <a:t>에 저장하고 출력합니다</a:t>
            </a:r>
            <a:r>
              <a:rPr lang="en-US" altLang="ko-KR" dirty="0" smtClean="0"/>
              <a:t>.</a:t>
            </a:r>
          </a:p>
          <a:p>
            <a:pPr lvl="4"/>
            <a:r>
              <a:rPr lang="en-US" altLang="ko-KR" dirty="0" err="1" smtClean="0"/>
              <a:t>tsq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222" y="1700808"/>
            <a:ext cx="5891564" cy="661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31. (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tsq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sum(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ad$age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- y)^2 ) 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32. (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9019" y="4077072"/>
            <a:ext cx="574769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tsq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sum(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ad$age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y)^2 ) 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30289.47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sst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30289.47</a:t>
            </a:r>
          </a:p>
        </p:txBody>
      </p:sp>
    </p:spTree>
    <p:extLst>
      <p:ext uri="{BB962C8B-B14F-4D97-AF65-F5344CB8AC3E}">
        <p14:creationId xmlns:p14="http://schemas.microsoft.com/office/powerpoint/2010/main" val="300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#3) </a:t>
            </a:r>
            <a:r>
              <a:rPr lang="ko-KR" altLang="en-US" dirty="0" smtClean="0"/>
              <a:t>검정통계량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34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처리평균제곱합을</a:t>
            </a:r>
            <a:r>
              <a:rPr lang="ko-KR" altLang="en-US" dirty="0" smtClean="0"/>
              <a:t> 구해</a:t>
            </a:r>
            <a:r>
              <a:rPr lang="en-US" altLang="ko-KR" dirty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mst</a:t>
            </a:r>
            <a:r>
              <a:rPr lang="ko-KR" altLang="en-US" dirty="0" smtClean="0"/>
              <a:t>에 저장합니다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35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오차평균제곱합을</a:t>
            </a:r>
            <a:r>
              <a:rPr lang="ko-KR" altLang="en-US" dirty="0" smtClean="0"/>
              <a:t> </a:t>
            </a:r>
            <a:r>
              <a:rPr lang="ko-KR" altLang="en-US" dirty="0"/>
              <a:t>구해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 err="1" smtClean="0"/>
              <a:t>mse</a:t>
            </a:r>
            <a:r>
              <a:rPr lang="ko-KR" altLang="en-US" dirty="0" smtClean="0"/>
              <a:t>에 </a:t>
            </a:r>
            <a:r>
              <a:rPr lang="ko-KR" altLang="en-US" dirty="0"/>
              <a:t>저장합니다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36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mst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mse</a:t>
            </a:r>
            <a:r>
              <a:rPr lang="ko-KR" altLang="en-US" dirty="0" smtClean="0"/>
              <a:t>로 나눈 값을 </a:t>
            </a:r>
            <a:r>
              <a:rPr lang="en-US" altLang="ko-KR" dirty="0" smtClean="0"/>
              <a:t>f.t</a:t>
            </a:r>
            <a:r>
              <a:rPr lang="ko-KR" altLang="en-US" dirty="0" smtClean="0"/>
              <a:t>에 저장하고 출력합니다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222" y="1652027"/>
            <a:ext cx="5891564" cy="984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34.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dft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35.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mse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dfe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36. (f.t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9019" y="4316903"/>
            <a:ext cx="574769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(f.t &lt;-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mst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0.3660281</a:t>
            </a:r>
          </a:p>
        </p:txBody>
      </p:sp>
    </p:spTree>
    <p:extLst>
      <p:ext uri="{BB962C8B-B14F-4D97-AF65-F5344CB8AC3E}">
        <p14:creationId xmlns:p14="http://schemas.microsoft.com/office/powerpoint/2010/main" val="300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#4) </a:t>
            </a:r>
            <a:r>
              <a:rPr lang="ko-KR" altLang="en-US" dirty="0" smtClean="0"/>
              <a:t>판정을 위한 </a:t>
            </a:r>
            <a:r>
              <a:rPr lang="ko-KR" altLang="en-US" dirty="0" err="1" smtClean="0"/>
              <a:t>기각역과</a:t>
            </a:r>
            <a:r>
              <a:rPr lang="ko-KR" altLang="en-US" dirty="0" smtClean="0"/>
              <a:t> 유의확률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0.05)</a:t>
            </a:r>
          </a:p>
          <a:p>
            <a:pPr lvl="2"/>
            <a:r>
              <a:rPr lang="ko-KR" altLang="en-US" dirty="0" smtClean="0"/>
              <a:t>처리의 </a:t>
            </a:r>
            <a:r>
              <a:rPr lang="ko-KR" altLang="en-US" dirty="0" err="1" smtClean="0"/>
              <a:t>변동량이</a:t>
            </a:r>
            <a:r>
              <a:rPr lang="ko-KR" altLang="en-US" dirty="0" smtClean="0"/>
              <a:t> 오차의 </a:t>
            </a:r>
            <a:r>
              <a:rPr lang="ko-KR" altLang="en-US" dirty="0" err="1" smtClean="0"/>
              <a:t>변동량보다</a:t>
            </a:r>
            <a:r>
              <a:rPr lang="ko-KR" altLang="en-US" dirty="0" smtClean="0"/>
              <a:t> 큰지를 알아보는 검정으로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한쪽 검정입니다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다음과 같이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구할 수 있습니다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b="0" dirty="0"/>
              <a:t>유의수준이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일 </a:t>
            </a:r>
            <a:r>
              <a:rPr lang="ko-KR" altLang="en-US" b="0" dirty="0"/>
              <a:t>때 </a:t>
            </a:r>
            <a:r>
              <a:rPr lang="en-US" altLang="ko-KR" b="0" dirty="0" err="1"/>
              <a:t>qf</a:t>
            </a:r>
            <a:r>
              <a:rPr lang="en-US" altLang="ko-KR" b="0" dirty="0"/>
              <a:t>() </a:t>
            </a:r>
            <a:r>
              <a:rPr lang="ko-KR" altLang="en-US" b="0" dirty="0"/>
              <a:t>함수를 이용해 </a:t>
            </a:r>
            <a:r>
              <a:rPr lang="ko-KR" altLang="en-US" b="0" dirty="0" err="1"/>
              <a:t>임계값을</a:t>
            </a:r>
            <a:r>
              <a:rPr lang="ko-KR" altLang="en-US" b="0" dirty="0"/>
              <a:t> 구한 후 변수 </a:t>
            </a:r>
            <a:r>
              <a:rPr lang="en-US" altLang="ko-KR" b="0" dirty="0" err="1"/>
              <a:t>tol</a:t>
            </a:r>
            <a:r>
              <a:rPr lang="ko-KR" altLang="en-US" b="0" dirty="0"/>
              <a:t>에 </a:t>
            </a:r>
            <a:r>
              <a:rPr lang="ko-KR" altLang="en-US" b="0" dirty="0" smtClean="0"/>
              <a:t>저장하고 </a:t>
            </a:r>
            <a:r>
              <a:rPr lang="ko-KR" altLang="en-US" b="0" dirty="0"/>
              <a:t>출력합니다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222" y="2839288"/>
            <a:ext cx="5891564" cy="661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38. alpha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&lt;- 0.05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39. 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tol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(1-alpha, 2, 147))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9019" y="4438853"/>
            <a:ext cx="574769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qf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(1-alpha, 2, 147))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3.057621</a:t>
            </a:r>
          </a:p>
        </p:txBody>
      </p:sp>
    </p:spTree>
    <p:extLst>
      <p:ext uri="{BB962C8B-B14F-4D97-AF65-F5344CB8AC3E}">
        <p14:creationId xmlns:p14="http://schemas.microsoft.com/office/powerpoint/2010/main" val="3009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검정통계량으로부터 </a:t>
            </a:r>
            <a:r>
              <a:rPr lang="ko-KR" altLang="en-US" dirty="0" smtClean="0"/>
              <a:t>유의확률을 구해봅시다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검정통계량이 저장된 </a:t>
            </a:r>
            <a:r>
              <a:rPr lang="en-US" altLang="ko-KR" dirty="0" smtClean="0"/>
              <a:t>f.t</a:t>
            </a:r>
            <a:r>
              <a:rPr lang="ko-KR" altLang="en-US" dirty="0" smtClean="0"/>
              <a:t>값 보다 클 확률을 구해 </a:t>
            </a:r>
            <a:r>
              <a:rPr lang="en-US" altLang="ko-KR" dirty="0" err="1" smtClean="0"/>
              <a:t>p.value</a:t>
            </a:r>
            <a:r>
              <a:rPr lang="ko-KR" altLang="en-US" dirty="0" smtClean="0"/>
              <a:t>에 저장하고 출력합니다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다음과 같이 약 </a:t>
            </a:r>
            <a:r>
              <a:rPr lang="en-US" altLang="ko-KR" dirty="0" smtClean="0"/>
              <a:t>0.694</a:t>
            </a: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1"/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2"/>
            <a:r>
              <a:rPr lang="ko-KR" altLang="en-US" dirty="0" err="1"/>
              <a:t>기각역을</a:t>
            </a:r>
            <a:r>
              <a:rPr lang="ko-KR" altLang="en-US" dirty="0"/>
              <a:t> 이용한 </a:t>
            </a:r>
            <a:r>
              <a:rPr lang="ko-KR" altLang="en-US" dirty="0" smtClean="0"/>
              <a:t>판정</a:t>
            </a:r>
            <a:endParaRPr lang="en-US" altLang="ko-KR" dirty="0" smtClean="0"/>
          </a:p>
          <a:p>
            <a:pPr lvl="3"/>
            <a:r>
              <a:rPr lang="ko-KR" altLang="en-US" b="0" dirty="0"/>
              <a:t>검정통계량 </a:t>
            </a:r>
            <a:r>
              <a:rPr lang="en-US" altLang="ko-KR" b="0" dirty="0" smtClean="0"/>
              <a:t>0.366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기각역에</a:t>
            </a:r>
            <a:r>
              <a:rPr lang="ko-KR" altLang="en-US" b="0" dirty="0" smtClean="0"/>
              <a:t> </a:t>
            </a:r>
            <a:r>
              <a:rPr lang="ko-KR" altLang="en-US" b="0" dirty="0"/>
              <a:t>포함되지 않아 </a:t>
            </a:r>
            <a:r>
              <a:rPr lang="ko-KR" altLang="en-US" b="0" dirty="0" err="1"/>
              <a:t>영가설을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채택합니다</a:t>
            </a:r>
            <a:r>
              <a:rPr lang="en-US" altLang="ko-KR" b="0" dirty="0"/>
              <a:t>.</a:t>
            </a:r>
            <a:endParaRPr lang="en-US" altLang="ko-KR" dirty="0" smtClean="0"/>
          </a:p>
          <a:p>
            <a:pPr lvl="2"/>
            <a:r>
              <a:rPr lang="ko-KR" altLang="en-US" dirty="0"/>
              <a:t>유의확률과 유의수준을 비교한 판정</a:t>
            </a:r>
            <a:endParaRPr lang="en-US" altLang="ko-KR" dirty="0"/>
          </a:p>
          <a:p>
            <a:pPr lvl="3"/>
            <a:r>
              <a:rPr lang="ko-KR" altLang="en-US" b="0" dirty="0"/>
              <a:t>검정통계량으로부터 구한 유의확률은 </a:t>
            </a:r>
            <a:r>
              <a:rPr lang="en-US" altLang="ko-KR" b="0" dirty="0" smtClean="0"/>
              <a:t>0.694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보다 </a:t>
            </a:r>
            <a:r>
              <a:rPr lang="ko-KR" altLang="en-US" b="0" dirty="0"/>
              <a:t>크므로 </a:t>
            </a:r>
            <a:r>
              <a:rPr lang="ko-KR" altLang="en-US" b="0" dirty="0" err="1" smtClean="0"/>
              <a:t>영가설을</a:t>
            </a:r>
            <a:r>
              <a:rPr lang="ko-KR" altLang="en-US" b="0" dirty="0" smtClean="0"/>
              <a:t> 채택합니다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222" y="1776735"/>
            <a:ext cx="589156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41. 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&lt;- 1 - pf(f.t, 2, 147))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9019" y="3214717"/>
            <a:ext cx="574769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p.value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&lt;- 1 - pf(f.t, 2, 147))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0.6941136</a:t>
            </a:r>
          </a:p>
        </p:txBody>
      </p:sp>
    </p:spTree>
    <p:extLst>
      <p:ext uri="{BB962C8B-B14F-4D97-AF65-F5344CB8AC3E}">
        <p14:creationId xmlns:p14="http://schemas.microsoft.com/office/powerpoint/2010/main" val="40404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R </a:t>
            </a:r>
            <a:r>
              <a:rPr lang="ko-KR" altLang="en-US" dirty="0" smtClean="0"/>
              <a:t>함수를 이용한 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분산분석표 구하기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56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en-US" altLang="ko-KR" b="0" dirty="0"/>
              <a:t>lm() </a:t>
            </a:r>
            <a:r>
              <a:rPr lang="ko-KR" altLang="en-US" b="0" dirty="0"/>
              <a:t>함수를 이용하여 일원분산분석을 위한 모형을 구축합니다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en-US" altLang="ko-KR" dirty="0"/>
              <a:t>R</a:t>
            </a:r>
            <a:r>
              <a:rPr lang="ko-KR" altLang="en-US" dirty="0"/>
              <a:t>에서 모형 구축은 ‘종속변수</a:t>
            </a:r>
            <a:r>
              <a:rPr lang="en-US" altLang="ko-KR" dirty="0"/>
              <a:t>~ </a:t>
            </a:r>
            <a:r>
              <a:rPr lang="ko-KR" altLang="en-US" dirty="0"/>
              <a:t>독립변수’의 형태로 구축합니다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우리 자료에서는 지역규모에 따라 나이가 영향을 받는지를 확인하는 것으로 지역규모를 설명변수</a:t>
            </a:r>
            <a:r>
              <a:rPr lang="en-US" altLang="ko-KR" dirty="0"/>
              <a:t>(</a:t>
            </a:r>
            <a:r>
              <a:rPr lang="ko-KR" altLang="en-US" dirty="0"/>
              <a:t>독립변수</a:t>
            </a:r>
            <a:r>
              <a:rPr lang="en-US" altLang="ko-KR" dirty="0"/>
              <a:t>), </a:t>
            </a:r>
            <a:r>
              <a:rPr lang="ko-KR" altLang="en-US" dirty="0"/>
              <a:t>나이를 반응변수</a:t>
            </a:r>
            <a:r>
              <a:rPr lang="en-US" altLang="ko-KR" dirty="0"/>
              <a:t>(</a:t>
            </a:r>
            <a:r>
              <a:rPr lang="ko-KR" altLang="en-US" dirty="0"/>
              <a:t>종속변수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각 </a:t>
            </a:r>
            <a:r>
              <a:rPr lang="ko-KR" altLang="en-US" dirty="0"/>
              <a:t>변수가 데이터 프레임 </a:t>
            </a:r>
            <a:r>
              <a:rPr lang="en-US" altLang="ko-KR" dirty="0"/>
              <a:t>ad</a:t>
            </a:r>
            <a:r>
              <a:rPr lang="ko-KR" altLang="en-US" dirty="0"/>
              <a:t>에 있음을 알려주었기에</a:t>
            </a:r>
            <a:r>
              <a:rPr lang="en-US" altLang="ko-KR" dirty="0"/>
              <a:t>(data=ad) ‘age ~ scale’</a:t>
            </a:r>
            <a:r>
              <a:rPr lang="ko-KR" altLang="en-US" dirty="0"/>
              <a:t>로 표현합니다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57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b="0" dirty="0"/>
              <a:t>위에서 생성한 모형의 분산분석을 실시합니다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분산분석은 </a:t>
            </a:r>
            <a:r>
              <a:rPr lang="ko-KR" altLang="en-US" b="0" dirty="0"/>
              <a:t>앞서 실시한 </a:t>
            </a:r>
            <a:r>
              <a:rPr lang="ko-KR" altLang="en-US" b="0" dirty="0" smtClean="0"/>
              <a:t>제곱합의 </a:t>
            </a:r>
            <a:r>
              <a:rPr lang="ko-KR" altLang="en-US" b="0" dirty="0"/>
              <a:t>분해 </a:t>
            </a:r>
            <a:r>
              <a:rPr lang="ko-KR" altLang="en-US" b="0" dirty="0" smtClean="0"/>
              <a:t>과정입니다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en-US" altLang="ko-KR" b="0" dirty="0" err="1" smtClean="0"/>
              <a:t>anova</a:t>
            </a:r>
            <a:r>
              <a:rPr lang="en-US" altLang="ko-KR" b="0" dirty="0"/>
              <a:t>() </a:t>
            </a:r>
            <a:r>
              <a:rPr lang="ko-KR" altLang="en-US" b="0" dirty="0" smtClean="0"/>
              <a:t>함수는 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에서 구축한 모형을 이용하여 </a:t>
            </a:r>
            <a:r>
              <a:rPr lang="ko-KR" altLang="en-US" b="0" dirty="0"/>
              <a:t>‘</a:t>
            </a:r>
            <a:r>
              <a:rPr lang="ko-KR" altLang="en-US" b="1" dirty="0"/>
              <a:t>분산분석표</a:t>
            </a:r>
            <a:r>
              <a:rPr lang="ko-KR" altLang="en-US" b="0" dirty="0"/>
              <a:t>’를 제시합니다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분산분석표는 </a:t>
            </a:r>
            <a:r>
              <a:rPr lang="ko-KR" altLang="en-US" b="0" dirty="0" err="1" smtClean="0"/>
              <a:t>제곱합</a:t>
            </a:r>
            <a:r>
              <a:rPr lang="ko-KR" altLang="en-US" b="0" dirty="0" smtClean="0"/>
              <a:t> </a:t>
            </a:r>
            <a:r>
              <a:rPr lang="ko-KR" altLang="en-US" b="0" dirty="0"/>
              <a:t>분해 시 구한 각 과정을 기록한 것으로 결론을 작성할 때 </a:t>
            </a:r>
            <a:r>
              <a:rPr lang="ko-KR" altLang="en-US" b="0" dirty="0" smtClean="0"/>
              <a:t>근거가 됩니다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222" y="1615152"/>
            <a:ext cx="5891564" cy="661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56. ow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&lt;- lm(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age~scale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data=ad)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57.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anova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위에서 작성한 분산분석표를 조금 더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51634" y="1196752"/>
            <a:ext cx="6322469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anova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(ow)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Analysis of Variance Table</a:t>
            </a: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Response: age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value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(&gt;F)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       2   150.1  75.047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0.366 0.6941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147 30139.4 205.030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220072" y="2276872"/>
            <a:ext cx="981927" cy="665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276872"/>
            <a:ext cx="981927" cy="665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92215" y="3429000"/>
            <a:ext cx="14376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검정통계량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0327" y="4149080"/>
            <a:ext cx="14376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유의확률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" idx="2"/>
            <a:endCxn id="5" idx="0"/>
          </p:cNvCxnSpPr>
          <p:nvPr/>
        </p:nvCxnSpPr>
        <p:spPr>
          <a:xfrm flipH="1">
            <a:off x="5711035" y="2942854"/>
            <a:ext cx="1" cy="4861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3"/>
            <a:endCxn id="10" idx="3"/>
          </p:cNvCxnSpPr>
          <p:nvPr/>
        </p:nvCxnSpPr>
        <p:spPr>
          <a:xfrm>
            <a:off x="7210111" y="2609863"/>
            <a:ext cx="227856" cy="1791245"/>
          </a:xfrm>
          <a:prstGeom prst="bentConnector3">
            <a:avLst>
              <a:gd name="adj1" fmla="val 2003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00188"/>
            <a:ext cx="68770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2"/>
            <a:r>
              <a:rPr lang="ko-KR" altLang="en-US" b="0" dirty="0"/>
              <a:t>지역의 규모에 따라 나이의 평균에 차이가 나는지 </a:t>
            </a:r>
            <a:r>
              <a:rPr lang="ko-KR" altLang="en-US" b="0" dirty="0" smtClean="0"/>
              <a:t>확인해 보기 위해 규모별로 </a:t>
            </a:r>
            <a:r>
              <a:rPr lang="en-US" altLang="ko-KR" b="0" dirty="0"/>
              <a:t>50</a:t>
            </a:r>
            <a:r>
              <a:rPr lang="ko-KR" altLang="en-US" b="0" dirty="0"/>
              <a:t>명</a:t>
            </a:r>
            <a:r>
              <a:rPr lang="en-US" altLang="ko-KR" b="0" dirty="0"/>
              <a:t>, </a:t>
            </a:r>
            <a:r>
              <a:rPr lang="ko-KR" altLang="en-US" b="0" dirty="0"/>
              <a:t>총 </a:t>
            </a:r>
            <a:r>
              <a:rPr lang="en-US" altLang="ko-KR" b="0" dirty="0"/>
              <a:t>150</a:t>
            </a:r>
            <a:r>
              <a:rPr lang="ko-KR" altLang="en-US" b="0" dirty="0"/>
              <a:t>명의 </a:t>
            </a:r>
            <a:r>
              <a:rPr lang="ko-KR" altLang="en-US" b="0" dirty="0" err="1" smtClean="0"/>
              <a:t>표본추출을통해</a:t>
            </a:r>
            <a:r>
              <a:rPr lang="ko-KR" altLang="en-US" b="0" dirty="0" smtClean="0"/>
              <a:t> </a:t>
            </a:r>
            <a:r>
              <a:rPr lang="ko-KR" altLang="en-US" b="0" dirty="0"/>
              <a:t>확인한 결과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지역규모 </a:t>
            </a:r>
            <a:r>
              <a:rPr lang="en-US" altLang="ko-KR" b="0" dirty="0"/>
              <a:t>1</a:t>
            </a:r>
            <a:r>
              <a:rPr lang="ko-KR" altLang="en-US" b="0" dirty="0"/>
              <a:t>의 나이의 평균과 표준편차는 </a:t>
            </a:r>
            <a:r>
              <a:rPr lang="en-US" altLang="ko-KR" b="0" dirty="0" smtClean="0"/>
              <a:t>45.94±14.46</a:t>
            </a:r>
            <a:r>
              <a:rPr lang="ko-KR" altLang="en-US" b="0" dirty="0" smtClean="0"/>
              <a:t>세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지역규모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의 </a:t>
            </a:r>
            <a:r>
              <a:rPr lang="ko-KR" altLang="en-US" b="0" dirty="0"/>
              <a:t>나이의 평균과 표준편차는 </a:t>
            </a:r>
            <a:r>
              <a:rPr lang="en-US" altLang="ko-KR" b="0" dirty="0" smtClean="0"/>
              <a:t>45.68±13.59</a:t>
            </a:r>
            <a:r>
              <a:rPr lang="ko-KR" altLang="en-US" b="0" dirty="0" smtClean="0"/>
              <a:t>세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지역규모 </a:t>
            </a:r>
            <a:r>
              <a:rPr lang="en-US" altLang="ko-KR" b="0" dirty="0"/>
              <a:t>3</a:t>
            </a:r>
            <a:r>
              <a:rPr lang="ko-KR" altLang="en-US" b="0" dirty="0"/>
              <a:t>의 나이의 평균과 </a:t>
            </a:r>
            <a:r>
              <a:rPr lang="ko-KR" altLang="en-US" b="0" dirty="0" smtClean="0"/>
              <a:t>표준편차는 </a:t>
            </a:r>
            <a:r>
              <a:rPr lang="en-US" altLang="ko-KR" b="0" dirty="0" smtClean="0"/>
              <a:t>47.92±14.88</a:t>
            </a:r>
            <a:r>
              <a:rPr lang="ko-KR" altLang="en-US" b="0" dirty="0" smtClean="0"/>
              <a:t>세로 나타났습니다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일원분산분석을 </a:t>
            </a:r>
            <a:r>
              <a:rPr lang="ko-KR" altLang="en-US" b="0" dirty="0"/>
              <a:t>통해 </a:t>
            </a:r>
            <a:r>
              <a:rPr lang="ko-KR" altLang="en-US" b="0" dirty="0" smtClean="0"/>
              <a:t>검정한 </a:t>
            </a:r>
            <a:r>
              <a:rPr lang="ko-KR" altLang="en-US" b="0" dirty="0"/>
              <a:t>결과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검정통계량 </a:t>
            </a:r>
            <a:r>
              <a:rPr lang="en-US" altLang="ko-KR" b="0" dirty="0" smtClean="0"/>
              <a:t>0.366, </a:t>
            </a:r>
            <a:r>
              <a:rPr lang="ko-KR" altLang="en-US" b="0" dirty="0"/>
              <a:t>유의확률 </a:t>
            </a:r>
            <a:r>
              <a:rPr lang="en-US" altLang="ko-KR" b="0" dirty="0" smtClean="0"/>
              <a:t>0.694</a:t>
            </a:r>
            <a:r>
              <a:rPr lang="ko-KR" altLang="en-US" b="0" dirty="0" smtClean="0"/>
              <a:t>로 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유의수준 </a:t>
            </a:r>
            <a:r>
              <a:rPr lang="en-US" altLang="ko-KR" b="0" dirty="0" smtClean="0"/>
              <a:t>0.05</a:t>
            </a:r>
            <a:r>
              <a:rPr lang="ko-KR" altLang="en-US" b="0" dirty="0" smtClean="0"/>
              <a:t>에서 </a:t>
            </a:r>
            <a:r>
              <a:rPr lang="ko-KR" altLang="en-US" b="0" dirty="0"/>
              <a:t>통계적으로 유의한 차이를 </a:t>
            </a:r>
            <a:r>
              <a:rPr lang="ko-KR" altLang="en-US" b="0" dirty="0" smtClean="0"/>
              <a:t>보이지 않았습니다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지역규모에 </a:t>
            </a:r>
            <a:r>
              <a:rPr lang="ko-KR" altLang="en-US" b="0" dirty="0"/>
              <a:t>따라 나이의 평균은 차이가 나지 않는 것으로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모집단이 세 개 이상일 경우의 평균 비교 검정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세개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이상일 경우의 평균 비교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712968" cy="5449792"/>
          </a:xfrm>
        </p:spPr>
        <p:txBody>
          <a:bodyPr/>
          <a:lstStyle/>
          <a:p>
            <a:r>
              <a:rPr lang="ko-KR" altLang="en-US" dirty="0" smtClean="0"/>
              <a:t>모집단이 두 개인 경우는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서로 독립인 두 집단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대응을 이루는 두 집단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서로 독립인 두 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독립표본</a:t>
            </a:r>
            <a:endParaRPr lang="en-US" altLang="ko-KR" dirty="0" smtClean="0"/>
          </a:p>
          <a:p>
            <a:pPr lvl="1"/>
            <a:r>
              <a:rPr lang="ko-KR" altLang="en-US" dirty="0"/>
              <a:t>각 </a:t>
            </a:r>
            <a:r>
              <a:rPr lang="ko-KR" altLang="en-US" dirty="0" smtClean="0"/>
              <a:t>집단을 변수에 의해 두 개로 구분할 때 서로 영향을 끼치지 않는 집단입니다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성별 변수에 의해 나눠진 남자 아이와 여자 아이의 몸무게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022273" cy="299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1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8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두 집단의 종류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서로 대응인 두 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대응표본</a:t>
            </a:r>
            <a:endParaRPr lang="en-US" altLang="ko-KR" dirty="0" smtClean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‘</a:t>
            </a:r>
            <a:r>
              <a:rPr lang="ko-KR" altLang="en-US" dirty="0"/>
              <a:t>처리</a:t>
            </a:r>
            <a:r>
              <a:rPr lang="en-US" altLang="ko-KR" dirty="0"/>
              <a:t>’ </a:t>
            </a:r>
            <a:r>
              <a:rPr lang="ko-KR" altLang="en-US" dirty="0"/>
              <a:t>효과를 알기 </a:t>
            </a:r>
            <a:r>
              <a:rPr lang="ko-KR" altLang="en-US" dirty="0" smtClean="0"/>
              <a:t>위해</a:t>
            </a:r>
            <a:r>
              <a:rPr lang="en-US" altLang="ko-KR" dirty="0"/>
              <a:t>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동일한 관찰 대상으로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특정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실시하기 이전에 관찰되는 모집단과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이후에 관찰되는 모집단의 두 모집단입니다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신경성 </a:t>
            </a:r>
            <a:r>
              <a:rPr lang="ko-KR" altLang="en-US" dirty="0" err="1" smtClean="0"/>
              <a:t>식욕부진증</a:t>
            </a:r>
            <a:r>
              <a:rPr lang="ko-KR" altLang="en-US" dirty="0" smtClean="0"/>
              <a:t> 치료제 투약 이전과 이후의 체중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61" y="3420587"/>
            <a:ext cx="5132479" cy="339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서로 독립인 두 모집단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평균 차이검정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모집단의 </a:t>
            </a:r>
            <a:r>
              <a:rPr lang="ko-KR" altLang="en-US" dirty="0"/>
              <a:t>분산을 </a:t>
            </a:r>
            <a:r>
              <a:rPr lang="ko-KR" altLang="en-US" dirty="0" smtClean="0"/>
              <a:t>모르는 경우가 많으므로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모집단의 분산을 모를 때로 하겠습니다</a:t>
            </a:r>
            <a:r>
              <a:rPr lang="en-US" altLang="ko-KR" dirty="0" smtClean="0"/>
              <a:t>. (t-</a:t>
            </a:r>
            <a:r>
              <a:rPr lang="ko-KR" altLang="en-US" dirty="0" smtClean="0"/>
              <a:t>분포 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다음으로 모집단이 다음의 가정을 만족하는지 확인합니다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독립인 두 모집단은 정규분포를 </a:t>
            </a:r>
            <a:r>
              <a:rPr lang="ko-KR" altLang="en-US" dirty="0" smtClean="0"/>
              <a:t>이룬다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err="1" smtClean="0"/>
              <a:t>정규성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만족하는지 검정해야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책에서는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정규성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만족하는 것으로 가정하겠습니다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두 집단의 분산은 서로 </a:t>
            </a:r>
            <a:r>
              <a:rPr lang="ko-KR" altLang="en-US" dirty="0" smtClean="0"/>
              <a:t>동일하다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등분산성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하며</a:t>
            </a:r>
            <a:r>
              <a:rPr lang="en-US" altLang="ko-KR" dirty="0" smtClean="0"/>
              <a:t>, R</a:t>
            </a:r>
            <a:r>
              <a:rPr lang="ko-KR" altLang="en-US" dirty="0" smtClean="0"/>
              <a:t>의 분산 비교 검정함수를 이용하여 분산이 서로 동일한지 검정해 봅시다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이용한 분산의 동일성 검정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72816"/>
            <a:ext cx="84201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251520" y="0"/>
            <a:ext cx="8640960" cy="33265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모집단이 두 개인 경우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ko-KR" altLang="en-US" dirty="0"/>
              <a:t>서로 독립인 두 모집단 </a:t>
            </a:r>
            <a:r>
              <a:rPr lang="en-US" altLang="ko-KR" dirty="0"/>
              <a:t>: </a:t>
            </a:r>
            <a:r>
              <a:rPr lang="ko-KR" altLang="en-US" dirty="0"/>
              <a:t>평균 차이검정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ko-KR" altLang="en-US" dirty="0" smtClean="0"/>
                  <a:t>가설수립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두 집단의 분산이 동일하면 그 비가 </a:t>
                </a:r>
                <a:r>
                  <a:rPr lang="en-US" altLang="ko-KR" dirty="0" smtClean="0"/>
                  <a:t>1</a:t>
                </a:r>
              </a:p>
              <a:p>
                <a:pPr lvl="2"/>
                <a:r>
                  <a:rPr lang="ko-KR" altLang="en-US" dirty="0" err="1" smtClean="0"/>
                  <a:t>영가설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두 집단의 분산은 서로 동일하다</a:t>
                </a:r>
                <a:r>
                  <a:rPr lang="en-US" altLang="ko-KR" dirty="0" smtClean="0"/>
                  <a:t>. 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/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ko-KR" altLang="en-US" b="0" i="1" smtClean="0">
                                <a:latin typeface="Cambria Math"/>
                              </a:rPr>
                              <m:t>여아몸무게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/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ko-KR" altLang="en-US" b="0" i="1" smtClean="0">
                                <a:latin typeface="Cambria Math"/>
                              </a:rPr>
                              <m:t>남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아몸무게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ko-KR" altLang="en-US" dirty="0" smtClean="0"/>
                  <a:t>대안가설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두 집단의 분산은 동일하지 않다</a:t>
                </a:r>
                <a:r>
                  <a:rPr lang="en-US" altLang="ko-KR" dirty="0" smtClean="0"/>
                  <a:t>.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/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ko-KR" altLang="en-US" i="1">
                                <a:latin typeface="Cambria Math"/>
                              </a:rPr>
                              <m:t>여아몸무게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/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ko-KR" altLang="en-US" i="1">
                                <a:latin typeface="Cambria Math"/>
                              </a:rPr>
                              <m:t>남아몸무게</m:t>
                            </m:r>
                          </m:sub>
                        </m:sSub>
                      </m:den>
                    </m:f>
                    <m:r>
                      <a:rPr lang="ko-KR" altLang="en-US" i="1" smtClean="0">
                        <a:latin typeface="Cambria Math"/>
                      </a:rPr>
                      <m:t>≠</m:t>
                    </m:r>
                    <m:r>
                      <a:rPr lang="en-US" altLang="ko-KR" i="1">
                        <a:latin typeface="Cambria Math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검정 </a:t>
                </a:r>
                <a:r>
                  <a:rPr lang="ko-KR" altLang="en-US" dirty="0" smtClean="0"/>
                  <a:t>통계량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참이라는 가정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장에서  알아본 표본분포 중 </a:t>
                </a:r>
                <a:r>
                  <a:rPr lang="en-US" altLang="ko-KR" dirty="0" smtClean="0"/>
                  <a:t>F-</a:t>
                </a:r>
                <a:r>
                  <a:rPr lang="ko-KR" altLang="en-US" dirty="0" smtClean="0"/>
                  <a:t>분포를 사용합니다</a:t>
                </a:r>
                <a:r>
                  <a:rPr lang="en-US" altLang="ko-KR" dirty="0" smtClean="0"/>
                  <a:t>.</a:t>
                </a:r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𝐹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−1, 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영가설이</a:t>
                </a:r>
                <a:r>
                  <a:rPr lang="ko-KR" altLang="en-US" dirty="0" smtClean="0"/>
                  <a:t> 참이면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이므로 검정통계량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𝑭</m:t>
                    </m:r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ko-KR" b="1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1" i="1">
                        <a:latin typeface="Cambria Math"/>
                        <a:ea typeface="Cambria Math"/>
                      </a:rPr>
                      <m:t>𝑭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ko-KR" b="1" dirty="0"/>
                  <a:t/>
                </a:r>
                <a:br>
                  <a:rPr lang="en-US" altLang="ko-KR" b="1" dirty="0"/>
                </a:br>
                <a:endParaRPr lang="en-US" altLang="ko-KR" b="1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4793</TotalTime>
  <Words>3029</Words>
  <Application>Microsoft Office PowerPoint</Application>
  <PresentationFormat>화면 슬라이드 쇼(4:3)</PresentationFormat>
  <Paragraphs>562</Paragraphs>
  <Slides>50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HY궁서B</vt:lpstr>
      <vt:lpstr>굴림</vt:lpstr>
      <vt:lpstr>맑은 고딕</vt:lpstr>
      <vt:lpstr>휴먼둥근헤드라인</vt:lpstr>
      <vt:lpstr>Arial</vt:lpstr>
      <vt:lpstr>Cambria Math</vt:lpstr>
      <vt:lpstr>Consolas</vt:lpstr>
      <vt:lpstr>Georgia</vt:lpstr>
      <vt:lpstr>Trebuchet MS</vt:lpstr>
      <vt:lpstr>Wingdings 2</vt:lpstr>
      <vt:lpstr>도시</vt:lpstr>
      <vt:lpstr>PowerPoint 프레젠테이션</vt:lpstr>
      <vt:lpstr>PowerPoint 프레젠테이션</vt:lpstr>
      <vt:lpstr>PowerPoint 프레젠테이션</vt:lpstr>
      <vt:lpstr>PowerPoint 프레젠테이션</vt:lpstr>
      <vt:lpstr>두 집단의 종류</vt:lpstr>
      <vt:lpstr>두 집단의 종류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독립인 두 모집단 : 평균 차이검정</vt:lpstr>
      <vt:lpstr>서로 대응인 두 모집단 : 평균 차이검정</vt:lpstr>
      <vt:lpstr>두 집단의 종류</vt:lpstr>
      <vt:lpstr>두 집단의 종류</vt:lpstr>
      <vt:lpstr>두 집단의 종류</vt:lpstr>
      <vt:lpstr>두 집단의 종류</vt:lpstr>
      <vt:lpstr>두 집단의 종류</vt:lpstr>
      <vt:lpstr>두 집단의 종류</vt:lpstr>
      <vt:lpstr>두 집단의 종류</vt:lpstr>
      <vt:lpstr>두 집단의 종류</vt:lpstr>
      <vt:lpstr>PowerPoint 프레젠테이션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모집단이 세 개 이상일 경우의 평균 비교 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김은정</dc:creator>
  <cp:lastModifiedBy>user</cp:lastModifiedBy>
  <cp:revision>201</cp:revision>
  <dcterms:created xsi:type="dcterms:W3CDTF">2015-01-06T02:52:03Z</dcterms:created>
  <dcterms:modified xsi:type="dcterms:W3CDTF">2022-09-12T04:30:29Z</dcterms:modified>
</cp:coreProperties>
</file>