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83" r:id="rId2"/>
    <p:sldId id="718" r:id="rId3"/>
    <p:sldId id="724" r:id="rId4"/>
    <p:sldId id="728" r:id="rId5"/>
    <p:sldId id="729" r:id="rId6"/>
    <p:sldId id="730" r:id="rId7"/>
    <p:sldId id="731" r:id="rId8"/>
    <p:sldId id="737" r:id="rId9"/>
    <p:sldId id="738" r:id="rId10"/>
    <p:sldId id="739" r:id="rId11"/>
    <p:sldId id="721" r:id="rId12"/>
    <p:sldId id="725" r:id="rId13"/>
    <p:sldId id="733" r:id="rId14"/>
    <p:sldId id="732" r:id="rId15"/>
    <p:sldId id="734" r:id="rId16"/>
    <p:sldId id="740" r:id="rId17"/>
    <p:sldId id="719" r:id="rId18"/>
    <p:sldId id="726" r:id="rId19"/>
    <p:sldId id="735" r:id="rId20"/>
    <p:sldId id="736" r:id="rId21"/>
    <p:sldId id="741" r:id="rId22"/>
    <p:sldId id="723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2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378E-4C39-4958-B216-2FFC2021A81F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AD4A-1556-4CF5-A6C6-454844B6A5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475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19D0-C93D-4694-BC91-249E9DE50200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4C012-E487-480E-9FB5-075CD1B90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0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4C012-E487-480E-9FB5-075CD1B90A3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57971"/>
            <a:ext cx="9144000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1858"/>
            <a:ext cx="8229600" cy="5054617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1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Clr>
                <a:srgbClr val="00B0F0"/>
              </a:buClr>
              <a:buFont typeface="Wingdings" pitchFamily="2" charset="2"/>
              <a:buChar char="Ø"/>
              <a:defRPr sz="1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buFont typeface="Wingdings" pitchFamily="2" charset="2"/>
              <a:buChar char="§"/>
              <a:defRPr sz="14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buClrTx/>
              <a:buFont typeface="Arial" pitchFamily="34" charset="0"/>
              <a:buChar char="•"/>
              <a:defRPr sz="12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2" name="AutoShape 21"/>
          <p:cNvSpPr>
            <a:spLocks noChangeArrowheads="1"/>
          </p:cNvSpPr>
          <p:nvPr userDrawn="1"/>
        </p:nvSpPr>
        <p:spPr bwMode="auto">
          <a:xfrm>
            <a:off x="180931" y="1020261"/>
            <a:ext cx="8785225" cy="5357813"/>
          </a:xfrm>
          <a:prstGeom prst="roundRect">
            <a:avLst>
              <a:gd name="adj" fmla="val 6815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9144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16632"/>
            <a:ext cx="9144000" cy="720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22332"/>
            <a:ext cx="8229600" cy="71438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2420888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다변량분석</a:t>
            </a:r>
            <a:endParaRPr lang="en-US" altLang="ko-KR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ko-K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ko-KR" alt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중간고사 </a:t>
            </a:r>
            <a:endParaRPr lang="en-US" altLang="ko-KR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021288"/>
            <a:ext cx="7344816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8412" y="6021288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188640"/>
            <a:ext cx="7344816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88" y="188640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번의 추정된 </a:t>
            </a:r>
            <a:r>
              <a:rPr lang="ko-KR" altLang="en-US" dirty="0" err="1"/>
              <a:t>회귀식을</a:t>
            </a:r>
            <a:r>
              <a:rPr lang="ko-KR" altLang="en-US" dirty="0"/>
              <a:t> 바탕으로 다음 값들을 </a:t>
            </a:r>
            <a:r>
              <a:rPr lang="ko-KR" altLang="en-US" dirty="0" err="1"/>
              <a:t>예측하시오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 smtClean="0"/>
              <a:t>)			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10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12583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par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mfrow</a:t>
            </a:r>
            <a:r>
              <a:rPr lang="ko-KR" altLang="en-US" dirty="0" smtClean="0"/>
              <a:t> </a:t>
            </a:r>
            <a:r>
              <a:rPr lang="ko-KR" altLang="en-US" dirty="0"/>
              <a:t>= c(1, 3))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Residuals</a:t>
            </a:r>
            <a:r>
              <a:rPr lang="ko-KR" altLang="en-US" dirty="0"/>
              <a:t> VS </a:t>
            </a:r>
            <a:r>
              <a:rPr lang="ko-KR" altLang="en-US" dirty="0" err="1"/>
              <a:t>Fitted</a:t>
            </a:r>
            <a:endParaRPr lang="ko-KR" altLang="en-US" dirty="0"/>
          </a:p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lm_out</a:t>
            </a:r>
            <a:r>
              <a:rPr lang="ko-KR" altLang="en-US" dirty="0"/>
              <a:t>, </a:t>
            </a:r>
            <a:r>
              <a:rPr lang="ko-KR" altLang="en-US" dirty="0" err="1"/>
              <a:t>which</a:t>
            </a:r>
            <a:r>
              <a:rPr lang="ko-KR" altLang="en-US" dirty="0"/>
              <a:t> = 1)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Normal</a:t>
            </a:r>
            <a:r>
              <a:rPr lang="ko-KR" altLang="en-US" dirty="0"/>
              <a:t> Q-Q</a:t>
            </a:r>
          </a:p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lm_out</a:t>
            </a:r>
            <a:r>
              <a:rPr lang="ko-KR" altLang="en-US" dirty="0"/>
              <a:t>, </a:t>
            </a:r>
            <a:r>
              <a:rPr lang="ko-KR" altLang="en-US" dirty="0" err="1"/>
              <a:t>which</a:t>
            </a:r>
            <a:r>
              <a:rPr lang="ko-KR" altLang="en-US" dirty="0"/>
              <a:t> = 2)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Cook's</a:t>
            </a:r>
            <a:r>
              <a:rPr lang="ko-KR" altLang="en-US" dirty="0"/>
              <a:t> </a:t>
            </a:r>
            <a:r>
              <a:rPr lang="ko-KR" altLang="en-US" dirty="0" err="1"/>
              <a:t>distance</a:t>
            </a:r>
            <a:endParaRPr lang="ko-KR" altLang="en-US" dirty="0"/>
          </a:p>
          <a:p>
            <a:r>
              <a:rPr lang="ko-KR" altLang="en-US" dirty="0" err="1"/>
              <a:t>hist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pred_1 &lt;- </a:t>
            </a:r>
            <a:r>
              <a:rPr lang="ko-KR" altLang="en-US" dirty="0" err="1"/>
              <a:t>predict</a:t>
            </a:r>
            <a:r>
              <a:rPr lang="ko-KR" altLang="en-US" dirty="0"/>
              <a:t>(</a:t>
            </a:r>
            <a:r>
              <a:rPr lang="ko-KR" altLang="en-US" dirty="0" err="1"/>
              <a:t>lm_out</a:t>
            </a:r>
            <a:r>
              <a:rPr lang="ko-KR" altLang="en-US" dirty="0"/>
              <a:t>, </a:t>
            </a:r>
            <a:r>
              <a:rPr lang="ko-KR" altLang="en-US" dirty="0" err="1"/>
              <a:t>newdata</a:t>
            </a:r>
            <a:r>
              <a:rPr lang="ko-KR" altLang="en-US" dirty="0"/>
              <a:t> = </a:t>
            </a:r>
            <a:r>
              <a:rPr lang="ko-KR" altLang="en-US" dirty="0" err="1"/>
              <a:t>data.frame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c(0, 10, 100)))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0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686800" cy="5054617"/>
          </a:xfrm>
        </p:spPr>
        <p:txBody>
          <a:bodyPr/>
          <a:lstStyle/>
          <a:p>
            <a:r>
              <a:rPr lang="ko-KR" altLang="en-US" dirty="0" smtClean="0"/>
              <a:t>물음에 답하시오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내장된 데이터 </a:t>
            </a:r>
            <a:r>
              <a:rPr lang="en-US" altLang="ko-KR" dirty="0" err="1" smtClean="0"/>
              <a:t>airquality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활용하여 회귀분석을 실시하시오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data(</a:t>
            </a:r>
            <a:r>
              <a:rPr lang="en-US" altLang="ko-KR" dirty="0" err="1" smtClean="0"/>
              <a:t>airquality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Ozone </a:t>
            </a:r>
            <a:r>
              <a:rPr lang="ko-KR" altLang="en-US" dirty="0" smtClean="0"/>
              <a:t>종속변수이며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Solar.R</a:t>
            </a:r>
            <a:r>
              <a:rPr lang="en-US" altLang="ko-KR" dirty="0" smtClean="0"/>
              <a:t>, Wind, Temp, Month, Day </a:t>
            </a:r>
            <a:r>
              <a:rPr lang="ko-KR" altLang="en-US" dirty="0" smtClean="0"/>
              <a:t>는 독립변수</a:t>
            </a:r>
            <a:endParaRPr lang="en-US" altLang="ko-KR" dirty="0"/>
          </a:p>
          <a:p>
            <a:pPr lvl="3"/>
            <a:r>
              <a:rPr lang="en-US" altLang="ko-KR" dirty="0" smtClean="0"/>
              <a:t>NA</a:t>
            </a:r>
            <a:r>
              <a:rPr lang="ko-KR" altLang="en-US" dirty="0" smtClean="0"/>
              <a:t>는 제외 시킴</a:t>
            </a:r>
            <a:r>
              <a:rPr lang="en-US" altLang="ko-KR" dirty="0"/>
              <a:t> </a:t>
            </a:r>
            <a:r>
              <a:rPr lang="en-US" altLang="ko-KR" dirty="0" smtClean="0"/>
              <a:t>(lm </a:t>
            </a:r>
            <a:r>
              <a:rPr lang="ko-KR" altLang="en-US" dirty="0" smtClean="0"/>
              <a:t>함수 사용시 자동 삭제됨</a:t>
            </a:r>
            <a:r>
              <a:rPr lang="en-US" altLang="ko-KR" dirty="0" smtClean="0"/>
              <a:t>)</a:t>
            </a:r>
          </a:p>
          <a:p>
            <a:pPr lvl="3"/>
            <a:endParaRPr lang="en-US" altLang="ko-KR" dirty="0" smtClean="0"/>
          </a:p>
          <a:p>
            <a:pPr lvl="1"/>
            <a:r>
              <a:rPr lang="ko-KR" altLang="en-US" dirty="0" smtClean="0"/>
              <a:t>문제 </a:t>
            </a:r>
            <a:r>
              <a:rPr lang="en-US" altLang="ko-KR" dirty="0" smtClean="0"/>
              <a:t>2&gt;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1&gt; </a:t>
            </a:r>
            <a:r>
              <a:rPr lang="ko-KR" altLang="en-US" dirty="0" smtClean="0"/>
              <a:t>다중회귀모형을 적합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 </a:t>
            </a:r>
            <a:r>
              <a:rPr lang="ko-KR" altLang="en-US" dirty="0"/>
              <a:t>적합성 및 회귀계수의 유의성 검정을 </a:t>
            </a:r>
            <a:r>
              <a:rPr lang="ko-KR" altLang="en-US" dirty="0" err="1"/>
              <a:t>실시하시오</a:t>
            </a:r>
            <a:r>
              <a:rPr lang="en-US" altLang="ko-KR" dirty="0"/>
              <a:t>.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독립변수는 모두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모형 적합성에 대한 가설검정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귀무가설과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대립가설</a:t>
            </a:r>
            <a:r>
              <a:rPr lang="ko-KR" altLang="en-US" dirty="0" smtClean="0"/>
              <a:t>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의사결정 작성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회귀 계수에 대한 유의성 가설검정 </a:t>
            </a:r>
            <a:r>
              <a:rPr lang="en-US" altLang="ko-KR" dirty="0"/>
              <a:t>(</a:t>
            </a:r>
            <a:r>
              <a:rPr lang="ko-KR" altLang="en-US" dirty="0" err="1" smtClean="0"/>
              <a:t>귀무가설과</a:t>
            </a:r>
            <a:r>
              <a:rPr lang="ko-KR" altLang="en-US" dirty="0" smtClean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작성 후</a:t>
            </a:r>
            <a:r>
              <a:rPr lang="en-US" altLang="ko-KR" dirty="0"/>
              <a:t>, </a:t>
            </a:r>
            <a:r>
              <a:rPr lang="ko-KR" altLang="en-US" dirty="0"/>
              <a:t>통계적 의사결정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2&gt; 1&gt; </a:t>
            </a:r>
            <a:r>
              <a:rPr lang="ko-KR" altLang="en-US" dirty="0" smtClean="0"/>
              <a:t>문제에서 유의하지 않은 변수들을 제거하고 </a:t>
            </a:r>
            <a:r>
              <a:rPr lang="ko-KR" altLang="en-US" dirty="0" err="1" smtClean="0"/>
              <a:t>회귀모형</a:t>
            </a:r>
            <a:r>
              <a:rPr lang="ko-KR" altLang="en-US" dirty="0" smtClean="0"/>
              <a:t> 구축하기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추정된 </a:t>
            </a:r>
            <a:r>
              <a:rPr lang="ko-KR" altLang="en-US" dirty="0" err="1" smtClean="0"/>
              <a:t>회귀식을</a:t>
            </a:r>
            <a:r>
              <a:rPr lang="ko-KR" altLang="en-US" dirty="0" smtClean="0"/>
              <a:t> 작성하시오</a:t>
            </a:r>
            <a:r>
              <a:rPr lang="en-US" altLang="ko-KR" dirty="0" smtClean="0"/>
              <a:t>. </a:t>
            </a:r>
          </a:p>
          <a:p>
            <a:pPr marL="1371600" lvl="3" indent="0">
              <a:buNone/>
            </a:pP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3&gt; 2&gt;</a:t>
            </a:r>
            <a:r>
              <a:rPr lang="ko-KR" altLang="en-US" dirty="0" smtClean="0"/>
              <a:t>의 추정된 </a:t>
            </a:r>
            <a:r>
              <a:rPr lang="ko-KR" altLang="en-US" dirty="0" err="1" smtClean="0"/>
              <a:t>회귀모형에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결정계수</a:t>
            </a:r>
            <a:r>
              <a:rPr lang="ko-KR" altLang="en-US" dirty="0" smtClean="0"/>
              <a:t> 값에 대해 </a:t>
            </a:r>
            <a:r>
              <a:rPr lang="ko-KR" altLang="en-US" dirty="0" err="1" smtClean="0"/>
              <a:t>해석하시오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11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7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모형 적합성에 대한 가설검정 </a:t>
            </a:r>
            <a:r>
              <a:rPr lang="en-US" altLang="ko-KR" dirty="0"/>
              <a:t>(</a:t>
            </a:r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작성 후</a:t>
            </a:r>
            <a:r>
              <a:rPr lang="en-US" altLang="ko-KR" dirty="0"/>
              <a:t>, </a:t>
            </a:r>
            <a:r>
              <a:rPr lang="ko-KR" altLang="en-US" dirty="0"/>
              <a:t>통계적 의사결정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12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17" y="2348880"/>
            <a:ext cx="4517305" cy="3264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3417" y="1815207"/>
            <a:ext cx="678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귀무가설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독립변수 </a:t>
            </a:r>
            <a:r>
              <a:rPr lang="en-US" altLang="ko-KR" sz="1200" dirty="0" err="1"/>
              <a:t>Solar.R</a:t>
            </a:r>
            <a:r>
              <a:rPr lang="en-US" altLang="ko-KR" sz="1200" dirty="0"/>
              <a:t>, Wind, Temp, Month, Day </a:t>
            </a:r>
            <a:r>
              <a:rPr lang="ko-KR" altLang="en-US" sz="1200" dirty="0" smtClean="0"/>
              <a:t>을 가지고 제작한 모형은 적합하지 않다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대립가설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독립변수 </a:t>
            </a:r>
            <a:r>
              <a:rPr lang="en-US" altLang="ko-KR" sz="1200" dirty="0" err="1"/>
              <a:t>Solar.R</a:t>
            </a:r>
            <a:r>
              <a:rPr lang="en-US" altLang="ko-KR" sz="1200" dirty="0"/>
              <a:t>, Wind, Temp, Month, Day </a:t>
            </a:r>
            <a:r>
              <a:rPr lang="ko-KR" altLang="en-US" sz="1200" dirty="0"/>
              <a:t>을 가지고 제작한 모형은 </a:t>
            </a:r>
            <a:r>
              <a:rPr lang="ko-KR" altLang="en-US" sz="1200" dirty="0" smtClean="0"/>
              <a:t>적합하다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66587" y="5717680"/>
            <a:ext cx="778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유의 확률 </a:t>
            </a:r>
            <a:r>
              <a:rPr lang="en-US" altLang="ko-KR" sz="1200" dirty="0" smtClean="0"/>
              <a:t>2.2e-16</a:t>
            </a:r>
            <a:r>
              <a:rPr lang="ko-KR" altLang="en-US" sz="1200" dirty="0" smtClean="0"/>
              <a:t>의 값을 가져 유의 수준 </a:t>
            </a:r>
            <a:r>
              <a:rPr lang="en-US" altLang="ko-KR" sz="1200" dirty="0" smtClean="0"/>
              <a:t>0.05</a:t>
            </a:r>
            <a:r>
              <a:rPr lang="ko-KR" altLang="en-US" sz="1200" dirty="0" smtClean="0"/>
              <a:t>보다 낮게 나와 </a:t>
            </a:r>
            <a:r>
              <a:rPr lang="ko-KR" altLang="en-US" sz="1200" dirty="0" err="1" smtClean="0"/>
              <a:t>귀무가설을</a:t>
            </a:r>
            <a:r>
              <a:rPr lang="ko-KR" altLang="en-US" sz="1200" dirty="0" smtClean="0"/>
              <a:t> 기각한다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모형은 적합하다고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797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 계수에 대한 </a:t>
            </a:r>
            <a:r>
              <a:rPr lang="ko-KR" altLang="en-US" dirty="0" smtClean="0"/>
              <a:t>유의성 </a:t>
            </a:r>
            <a:r>
              <a:rPr lang="ko-KR" altLang="en-US" dirty="0"/>
              <a:t>가설검정 </a:t>
            </a:r>
            <a:r>
              <a:rPr lang="en-US" altLang="ko-KR" dirty="0"/>
              <a:t>(</a:t>
            </a:r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작성 후</a:t>
            </a:r>
            <a:r>
              <a:rPr lang="en-US" altLang="ko-KR" dirty="0"/>
              <a:t>, </a:t>
            </a:r>
            <a:r>
              <a:rPr lang="ko-KR" altLang="en-US" dirty="0"/>
              <a:t>통계적 의사결정 작성</a:t>
            </a:r>
            <a:r>
              <a:rPr lang="en-US" altLang="ko-KR" dirty="0" smtClean="0"/>
              <a:t>)			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13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17" y="2500168"/>
            <a:ext cx="3960440" cy="2981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417" y="1843268"/>
            <a:ext cx="622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귀무가설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독립변수 </a:t>
            </a:r>
            <a:r>
              <a:rPr lang="en-US" altLang="ko-KR" sz="1200" dirty="0" err="1"/>
              <a:t>Solar.R</a:t>
            </a:r>
            <a:r>
              <a:rPr lang="en-US" altLang="ko-KR" sz="1200" dirty="0"/>
              <a:t>, Wind, Temp, Month, </a:t>
            </a:r>
            <a:r>
              <a:rPr lang="en-US" altLang="ko-KR" sz="1200" dirty="0" smtClean="0"/>
              <a:t>Day</a:t>
            </a:r>
            <a:r>
              <a:rPr lang="ko-KR" altLang="en-US" sz="1200" dirty="0" smtClean="0"/>
              <a:t>은 회귀 계수로 유의 하지 않다</a:t>
            </a:r>
            <a:r>
              <a:rPr lang="en-US" altLang="ko-KR" sz="1200" dirty="0" smtClean="0"/>
              <a:t>.  </a:t>
            </a:r>
          </a:p>
          <a:p>
            <a:r>
              <a:rPr lang="ko-KR" altLang="en-US" sz="1200" dirty="0" err="1" smtClean="0"/>
              <a:t>대립가설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독립변수 </a:t>
            </a:r>
            <a:r>
              <a:rPr lang="en-US" altLang="ko-KR" sz="1200" dirty="0" err="1"/>
              <a:t>Solar.R</a:t>
            </a:r>
            <a:r>
              <a:rPr lang="en-US" altLang="ko-KR" sz="1200" dirty="0"/>
              <a:t>, Wind, Temp, Month, Day</a:t>
            </a:r>
            <a:r>
              <a:rPr lang="ko-KR" altLang="en-US" sz="1200" dirty="0"/>
              <a:t>은 회귀 계수로 유의 </a:t>
            </a:r>
            <a:r>
              <a:rPr lang="ko-KR" altLang="en-US" sz="1200" dirty="0" smtClean="0"/>
              <a:t>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46998" y="2790713"/>
            <a:ext cx="3457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아래는 유의 확률이 </a:t>
            </a:r>
            <a:r>
              <a:rPr lang="en-US" altLang="ko-KR" sz="1200" dirty="0"/>
              <a:t>0.05</a:t>
            </a:r>
            <a:r>
              <a:rPr lang="ko-KR" altLang="en-US" sz="1200" dirty="0"/>
              <a:t>이하인 것을 </a:t>
            </a:r>
            <a:r>
              <a:rPr lang="ko-KR" altLang="en-US" sz="1200" dirty="0" smtClean="0"/>
              <a:t>기반으로</a:t>
            </a:r>
            <a:endParaRPr lang="en-US" altLang="ko-KR" sz="1200" dirty="0"/>
          </a:p>
          <a:p>
            <a:r>
              <a:rPr lang="ko-KR" altLang="en-US" sz="1200" dirty="0" err="1" smtClean="0"/>
              <a:t>채택역을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작성하였습니다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Solor.R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대립가설</a:t>
            </a:r>
            <a:endParaRPr lang="en-US" altLang="ko-KR" sz="1200" dirty="0"/>
          </a:p>
          <a:p>
            <a:r>
              <a:rPr lang="en-US" altLang="ko-KR" sz="1200" dirty="0" smtClean="0"/>
              <a:t>Wind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대립가설</a:t>
            </a:r>
            <a:endParaRPr lang="en-US" altLang="ko-KR" sz="1200" dirty="0" smtClean="0"/>
          </a:p>
          <a:p>
            <a:r>
              <a:rPr lang="en-US" altLang="ko-KR" sz="1200" dirty="0" smtClean="0"/>
              <a:t>Temp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대립가설</a:t>
            </a:r>
            <a:endParaRPr lang="en-US" altLang="ko-KR" sz="1200" dirty="0" smtClean="0"/>
          </a:p>
          <a:p>
            <a:r>
              <a:rPr lang="en-US" altLang="ko-KR" sz="1200" dirty="0" smtClean="0"/>
              <a:t>Month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대립가설</a:t>
            </a:r>
            <a:endParaRPr lang="en-US" altLang="ko-KR" sz="1200" dirty="0" smtClean="0"/>
          </a:p>
          <a:p>
            <a:r>
              <a:rPr lang="en-US" altLang="ko-KR" sz="1200" dirty="0" smtClean="0"/>
              <a:t>Day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귀무가설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85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문제에서 유의하지 않은 변수들을 제거하고 </a:t>
            </a:r>
            <a:r>
              <a:rPr lang="ko-KR" altLang="en-US" dirty="0" err="1"/>
              <a:t>회귀모형</a:t>
            </a:r>
            <a:r>
              <a:rPr lang="ko-KR" altLang="en-US" dirty="0"/>
              <a:t> 구축하기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14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4537496" cy="4349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700808"/>
            <a:ext cx="3232884" cy="1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 추정된 </a:t>
            </a:r>
            <a:r>
              <a:rPr lang="ko-KR" altLang="en-US" dirty="0" err="1"/>
              <a:t>회귀모형에</a:t>
            </a:r>
            <a:r>
              <a:rPr lang="ko-KR" altLang="en-US" dirty="0"/>
              <a:t> 대한 </a:t>
            </a:r>
            <a:r>
              <a:rPr lang="ko-KR" altLang="en-US" dirty="0" err="1"/>
              <a:t>결정계수</a:t>
            </a:r>
            <a:r>
              <a:rPr lang="ko-KR" altLang="en-US" dirty="0"/>
              <a:t> 값에 대해 </a:t>
            </a:r>
            <a:r>
              <a:rPr lang="ko-KR" altLang="en-US" dirty="0" err="1"/>
              <a:t>해석하시오</a:t>
            </a:r>
            <a:r>
              <a:rPr lang="en-US" altLang="ko-KR" dirty="0"/>
              <a:t>. 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15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5035356" cy="3257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06284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결정 계수가 </a:t>
            </a:r>
            <a:r>
              <a:rPr lang="en-US" altLang="ko-KR" sz="1200" dirty="0" smtClean="0"/>
              <a:t>0.6059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 0.5</a:t>
            </a:r>
            <a:r>
              <a:rPr lang="ko-KR" altLang="en-US" sz="1200" dirty="0" smtClean="0"/>
              <a:t>보다 크고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보다 작아 계수 정확도가 높다고 하기 어렵습니다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70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3682752" cy="5054617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 marL="0" indent="0">
              <a:buNone/>
            </a:pPr>
            <a:r>
              <a:rPr lang="en-US" altLang="ko-KR" dirty="0"/>
              <a:t># ---------------------------------- #</a:t>
            </a:r>
          </a:p>
          <a:p>
            <a:pPr marL="0" indent="0">
              <a:buNone/>
            </a:pPr>
            <a:r>
              <a:rPr lang="en-US" altLang="ko-KR" dirty="0"/>
              <a:t># 2</a:t>
            </a:r>
            <a:r>
              <a:rPr lang="ko-KR" altLang="en-US" dirty="0"/>
              <a:t>번 문제</a:t>
            </a:r>
          </a:p>
          <a:p>
            <a:pPr marL="0" indent="0">
              <a:buNone/>
            </a:pPr>
            <a:r>
              <a:rPr lang="en-US" altLang="ko-KR" dirty="0"/>
              <a:t>data("</a:t>
            </a:r>
            <a:r>
              <a:rPr lang="en-US" altLang="ko-KR" dirty="0" err="1"/>
              <a:t>airquality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data2 &lt;- </a:t>
            </a:r>
            <a:r>
              <a:rPr lang="en-US" altLang="ko-KR" dirty="0" err="1"/>
              <a:t>airquality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data2 &lt;- data2 %&gt;% </a:t>
            </a:r>
            <a:r>
              <a:rPr lang="en-US" altLang="ko-KR" dirty="0" err="1"/>
              <a:t>na.omit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data2 %&gt;% </a:t>
            </a:r>
            <a:r>
              <a:rPr lang="en-US" altLang="ko-KR" dirty="0" err="1"/>
              <a:t>str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종속변수 </a:t>
            </a:r>
            <a:r>
              <a:rPr lang="en-US" altLang="ko-KR" dirty="0"/>
              <a:t>: Ozone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'</a:t>
            </a:r>
            <a:r>
              <a:rPr lang="en-US" altLang="ko-KR" dirty="0" err="1"/>
              <a:t>data.frame</a:t>
            </a:r>
            <a:r>
              <a:rPr lang="en-US" altLang="ko-KR" dirty="0"/>
              <a:t>':	111 obs. of  6 variables:</a:t>
            </a:r>
          </a:p>
          <a:p>
            <a:pPr marL="0" indent="0">
              <a:buNone/>
            </a:pPr>
            <a:r>
              <a:rPr lang="en-US" altLang="ko-KR" dirty="0"/>
              <a:t># $ Ozone  : </a:t>
            </a:r>
            <a:r>
              <a:rPr lang="en-US" altLang="ko-KR" dirty="0" err="1"/>
              <a:t>int</a:t>
            </a:r>
            <a:r>
              <a:rPr lang="en-US" altLang="ko-KR" dirty="0"/>
              <a:t>  41 36 12 18 23 19 8 16 11 14 ...</a:t>
            </a:r>
          </a:p>
          <a:p>
            <a:pPr marL="0" indent="0">
              <a:buNone/>
            </a:pPr>
            <a:r>
              <a:rPr lang="en-US" altLang="ko-KR" dirty="0"/>
              <a:t># $ </a:t>
            </a:r>
            <a:r>
              <a:rPr lang="en-US" altLang="ko-KR" dirty="0" err="1"/>
              <a:t>Solar.R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 190 118 149 313 299 99 19 256 290 274 ...</a:t>
            </a:r>
          </a:p>
          <a:p>
            <a:pPr marL="0" indent="0">
              <a:buNone/>
            </a:pPr>
            <a:r>
              <a:rPr lang="en-US" altLang="ko-KR" dirty="0"/>
              <a:t># $ Wind   : </a:t>
            </a:r>
            <a:r>
              <a:rPr lang="en-US" altLang="ko-KR" dirty="0" err="1"/>
              <a:t>num</a:t>
            </a:r>
            <a:r>
              <a:rPr lang="en-US" altLang="ko-KR" dirty="0"/>
              <a:t>  7.4 8 12.6 11.5 8.6 13.8 20.1 9.7 9.2 10.9 ...</a:t>
            </a:r>
          </a:p>
          <a:p>
            <a:pPr marL="0" indent="0">
              <a:buNone/>
            </a:pPr>
            <a:r>
              <a:rPr lang="en-US" altLang="ko-KR" dirty="0"/>
              <a:t># $ Temp   : </a:t>
            </a:r>
            <a:r>
              <a:rPr lang="en-US" altLang="ko-KR" dirty="0" err="1"/>
              <a:t>int</a:t>
            </a:r>
            <a:r>
              <a:rPr lang="en-US" altLang="ko-KR" dirty="0"/>
              <a:t>  67 72 74 62 65 59 61 69 66 68 ...</a:t>
            </a:r>
          </a:p>
          <a:p>
            <a:pPr marL="0" indent="0">
              <a:buNone/>
            </a:pPr>
            <a:r>
              <a:rPr lang="en-US" altLang="ko-KR" dirty="0"/>
              <a:t># $ Month  : </a:t>
            </a:r>
            <a:r>
              <a:rPr lang="en-US" altLang="ko-KR" dirty="0" err="1"/>
              <a:t>int</a:t>
            </a:r>
            <a:r>
              <a:rPr lang="en-US" altLang="ko-KR" dirty="0"/>
              <a:t>  5 5 5 5 5 5 5 5 5 5 ...</a:t>
            </a:r>
          </a:p>
          <a:p>
            <a:pPr marL="0" indent="0">
              <a:buNone/>
            </a:pPr>
            <a:r>
              <a:rPr lang="en-US" altLang="ko-KR" dirty="0"/>
              <a:t># $ Day    : </a:t>
            </a:r>
            <a:r>
              <a:rPr lang="en-US" altLang="ko-KR" dirty="0" err="1"/>
              <a:t>int</a:t>
            </a:r>
            <a:r>
              <a:rPr lang="en-US" altLang="ko-KR" dirty="0"/>
              <a:t>  1 2 3 4 7 8 9 12 13 14 ...</a:t>
            </a:r>
          </a:p>
          <a:p>
            <a:pPr marL="0" indent="0">
              <a:buNone/>
            </a:pPr>
            <a:r>
              <a:rPr lang="en-US" altLang="ko-KR" dirty="0"/>
              <a:t># - </a:t>
            </a:r>
            <a:r>
              <a:rPr lang="en-US" altLang="ko-KR" dirty="0" err="1"/>
              <a:t>attr</a:t>
            </a:r>
            <a:r>
              <a:rPr lang="en-US" altLang="ko-KR" dirty="0"/>
              <a:t>(*, "</a:t>
            </a:r>
            <a:r>
              <a:rPr lang="en-US" altLang="ko-KR" dirty="0" err="1"/>
              <a:t>na.action</a:t>
            </a:r>
            <a:r>
              <a:rPr lang="en-US" altLang="ko-KR" dirty="0"/>
              <a:t>")= 'omit' Named </a:t>
            </a:r>
            <a:r>
              <a:rPr lang="en-US" altLang="ko-KR" dirty="0" err="1"/>
              <a:t>int</a:t>
            </a:r>
            <a:r>
              <a:rPr lang="en-US" altLang="ko-KR" dirty="0"/>
              <a:t> [1:42] 5 6 10 11 25 26 27 32 33 34 ...</a:t>
            </a:r>
          </a:p>
          <a:p>
            <a:pPr marL="0" indent="0">
              <a:buNone/>
            </a:pPr>
            <a:r>
              <a:rPr lang="en-US" altLang="ko-KR" dirty="0"/>
              <a:t># ..- </a:t>
            </a:r>
            <a:r>
              <a:rPr lang="en-US" altLang="ko-KR" dirty="0" err="1"/>
              <a:t>attr</a:t>
            </a:r>
            <a:r>
              <a:rPr lang="en-US" altLang="ko-KR" dirty="0"/>
              <a:t>(*, "names")= </a:t>
            </a:r>
            <a:r>
              <a:rPr lang="en-US" altLang="ko-KR" dirty="0" err="1"/>
              <a:t>chr</a:t>
            </a:r>
            <a:r>
              <a:rPr lang="en-US" altLang="ko-KR" dirty="0"/>
              <a:t> [1:42] "5" "6" "10" "11" ...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ow &lt;- lm(Ozone ~ ., data = data2)</a:t>
            </a:r>
          </a:p>
          <a:p>
            <a:pPr marL="0" indent="0">
              <a:buNone/>
            </a:pPr>
            <a:r>
              <a:rPr lang="en-US" altLang="ko-KR" dirty="0"/>
              <a:t># Call:</a:t>
            </a:r>
          </a:p>
          <a:p>
            <a:pPr marL="0" indent="0">
              <a:buNone/>
            </a:pPr>
            <a:r>
              <a:rPr lang="en-US" altLang="ko-KR" dirty="0"/>
              <a:t>#   lm(formula = Ozone ~ ., data = data2)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Coefficients:</a:t>
            </a:r>
          </a:p>
          <a:p>
            <a:pPr marL="0" indent="0">
              <a:buNone/>
            </a:pPr>
            <a:r>
              <a:rPr lang="en-US" altLang="ko-KR" dirty="0"/>
              <a:t>#   (Intercept)      </a:t>
            </a:r>
            <a:r>
              <a:rPr lang="en-US" altLang="ko-KR" dirty="0" err="1"/>
              <a:t>Solar.R</a:t>
            </a:r>
            <a:r>
              <a:rPr lang="en-US" altLang="ko-KR" dirty="0"/>
              <a:t>         Wind         Temp        Month  </a:t>
            </a:r>
          </a:p>
          <a:p>
            <a:pPr marL="0" indent="0">
              <a:buNone/>
            </a:pPr>
            <a:r>
              <a:rPr lang="en-US" altLang="ko-KR" dirty="0"/>
              <a:t># -64.11632      0.05027     -3.31844      1.89579     -3.03996  </a:t>
            </a:r>
          </a:p>
          <a:p>
            <a:pPr marL="0" indent="0">
              <a:buNone/>
            </a:pPr>
            <a:r>
              <a:rPr lang="en-US" altLang="ko-KR" dirty="0"/>
              <a:t># Day  </a:t>
            </a:r>
          </a:p>
          <a:p>
            <a:pPr marL="0" indent="0">
              <a:buNone/>
            </a:pPr>
            <a:r>
              <a:rPr lang="en-US" altLang="ko-KR" dirty="0"/>
              <a:t># 0.27388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summary(ow)</a:t>
            </a:r>
          </a:p>
          <a:p>
            <a:pPr marL="0" indent="0">
              <a:buNone/>
            </a:pPr>
            <a:r>
              <a:rPr lang="en-US" altLang="ko-KR" dirty="0"/>
              <a:t># Call:</a:t>
            </a:r>
          </a:p>
          <a:p>
            <a:pPr marL="0" indent="0">
              <a:buNone/>
            </a:pPr>
            <a:r>
              <a:rPr lang="en-US" altLang="ko-KR" dirty="0"/>
              <a:t>#   lm(formula = Ozone ~ ., data = data2)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Residuals:</a:t>
            </a:r>
          </a:p>
          <a:p>
            <a:pPr marL="0" indent="0">
              <a:buNone/>
            </a:pPr>
            <a:r>
              <a:rPr lang="en-US" altLang="ko-KR" dirty="0"/>
              <a:t>#   Min      1Q  Median      3Q     Max </a:t>
            </a:r>
          </a:p>
          <a:p>
            <a:pPr marL="0" indent="0">
              <a:buNone/>
            </a:pPr>
            <a:r>
              <a:rPr lang="en-US" altLang="ko-KR" dirty="0"/>
              <a:t># -37.014 -12.284  -3.302   8.454  95.348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(</a:t>
            </a:r>
            <a:r>
              <a:rPr lang="ko-KR" altLang="en-US" dirty="0"/>
              <a:t>회귀 계수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Coefficients:</a:t>
            </a:r>
          </a:p>
          <a:p>
            <a:pPr marL="0" indent="0">
              <a:buNone/>
            </a:pPr>
            <a:r>
              <a:rPr lang="en-US" altLang="ko-KR" dirty="0"/>
              <a:t>#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#  (Intercept) -64.11632   23.48249  -2.730  0.00742 ** </a:t>
            </a:r>
          </a:p>
          <a:p>
            <a:pPr marL="0" indent="0">
              <a:buNone/>
            </a:pPr>
            <a:r>
              <a:rPr lang="en-US" altLang="ko-KR" dirty="0"/>
              <a:t>#   </a:t>
            </a:r>
            <a:r>
              <a:rPr lang="en-US" altLang="ko-KR" dirty="0" err="1"/>
              <a:t>Solar.R</a:t>
            </a:r>
            <a:r>
              <a:rPr lang="en-US" altLang="ko-KR" dirty="0"/>
              <a:t>       0.05027    0.02342   2.147  0.03411 *  </a:t>
            </a:r>
          </a:p>
          <a:p>
            <a:pPr marL="0" indent="0">
              <a:buNone/>
            </a:pPr>
            <a:r>
              <a:rPr lang="en-US" altLang="ko-KR" dirty="0"/>
              <a:t>#   Wind         -3.31844    0.64451  -5.149 1.23e-06 ***</a:t>
            </a:r>
          </a:p>
          <a:p>
            <a:pPr marL="0" indent="0">
              <a:buNone/>
            </a:pPr>
            <a:r>
              <a:rPr lang="en-US" altLang="ko-KR" dirty="0"/>
              <a:t>#   Temp          1.89579    0.27389   6.922 3.66e-10 ***</a:t>
            </a:r>
          </a:p>
          <a:p>
            <a:pPr marL="0" indent="0">
              <a:buNone/>
            </a:pPr>
            <a:r>
              <a:rPr lang="en-US" altLang="ko-KR" dirty="0"/>
              <a:t>#   Month        -3.03996    1.51346  -2.009  0.04714 *  </a:t>
            </a:r>
          </a:p>
          <a:p>
            <a:pPr marL="0" indent="0">
              <a:buNone/>
            </a:pPr>
            <a:r>
              <a:rPr lang="en-US" altLang="ko-KR" dirty="0"/>
              <a:t>#   Day           0.27388    0.22967   1.192  0.23576    </a:t>
            </a:r>
          </a:p>
          <a:p>
            <a:pPr marL="0" indent="0">
              <a:buNone/>
            </a:pPr>
            <a:r>
              <a:rPr lang="en-US" altLang="ko-KR" dirty="0"/>
              <a:t># ---</a:t>
            </a:r>
          </a:p>
          <a:p>
            <a:pPr marL="0" indent="0">
              <a:buNone/>
            </a:pPr>
            <a:r>
              <a:rPr lang="en-US" altLang="ko-KR" dirty="0"/>
              <a:t>#   </a:t>
            </a: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altLang="ko-KR" dirty="0"/>
              <a:t># (</a:t>
            </a:r>
            <a:r>
              <a:rPr lang="ko-KR" altLang="en-US" dirty="0"/>
              <a:t>모형 적합성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Residual standard error: 20.86 on 105 degrees of freedom</a:t>
            </a:r>
          </a:p>
          <a:p>
            <a:pPr marL="0" indent="0">
              <a:buNone/>
            </a:pPr>
            <a:r>
              <a:rPr lang="en-US" altLang="ko-KR" dirty="0"/>
              <a:t># Multiple R-squared:  0.6249,	Adjusted R-squared:  0.6071 </a:t>
            </a:r>
          </a:p>
          <a:p>
            <a:pPr marL="0" indent="0">
              <a:buNone/>
            </a:pPr>
            <a:r>
              <a:rPr lang="en-US" altLang="ko-KR" dirty="0"/>
              <a:t># F-statistic: 34.99 on 5 and 105 DF,  p-value: &lt; 2.2e-16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16</a:t>
            </a:fld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5004048" y="1179126"/>
            <a:ext cx="3682752" cy="5054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  <a:defRPr sz="18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Ø"/>
              <a:defRPr sz="16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Code</a:t>
            </a:r>
          </a:p>
          <a:p>
            <a:pPr marL="0" indent="0">
              <a:buNone/>
            </a:pPr>
            <a:r>
              <a:rPr lang="en-US" altLang="ko-KR" dirty="0" err="1"/>
              <a:t>anova</a:t>
            </a:r>
            <a:r>
              <a:rPr lang="en-US" altLang="ko-KR" dirty="0"/>
              <a:t>(ow)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문제에서 유의하지 않은 변수들을 제거하고 </a:t>
            </a:r>
            <a:r>
              <a:rPr lang="ko-KR" altLang="en-US" dirty="0" err="1"/>
              <a:t>회귀모형</a:t>
            </a:r>
            <a:r>
              <a:rPr lang="ko-KR" altLang="en-US" dirty="0"/>
              <a:t> 구축하기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Solar.R</a:t>
            </a:r>
            <a:r>
              <a:rPr lang="en-US" altLang="ko-KR" dirty="0"/>
              <a:t>, Wind, Temp</a:t>
            </a:r>
          </a:p>
          <a:p>
            <a:pPr marL="0" indent="0">
              <a:buNone/>
            </a:pPr>
            <a:r>
              <a:rPr lang="en-US" altLang="ko-KR" dirty="0" err="1"/>
              <a:t>change_lm</a:t>
            </a:r>
            <a:r>
              <a:rPr lang="en-US" altLang="ko-KR" dirty="0"/>
              <a:t> &lt;- lm(Ozone ~ </a:t>
            </a:r>
            <a:r>
              <a:rPr lang="en-US" altLang="ko-KR" dirty="0" err="1"/>
              <a:t>Solar.R</a:t>
            </a:r>
            <a:r>
              <a:rPr lang="en-US" altLang="ko-KR" dirty="0"/>
              <a:t> + Wind + Temp, data = data2)</a:t>
            </a:r>
          </a:p>
          <a:p>
            <a:pPr marL="0" indent="0">
              <a:buNone/>
            </a:pPr>
            <a:r>
              <a:rPr lang="en-US" altLang="ko-KR" dirty="0"/>
              <a:t># Call:</a:t>
            </a:r>
          </a:p>
          <a:p>
            <a:pPr marL="0" indent="0">
              <a:buNone/>
            </a:pPr>
            <a:r>
              <a:rPr lang="en-US" altLang="ko-KR" dirty="0"/>
              <a:t>#   lm(formula = Ozone ~ </a:t>
            </a:r>
            <a:r>
              <a:rPr lang="en-US" altLang="ko-KR" dirty="0" err="1"/>
              <a:t>Solar.R</a:t>
            </a:r>
            <a:r>
              <a:rPr lang="en-US" altLang="ko-KR" dirty="0"/>
              <a:t> + Wind + Temp, data = data2)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Coefficients:</a:t>
            </a:r>
          </a:p>
          <a:p>
            <a:pPr marL="0" indent="0">
              <a:buNone/>
            </a:pPr>
            <a:r>
              <a:rPr lang="en-US" altLang="ko-KR" dirty="0"/>
              <a:t>#   (Intercept)      </a:t>
            </a:r>
            <a:r>
              <a:rPr lang="en-US" altLang="ko-KR" dirty="0" err="1"/>
              <a:t>Solar.R</a:t>
            </a:r>
            <a:r>
              <a:rPr lang="en-US" altLang="ko-KR" dirty="0"/>
              <a:t>         Wind         Temp  </a:t>
            </a:r>
          </a:p>
          <a:p>
            <a:pPr marL="0" indent="0">
              <a:buNone/>
            </a:pPr>
            <a:r>
              <a:rPr lang="en-US" altLang="ko-KR" dirty="0"/>
              <a:t># -64.34208      0.05982     -3.33359      1.65209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y = 0.05982x1 -3.33359x2 + 1.65209x3 -64.34208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summary(</a:t>
            </a:r>
            <a:r>
              <a:rPr lang="en-US" altLang="ko-KR" dirty="0" err="1"/>
              <a:t>change_lm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Call:</a:t>
            </a:r>
          </a:p>
          <a:p>
            <a:pPr marL="0" indent="0">
              <a:buNone/>
            </a:pPr>
            <a:r>
              <a:rPr lang="en-US" altLang="ko-KR" dirty="0"/>
              <a:t>#   lm(formula = Ozone ~ </a:t>
            </a:r>
            <a:r>
              <a:rPr lang="en-US" altLang="ko-KR" dirty="0" err="1"/>
              <a:t>Solar.R</a:t>
            </a:r>
            <a:r>
              <a:rPr lang="en-US" altLang="ko-KR" dirty="0"/>
              <a:t> + Wind + Temp, data = data2)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Residuals:</a:t>
            </a:r>
          </a:p>
          <a:p>
            <a:pPr marL="0" indent="0">
              <a:buNone/>
            </a:pPr>
            <a:r>
              <a:rPr lang="en-US" altLang="ko-KR" dirty="0"/>
              <a:t>#   Min      1Q  Median      3Q     Max </a:t>
            </a:r>
          </a:p>
          <a:p>
            <a:pPr marL="0" indent="0">
              <a:buNone/>
            </a:pPr>
            <a:r>
              <a:rPr lang="en-US" altLang="ko-KR" dirty="0"/>
              <a:t># -40.485 -14.219  -3.551  10.097  95.619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Coefficients:</a:t>
            </a:r>
          </a:p>
          <a:p>
            <a:pPr marL="0" indent="0">
              <a:buNone/>
            </a:pPr>
            <a:r>
              <a:rPr lang="en-US" altLang="ko-KR" dirty="0"/>
              <a:t>#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# (Intercept) -64.34208   23.05472  -2.791  0.00623 ** </a:t>
            </a:r>
          </a:p>
          <a:p>
            <a:pPr marL="0" indent="0">
              <a:buNone/>
            </a:pPr>
            <a:r>
              <a:rPr lang="en-US" altLang="ko-KR" dirty="0"/>
              <a:t>#   </a:t>
            </a:r>
            <a:r>
              <a:rPr lang="en-US" altLang="ko-KR" dirty="0" err="1"/>
              <a:t>Solar.R</a:t>
            </a:r>
            <a:r>
              <a:rPr lang="en-US" altLang="ko-KR" dirty="0"/>
              <a:t>       0.05982    0.02319   2.580  0.01124 *  </a:t>
            </a:r>
          </a:p>
          <a:p>
            <a:pPr marL="0" indent="0">
              <a:buNone/>
            </a:pPr>
            <a:r>
              <a:rPr lang="en-US" altLang="ko-KR" dirty="0"/>
              <a:t>#   Wind         -3.33359    0.65441  -5.094 1.52e-06 ***</a:t>
            </a:r>
          </a:p>
          <a:p>
            <a:pPr marL="0" indent="0">
              <a:buNone/>
            </a:pPr>
            <a:r>
              <a:rPr lang="en-US" altLang="ko-KR" dirty="0"/>
              <a:t>#   Temp          1.65209    0.25353   6.516 2.42e-09 ***</a:t>
            </a:r>
          </a:p>
          <a:p>
            <a:pPr marL="0" indent="0">
              <a:buNone/>
            </a:pPr>
            <a:r>
              <a:rPr lang="en-US" altLang="ko-KR" dirty="0"/>
              <a:t>#   ---</a:t>
            </a:r>
          </a:p>
          <a:p>
            <a:pPr marL="0" indent="0">
              <a:buNone/>
            </a:pPr>
            <a:r>
              <a:rPr lang="en-US" altLang="ko-KR" dirty="0"/>
              <a:t>#   </a:t>
            </a: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Residual standard error: 21.18 on 107 degrees of freedom</a:t>
            </a:r>
          </a:p>
          <a:p>
            <a:pPr marL="0" indent="0">
              <a:buNone/>
            </a:pPr>
            <a:r>
              <a:rPr lang="en-US" altLang="ko-KR" dirty="0"/>
              <a:t># Multiple R-squared:  0.6059, (</a:t>
            </a:r>
            <a:r>
              <a:rPr lang="ko-KR" altLang="en-US" dirty="0"/>
              <a:t>결정 계수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Adjusted R-squared:  0.5948 </a:t>
            </a:r>
          </a:p>
          <a:p>
            <a:pPr marL="0" indent="0">
              <a:buNone/>
            </a:pPr>
            <a:r>
              <a:rPr lang="en-US" altLang="ko-KR" dirty="0"/>
              <a:t># F-statistic: 54.83 on 3 and 107 DF,  p-value: &lt; 2.2e-16</a:t>
            </a:r>
          </a:p>
          <a:p>
            <a:endParaRPr lang="en-US" altLang="ko-KR" dirty="0" smtClean="0"/>
          </a:p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15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물음에 답하시오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library(ggplot2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diamonds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 </a:t>
            </a:r>
            <a:r>
              <a:rPr lang="en-US" altLang="ko-KR" dirty="0" smtClean="0"/>
              <a:t>3&gt; diamonds</a:t>
            </a:r>
            <a:r>
              <a:rPr lang="ko-KR" altLang="en-US" dirty="0" smtClean="0"/>
              <a:t> 데이터의 변수 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en-US" altLang="ko-KR" dirty="0" smtClean="0"/>
              <a:t>cut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color </a:t>
            </a:r>
            <a:r>
              <a:rPr lang="ko-KR" altLang="en-US" dirty="0" smtClean="0"/>
              <a:t>변수가 연관이 있는지를 유의수준 </a:t>
            </a:r>
            <a:r>
              <a:rPr lang="en-US" altLang="ko-KR" dirty="0" smtClean="0"/>
              <a:t>5%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검정하시오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1&gt; </a:t>
            </a:r>
            <a:r>
              <a:rPr lang="ko-KR" altLang="en-US" dirty="0" err="1" smtClean="0"/>
              <a:t>귀무가설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2&gt; </a:t>
            </a:r>
            <a:r>
              <a:rPr lang="ko-KR" altLang="en-US" dirty="0" err="1" smtClean="0"/>
              <a:t>대립가설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3&gt; </a:t>
            </a:r>
            <a:r>
              <a:rPr lang="ko-KR" altLang="en-US" dirty="0" err="1" smtClean="0"/>
              <a:t>검정통계량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4&gt; </a:t>
            </a:r>
            <a:r>
              <a:rPr lang="ko-KR" altLang="en-US" dirty="0" smtClean="0"/>
              <a:t>통계적 의사결정</a:t>
            </a:r>
            <a:r>
              <a:rPr lang="en-US" altLang="ko-KR" dirty="0" smtClean="0"/>
              <a:t>(p-value </a:t>
            </a:r>
            <a:r>
              <a:rPr lang="ko-KR" altLang="en-US" dirty="0" smtClean="0"/>
              <a:t>포함하여 해석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5&gt; </a:t>
            </a:r>
            <a:r>
              <a:rPr lang="ko-KR" altLang="en-US" dirty="0" smtClean="0"/>
              <a:t>모자이크</a:t>
            </a:r>
            <a:r>
              <a:rPr lang="en-US" altLang="ko-KR" dirty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 작성하기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en-US" altLang="ko-KR" dirty="0"/>
              <a:t>&gt;</a:t>
            </a:r>
            <a:r>
              <a:rPr lang="en-US" altLang="ko-KR" dirty="0" smtClean="0"/>
              <a:t> </a:t>
            </a:r>
            <a:r>
              <a:rPr lang="en-US" altLang="ko-KR" dirty="0"/>
              <a:t>diamonds</a:t>
            </a:r>
            <a:r>
              <a:rPr lang="ko-KR" altLang="en-US" dirty="0"/>
              <a:t> 데이터의 변수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cut</a:t>
            </a:r>
            <a:r>
              <a:rPr lang="ko-KR" altLang="en-US" dirty="0" smtClean="0"/>
              <a:t>의 품질에 따라 평균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의 차이가 있는지를 유의수준 </a:t>
            </a:r>
            <a:r>
              <a:rPr lang="en-US" altLang="ko-KR" dirty="0" smtClean="0"/>
              <a:t>5</a:t>
            </a:r>
            <a:r>
              <a:rPr lang="en-US" altLang="ko-KR" dirty="0"/>
              <a:t>%</a:t>
            </a:r>
            <a:r>
              <a:rPr lang="ko-KR" altLang="en-US" dirty="0"/>
              <a:t>에서 </a:t>
            </a:r>
            <a:r>
              <a:rPr lang="ko-KR" altLang="en-US" dirty="0" err="1" smtClean="0"/>
              <a:t>검정하시오</a:t>
            </a:r>
            <a:r>
              <a:rPr lang="en-US" altLang="ko-KR" dirty="0"/>
              <a:t>. 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1&gt; </a:t>
            </a:r>
            <a:r>
              <a:rPr lang="ko-KR" altLang="en-US" dirty="0" err="1"/>
              <a:t>귀무가설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2&gt; </a:t>
            </a:r>
            <a:r>
              <a:rPr lang="ko-KR" altLang="en-US" dirty="0" err="1"/>
              <a:t>대립가설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3&gt; </a:t>
            </a:r>
            <a:r>
              <a:rPr lang="ko-KR" altLang="en-US" dirty="0" err="1"/>
              <a:t>검정통계량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4&gt; </a:t>
            </a:r>
            <a:r>
              <a:rPr lang="ko-KR" altLang="en-US" dirty="0"/>
              <a:t>통계적 </a:t>
            </a:r>
            <a:r>
              <a:rPr lang="ko-KR" altLang="en-US" dirty="0" smtClean="0"/>
              <a:t>의사결정</a:t>
            </a:r>
            <a:r>
              <a:rPr lang="en-US" altLang="ko-KR" dirty="0" smtClean="0"/>
              <a:t>(</a:t>
            </a:r>
            <a:r>
              <a:rPr lang="en-US" altLang="ko-KR" dirty="0"/>
              <a:t>p-value </a:t>
            </a:r>
            <a:r>
              <a:rPr lang="ko-KR" altLang="en-US" dirty="0"/>
              <a:t>포함하여 해석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5&gt; </a:t>
            </a:r>
            <a:r>
              <a:rPr lang="en-US" altLang="ko-KR" dirty="0" smtClean="0"/>
              <a:t>box plot</a:t>
            </a:r>
            <a:r>
              <a:rPr lang="ko-KR" altLang="en-US" dirty="0" smtClean="0"/>
              <a:t>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17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8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diamonds</a:t>
            </a:r>
            <a:r>
              <a:rPr lang="ko-KR" altLang="en-US" dirty="0"/>
              <a:t> 데이터의 변수 중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cut </a:t>
            </a:r>
            <a:r>
              <a:rPr lang="ko-KR" altLang="en-US" dirty="0"/>
              <a:t>과</a:t>
            </a:r>
            <a:r>
              <a:rPr lang="en-US" altLang="ko-KR" dirty="0"/>
              <a:t> color </a:t>
            </a:r>
            <a:r>
              <a:rPr lang="ko-KR" altLang="en-US" dirty="0"/>
              <a:t>변수가 연관이 있는지를 유의수준 </a:t>
            </a:r>
            <a:r>
              <a:rPr lang="en-US" altLang="ko-KR" dirty="0"/>
              <a:t>5%</a:t>
            </a:r>
            <a:r>
              <a:rPr lang="ko-KR" altLang="en-US" dirty="0"/>
              <a:t>에서 </a:t>
            </a:r>
            <a:r>
              <a:rPr lang="ko-KR" altLang="en-US" dirty="0" err="1"/>
              <a:t>검정하시오</a:t>
            </a:r>
            <a:r>
              <a:rPr lang="en-US" altLang="ko-KR" dirty="0"/>
              <a:t>. 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1&gt; </a:t>
            </a:r>
            <a:r>
              <a:rPr lang="ko-KR" altLang="en-US" dirty="0" err="1"/>
              <a:t>귀무가설</a:t>
            </a:r>
            <a:r>
              <a:rPr lang="en-US" altLang="ko-KR" dirty="0" smtClean="0"/>
              <a:t>: cut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변수가 연관이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2&gt; </a:t>
            </a:r>
            <a:r>
              <a:rPr lang="ko-KR" altLang="en-US" dirty="0" err="1"/>
              <a:t>대립가설</a:t>
            </a:r>
            <a:r>
              <a:rPr lang="en-US" altLang="ko-KR" dirty="0" smtClean="0"/>
              <a:t>: </a:t>
            </a:r>
            <a:r>
              <a:rPr lang="en-US" altLang="ko-KR" dirty="0"/>
              <a:t>cut</a:t>
            </a:r>
            <a:r>
              <a:rPr lang="ko-KR" altLang="en-US" dirty="0"/>
              <a:t>과 </a:t>
            </a:r>
            <a:r>
              <a:rPr lang="en-US" altLang="ko-KR" dirty="0"/>
              <a:t>color </a:t>
            </a:r>
            <a:r>
              <a:rPr lang="ko-KR" altLang="en-US" dirty="0"/>
              <a:t>변수가 연관이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dirty="0"/>
              <a:t>&gt; </a:t>
            </a:r>
            <a:r>
              <a:rPr lang="ko-KR" altLang="en-US" dirty="0" err="1"/>
              <a:t>검정통계량</a:t>
            </a:r>
            <a:r>
              <a:rPr lang="en-US" altLang="ko-KR" dirty="0"/>
              <a:t>: 310.32</a:t>
            </a:r>
          </a:p>
          <a:p>
            <a:pPr lvl="2"/>
            <a:r>
              <a:rPr lang="en-US" altLang="ko-KR" dirty="0"/>
              <a:t>4&gt; </a:t>
            </a:r>
            <a:r>
              <a:rPr lang="ko-KR" altLang="en-US" dirty="0"/>
              <a:t>통계적 의사결정</a:t>
            </a:r>
            <a:r>
              <a:rPr lang="en-US" altLang="ko-KR" dirty="0"/>
              <a:t>(p-value </a:t>
            </a:r>
            <a:r>
              <a:rPr lang="ko-KR" altLang="en-US" dirty="0"/>
              <a:t>포함하여 해석</a:t>
            </a:r>
            <a:r>
              <a:rPr lang="en-US" altLang="ko-KR" dirty="0"/>
              <a:t>) 2.2e-16</a:t>
            </a:r>
          </a:p>
          <a:p>
            <a:pPr lvl="2"/>
            <a:r>
              <a:rPr lang="en-US" altLang="ko-KR" dirty="0"/>
              <a:t>5&gt; </a:t>
            </a:r>
            <a:r>
              <a:rPr lang="ko-KR" altLang="en-US" dirty="0"/>
              <a:t>모자이크</a:t>
            </a:r>
            <a:r>
              <a:rPr lang="en-US" altLang="ko-KR" dirty="0"/>
              <a:t> plot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18</a:t>
            </a:fld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4743450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94" y="4664506"/>
            <a:ext cx="3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유의 확률 </a:t>
            </a:r>
            <a:r>
              <a:rPr lang="en-US" altLang="ko-KR" sz="1200" dirty="0" smtClean="0"/>
              <a:t>2.2e-16 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귀무가설</a:t>
            </a:r>
            <a:r>
              <a:rPr lang="ko-KR" altLang="en-US" sz="1200" dirty="0" smtClean="0"/>
              <a:t> 기각 즉 변수가 연관이 있다고 할 수 있습니다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2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diamonds</a:t>
            </a:r>
            <a:r>
              <a:rPr lang="ko-KR" altLang="en-US" dirty="0"/>
              <a:t> 데이터의 변수 중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cut </a:t>
            </a:r>
            <a:r>
              <a:rPr lang="ko-KR" altLang="en-US" dirty="0"/>
              <a:t>과</a:t>
            </a:r>
            <a:r>
              <a:rPr lang="en-US" altLang="ko-KR" dirty="0"/>
              <a:t> color </a:t>
            </a:r>
            <a:r>
              <a:rPr lang="ko-KR" altLang="en-US" dirty="0"/>
              <a:t>변수가 연관이 있는지를 유의수준 </a:t>
            </a:r>
            <a:r>
              <a:rPr lang="en-US" altLang="ko-KR" dirty="0"/>
              <a:t>5%</a:t>
            </a:r>
            <a:r>
              <a:rPr lang="ko-KR" altLang="en-US" dirty="0"/>
              <a:t>에서 </a:t>
            </a:r>
            <a:r>
              <a:rPr lang="ko-KR" altLang="en-US" dirty="0" err="1"/>
              <a:t>검정하시오</a:t>
            </a:r>
            <a:r>
              <a:rPr lang="en-US" altLang="ko-KR" dirty="0"/>
              <a:t>. 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5</a:t>
            </a:r>
            <a:r>
              <a:rPr lang="en-US" altLang="ko-KR" dirty="0"/>
              <a:t>&gt; </a:t>
            </a:r>
            <a:r>
              <a:rPr lang="ko-KR" altLang="en-US" dirty="0"/>
              <a:t>모자이크</a:t>
            </a:r>
            <a:r>
              <a:rPr lang="en-US" altLang="ko-KR" dirty="0"/>
              <a:t> plot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19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05" y="2276872"/>
            <a:ext cx="4592278" cy="35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아래의 데이터를 생성한 후 다음을 분석하시오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runif</a:t>
            </a:r>
            <a:r>
              <a:rPr lang="en-US" altLang="ko-KR" dirty="0" smtClean="0"/>
              <a:t>(1000, 0, 10)</a:t>
            </a:r>
          </a:p>
          <a:p>
            <a:pPr marL="457200" lvl="1" indent="0">
              <a:buNone/>
            </a:pPr>
            <a:r>
              <a:rPr lang="en-US" altLang="ko-KR" dirty="0"/>
              <a:t>y</a:t>
            </a:r>
            <a:r>
              <a:rPr lang="en-US" altLang="ko-KR" dirty="0" smtClean="0"/>
              <a:t> &lt;- 2 + 3*x + </a:t>
            </a:r>
            <a:r>
              <a:rPr lang="en-US" altLang="ko-KR" dirty="0" err="1" smtClean="0"/>
              <a:t>rnorm</a:t>
            </a:r>
            <a:r>
              <a:rPr lang="en-US" altLang="ko-KR" dirty="0" smtClean="0"/>
              <a:t>(1000, mean=0,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 = 3)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r>
              <a:rPr lang="en-US" altLang="ko-KR" dirty="0"/>
              <a:t>&gt; </a:t>
            </a:r>
            <a:r>
              <a:rPr lang="en-US" altLang="ko-KR" dirty="0" smtClean="0"/>
              <a:t>y</a:t>
            </a:r>
            <a:r>
              <a:rPr lang="ko-KR" altLang="en-US" dirty="0"/>
              <a:t>는 종속변수</a:t>
            </a:r>
            <a:r>
              <a:rPr lang="en-US" altLang="ko-KR" dirty="0"/>
              <a:t>, x</a:t>
            </a:r>
            <a:r>
              <a:rPr lang="ko-KR" altLang="en-US" dirty="0"/>
              <a:t>는 </a:t>
            </a:r>
            <a:r>
              <a:rPr lang="ko-KR" altLang="en-US" dirty="0" smtClean="0"/>
              <a:t>독립변수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1&gt;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간의 </a:t>
            </a:r>
            <a:r>
              <a:rPr lang="ko-KR" altLang="en-US" dirty="0" err="1" smtClean="0"/>
              <a:t>산점도를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2&gt;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 smtClean="0"/>
              <a:t>간 상관계수를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의미를 설명하시오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3&gt; </a:t>
            </a:r>
            <a:r>
              <a:rPr lang="ko-KR" altLang="en-US" dirty="0" smtClean="0"/>
              <a:t>다음의 단순선형회귀모형을 적합하고</a:t>
            </a:r>
            <a:r>
              <a:rPr lang="en-US" altLang="ko-KR" dirty="0"/>
              <a:t> </a:t>
            </a:r>
            <a:r>
              <a:rPr lang="ko-KR" altLang="en-US" dirty="0" smtClean="0"/>
              <a:t>추정된 모형식을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0.05) (2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4&gt; </a:t>
            </a:r>
            <a:r>
              <a:rPr lang="ko-KR" altLang="en-US" dirty="0" smtClean="0"/>
              <a:t>회귀선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적색</a:t>
            </a:r>
            <a:r>
              <a:rPr lang="ko-KR" altLang="en-US" dirty="0" smtClean="0"/>
              <a:t>으로 표시</a:t>
            </a:r>
            <a:r>
              <a:rPr lang="en-US" altLang="ko-KR" dirty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산점도와</a:t>
            </a:r>
            <a:r>
              <a:rPr lang="ko-KR" altLang="en-US" dirty="0" smtClean="0"/>
              <a:t> 같은 평면에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5&gt; </a:t>
            </a:r>
            <a:r>
              <a:rPr lang="ko-KR" altLang="en-US" dirty="0" err="1" smtClean="0"/>
              <a:t>잔차</a:t>
            </a:r>
            <a:r>
              <a:rPr lang="ko-KR" altLang="en-US" dirty="0" smtClean="0"/>
              <a:t> 분석을 위해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값과 </a:t>
            </a:r>
            <a:r>
              <a:rPr lang="ko-KR" altLang="en-US" dirty="0" err="1" smtClean="0"/>
              <a:t>잔차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히스토그램</a:t>
            </a:r>
            <a:r>
              <a:rPr lang="en-US" altLang="ko-KR" dirty="0" smtClean="0"/>
              <a:t>, Q-Q plot</a:t>
            </a:r>
            <a:r>
              <a:rPr lang="ko-KR" altLang="en-US" dirty="0" smtClean="0"/>
              <a:t>를 작성하고 분석하시오</a:t>
            </a:r>
            <a:r>
              <a:rPr lang="en-US" altLang="ko-KR" dirty="0" smtClean="0"/>
              <a:t>. (</a:t>
            </a:r>
            <a:r>
              <a:rPr lang="en-US" altLang="ko-KR" dirty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6&gt; 3</a:t>
            </a:r>
            <a:r>
              <a:rPr lang="ko-KR" altLang="en-US" dirty="0" smtClean="0"/>
              <a:t>번의 추정된 </a:t>
            </a:r>
            <a:r>
              <a:rPr lang="ko-KR" altLang="en-US" dirty="0" err="1" smtClean="0"/>
              <a:t>회귀식을</a:t>
            </a:r>
            <a:r>
              <a:rPr lang="ko-KR" altLang="en-US" dirty="0" smtClean="0"/>
              <a:t> 바탕으로 다음 값들을 </a:t>
            </a:r>
            <a:r>
              <a:rPr lang="ko-KR" altLang="en-US" dirty="0" err="1" smtClean="0"/>
              <a:t>예측하시오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c(0, 10, 100)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987824" y="4005064"/>
                <a:ext cx="19400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altLang="ko-KR" dirty="0" smtClean="0"/>
                  <a:t>ε</a:t>
                </a:r>
                <a:r>
                  <a:rPr lang="en-US" altLang="ko-KR" dirty="0" smtClean="0"/>
                  <a:t>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005064"/>
                <a:ext cx="1940018" cy="369332"/>
              </a:xfrm>
              <a:prstGeom prst="rect">
                <a:avLst/>
              </a:prstGeom>
              <a:blipFill>
                <a:blip r:embed="rId2"/>
                <a:stretch>
                  <a:fillRect t="-9836" r="-188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8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문제</a:t>
            </a:r>
            <a:r>
              <a:rPr lang="en-US" altLang="ko-KR" dirty="0"/>
              <a:t> 4&gt; diamonds</a:t>
            </a:r>
            <a:r>
              <a:rPr lang="ko-KR" altLang="en-US" dirty="0"/>
              <a:t> 데이터의 변수 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의 품질에 따라 평균 </a:t>
            </a:r>
            <a:r>
              <a:rPr lang="en-US" altLang="ko-KR" dirty="0"/>
              <a:t>price</a:t>
            </a:r>
            <a:r>
              <a:rPr lang="ko-KR" altLang="en-US" dirty="0"/>
              <a:t>의 차이가 있는지를 유의수준 </a:t>
            </a:r>
            <a:r>
              <a:rPr lang="en-US" altLang="ko-KR" dirty="0"/>
              <a:t>5%</a:t>
            </a:r>
            <a:r>
              <a:rPr lang="ko-KR" altLang="en-US" dirty="0"/>
              <a:t>에서 </a:t>
            </a:r>
            <a:r>
              <a:rPr lang="ko-KR" altLang="en-US" dirty="0" err="1"/>
              <a:t>검정하시오</a:t>
            </a:r>
            <a:r>
              <a:rPr lang="en-US" altLang="ko-KR" dirty="0"/>
              <a:t>. 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1&gt; </a:t>
            </a:r>
            <a:r>
              <a:rPr lang="ko-KR" altLang="en-US" dirty="0" err="1"/>
              <a:t>귀무가설</a:t>
            </a:r>
            <a:r>
              <a:rPr lang="en-US" altLang="ko-KR" dirty="0" smtClean="0"/>
              <a:t>: cut</a:t>
            </a:r>
            <a:r>
              <a:rPr lang="ko-KR" altLang="en-US" dirty="0" smtClean="0"/>
              <a:t>의 품질에 따라 평균의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차이가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2&gt; </a:t>
            </a:r>
            <a:r>
              <a:rPr lang="ko-KR" altLang="en-US" dirty="0" err="1"/>
              <a:t>대립가설</a:t>
            </a:r>
            <a:r>
              <a:rPr lang="en-US" altLang="ko-KR" dirty="0" smtClean="0"/>
              <a:t>: </a:t>
            </a:r>
            <a:r>
              <a:rPr lang="en-US" altLang="ko-KR" dirty="0"/>
              <a:t>cut</a:t>
            </a:r>
            <a:r>
              <a:rPr lang="ko-KR" altLang="en-US" dirty="0"/>
              <a:t>의 품질에 따라 평균의 </a:t>
            </a:r>
            <a:r>
              <a:rPr lang="en-US" altLang="ko-KR" dirty="0"/>
              <a:t>price </a:t>
            </a:r>
            <a:r>
              <a:rPr lang="ko-KR" altLang="en-US" dirty="0"/>
              <a:t>차이가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3</a:t>
            </a:r>
            <a:r>
              <a:rPr lang="en-US" altLang="ko-KR" dirty="0"/>
              <a:t>&gt; </a:t>
            </a:r>
            <a:r>
              <a:rPr lang="ko-KR" altLang="en-US" dirty="0" err="1"/>
              <a:t>검정통계량</a:t>
            </a:r>
            <a:r>
              <a:rPr lang="en-US" altLang="ko-KR" dirty="0"/>
              <a:t>: X-squared = 215760</a:t>
            </a:r>
          </a:p>
          <a:p>
            <a:pPr lvl="2"/>
            <a:r>
              <a:rPr lang="en-US" altLang="ko-KR" dirty="0"/>
              <a:t>4&gt; </a:t>
            </a:r>
            <a:r>
              <a:rPr lang="ko-KR" altLang="en-US" dirty="0"/>
              <a:t>통계적 의사결정</a:t>
            </a:r>
            <a:r>
              <a:rPr lang="en-US" altLang="ko-KR" dirty="0"/>
              <a:t>(p-value </a:t>
            </a:r>
            <a:r>
              <a:rPr lang="ko-KR" altLang="en-US" dirty="0"/>
              <a:t>포함하여 해석</a:t>
            </a:r>
            <a:r>
              <a:rPr lang="en-US" altLang="ko-KR" dirty="0"/>
              <a:t>) p-value &lt; 2.2e-16 (</a:t>
            </a:r>
            <a:r>
              <a:rPr lang="ko-KR" altLang="en-US" dirty="0" err="1"/>
              <a:t>유의확률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5&gt; box plot</a:t>
            </a:r>
            <a:r>
              <a:rPr lang="ko-KR" altLang="en-US" dirty="0"/>
              <a:t> 작성하기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20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2976"/>
            <a:ext cx="38481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525" y="4765089"/>
            <a:ext cx="3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유의 확률 </a:t>
            </a:r>
            <a:r>
              <a:rPr lang="en-US" altLang="ko-KR" sz="1200" dirty="0" smtClean="0"/>
              <a:t>2.2e-16 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귀무가설</a:t>
            </a:r>
            <a:r>
              <a:rPr lang="ko-KR" altLang="en-US" sz="1200" dirty="0" smtClean="0"/>
              <a:t> 기각 즉 </a:t>
            </a:r>
            <a:r>
              <a:rPr lang="en-US" altLang="ko-KR" sz="1200" dirty="0" smtClean="0"/>
              <a:t>cut</a:t>
            </a:r>
            <a:r>
              <a:rPr lang="ko-KR" altLang="en-US" sz="1200" dirty="0" smtClean="0"/>
              <a:t>의 품질에 따라 평균의 </a:t>
            </a:r>
            <a:r>
              <a:rPr lang="en-US" altLang="ko-KR" sz="1200" dirty="0" smtClean="0"/>
              <a:t>price </a:t>
            </a:r>
            <a:r>
              <a:rPr lang="ko-KR" altLang="en-US" sz="1200" dirty="0" smtClean="0"/>
              <a:t>차이가 있다고 할 수 있습니다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9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Code	</a:t>
            </a:r>
          </a:p>
          <a:p>
            <a:pPr marL="0" indent="0">
              <a:buNone/>
            </a:pPr>
            <a:r>
              <a:rPr lang="en-US" altLang="ko-KR" dirty="0" err="1"/>
              <a:t>na_not_diamonds</a:t>
            </a:r>
            <a:r>
              <a:rPr lang="en-US" altLang="ko-KR" dirty="0"/>
              <a:t> &lt;- diamonds %&gt;% </a:t>
            </a:r>
            <a:r>
              <a:rPr lang="en-US" altLang="ko-KR" dirty="0" err="1"/>
              <a:t>na.omit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na_not_diamonds</a:t>
            </a:r>
            <a:r>
              <a:rPr lang="en-US" altLang="ko-KR" dirty="0"/>
              <a:t> %&gt;% </a:t>
            </a:r>
            <a:r>
              <a:rPr lang="en-US" altLang="ko-KR" dirty="0" err="1"/>
              <a:t>str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tibble</a:t>
            </a:r>
            <a:r>
              <a:rPr lang="en-US" altLang="ko-KR" dirty="0"/>
              <a:t> [53,940 x 10] (S3: </a:t>
            </a:r>
            <a:r>
              <a:rPr lang="en-US" altLang="ko-KR" dirty="0" err="1"/>
              <a:t>tbl_df</a:t>
            </a:r>
            <a:r>
              <a:rPr lang="en-US" altLang="ko-KR" dirty="0"/>
              <a:t>/</a:t>
            </a:r>
            <a:r>
              <a:rPr lang="en-US" altLang="ko-KR" dirty="0" err="1"/>
              <a:t>tbl</a:t>
            </a:r>
            <a:r>
              <a:rPr lang="en-US" altLang="ko-KR" dirty="0"/>
              <a:t>/</a:t>
            </a:r>
            <a:r>
              <a:rPr lang="en-US" altLang="ko-KR" dirty="0" err="1"/>
              <a:t>data.frame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$ carat  : </a:t>
            </a:r>
            <a:r>
              <a:rPr lang="en-US" altLang="ko-KR" dirty="0" err="1"/>
              <a:t>num</a:t>
            </a:r>
            <a:r>
              <a:rPr lang="en-US" altLang="ko-KR" dirty="0"/>
              <a:t> [1:53940] 0.23 0.21 0.23 0.29 0.31 0.24 0.24 0.26 0.22 0.23 ...</a:t>
            </a:r>
          </a:p>
          <a:p>
            <a:pPr marL="0" indent="0">
              <a:buNone/>
            </a:pPr>
            <a:r>
              <a:rPr lang="en-US" altLang="ko-KR" dirty="0"/>
              <a:t># $ cut    : </a:t>
            </a:r>
            <a:r>
              <a:rPr lang="en-US" altLang="ko-KR" dirty="0" err="1"/>
              <a:t>Ord.factor</a:t>
            </a:r>
            <a:r>
              <a:rPr lang="en-US" altLang="ko-KR" dirty="0"/>
              <a:t> w/ 5 levels "Fair"&lt;"Good"&lt;..: 5 4 2 4 2 3 3 3 1 3 ...</a:t>
            </a:r>
          </a:p>
          <a:p>
            <a:pPr marL="0" indent="0">
              <a:buNone/>
            </a:pPr>
            <a:r>
              <a:rPr lang="en-US" altLang="ko-KR" dirty="0"/>
              <a:t># $ color  : </a:t>
            </a:r>
            <a:r>
              <a:rPr lang="en-US" altLang="ko-KR" dirty="0" err="1"/>
              <a:t>Ord.factor</a:t>
            </a:r>
            <a:r>
              <a:rPr lang="en-US" altLang="ko-KR" dirty="0"/>
              <a:t> w/ 7 levels "D"&lt;"E"&lt;"F"&lt;"G"&lt;..: 2 2 2 6 7 7 6 5 2 5 ...</a:t>
            </a:r>
          </a:p>
          <a:p>
            <a:pPr marL="0" indent="0">
              <a:buNone/>
            </a:pPr>
            <a:r>
              <a:rPr lang="en-US" altLang="ko-KR" dirty="0"/>
              <a:t># $ clarity: </a:t>
            </a:r>
            <a:r>
              <a:rPr lang="en-US" altLang="ko-KR" dirty="0" err="1"/>
              <a:t>Ord.factor</a:t>
            </a:r>
            <a:r>
              <a:rPr lang="en-US" altLang="ko-KR" dirty="0"/>
              <a:t> w/ 8 levels "I1"&lt;"SI2"&lt;"SI1"&lt;..: 2 3 5 4 2 6 7 3 4 5 ...</a:t>
            </a:r>
          </a:p>
          <a:p>
            <a:pPr marL="0" indent="0">
              <a:buNone/>
            </a:pPr>
            <a:r>
              <a:rPr lang="en-US" altLang="ko-KR" dirty="0"/>
              <a:t># $ depth  : </a:t>
            </a:r>
            <a:r>
              <a:rPr lang="en-US" altLang="ko-KR" dirty="0" err="1"/>
              <a:t>num</a:t>
            </a:r>
            <a:r>
              <a:rPr lang="en-US" altLang="ko-KR" dirty="0"/>
              <a:t> [1:53940] 61.5 59.8 56.9 62.4 63.3 62.8 62.3 61.9 65.1 59.4 ...</a:t>
            </a:r>
          </a:p>
          <a:p>
            <a:pPr marL="0" indent="0">
              <a:buNone/>
            </a:pPr>
            <a:r>
              <a:rPr lang="en-US" altLang="ko-KR" dirty="0"/>
              <a:t># $ table  : </a:t>
            </a:r>
            <a:r>
              <a:rPr lang="en-US" altLang="ko-KR" dirty="0" err="1"/>
              <a:t>num</a:t>
            </a:r>
            <a:r>
              <a:rPr lang="en-US" altLang="ko-KR" dirty="0"/>
              <a:t> [1:53940] 55 61 65 58 58 57 57 55 61 61 ...</a:t>
            </a:r>
          </a:p>
          <a:p>
            <a:pPr marL="0" indent="0">
              <a:buNone/>
            </a:pPr>
            <a:r>
              <a:rPr lang="en-US" altLang="ko-KR" dirty="0"/>
              <a:t># $ price  : </a:t>
            </a:r>
            <a:r>
              <a:rPr lang="en-US" altLang="ko-KR" dirty="0" err="1"/>
              <a:t>int</a:t>
            </a:r>
            <a:r>
              <a:rPr lang="en-US" altLang="ko-KR" dirty="0"/>
              <a:t> [1:53940] 326 326 327 334 335 336 336 337 337 338 ...</a:t>
            </a:r>
          </a:p>
          <a:p>
            <a:pPr marL="0" indent="0">
              <a:buNone/>
            </a:pPr>
            <a:r>
              <a:rPr lang="en-US" altLang="ko-KR" dirty="0"/>
              <a:t># $ x      : </a:t>
            </a:r>
            <a:r>
              <a:rPr lang="en-US" altLang="ko-KR" dirty="0" err="1"/>
              <a:t>num</a:t>
            </a:r>
            <a:r>
              <a:rPr lang="en-US" altLang="ko-KR" dirty="0"/>
              <a:t> [1:53940] 3.95 3.89 4.05 4.2 4.34 3.94 3.95 4.07 3.87 4 ...</a:t>
            </a:r>
          </a:p>
          <a:p>
            <a:pPr marL="0" indent="0">
              <a:buNone/>
            </a:pPr>
            <a:r>
              <a:rPr lang="en-US" altLang="ko-KR" dirty="0"/>
              <a:t># $ y      : </a:t>
            </a:r>
            <a:r>
              <a:rPr lang="en-US" altLang="ko-KR" dirty="0" err="1"/>
              <a:t>num</a:t>
            </a:r>
            <a:r>
              <a:rPr lang="en-US" altLang="ko-KR" dirty="0"/>
              <a:t> [1:53940] 3.98 3.84 4.07 4.23 4.35 3.96 3.98 4.11 3.78 4.05 ...</a:t>
            </a:r>
          </a:p>
          <a:p>
            <a:pPr marL="0" indent="0">
              <a:buNone/>
            </a:pPr>
            <a:r>
              <a:rPr lang="en-US" altLang="ko-KR" dirty="0"/>
              <a:t># $ z      : </a:t>
            </a:r>
            <a:r>
              <a:rPr lang="en-US" altLang="ko-KR" dirty="0" err="1"/>
              <a:t>num</a:t>
            </a:r>
            <a:r>
              <a:rPr lang="en-US" altLang="ko-KR" dirty="0"/>
              <a:t> [1:53940] 2.43 2.31 2.31 2.63 2.75 2.48 2.47 2.53 2.49 2.39 ...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둘다 범주형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chisq.test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, </a:t>
            </a:r>
            <a:r>
              <a:rPr lang="en-US" altLang="ko-KR" dirty="0" err="1"/>
              <a:t>na_not_diamonds$color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Pearson's Chi-squared test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data:  </a:t>
            </a:r>
            <a:r>
              <a:rPr lang="en-US" altLang="ko-KR" dirty="0" err="1"/>
              <a:t>na_not_diamonds$cut</a:t>
            </a:r>
            <a:r>
              <a:rPr lang="en-US" altLang="ko-KR" dirty="0"/>
              <a:t> and </a:t>
            </a:r>
            <a:r>
              <a:rPr lang="en-US" altLang="ko-KR" dirty="0" err="1"/>
              <a:t>na_not_diamonds$color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X-squared = 310.32, (</a:t>
            </a:r>
            <a:r>
              <a:rPr lang="ko-KR" altLang="en-US" dirty="0"/>
              <a:t>검정 통계량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df</a:t>
            </a:r>
            <a:r>
              <a:rPr lang="en-US" altLang="ko-KR" dirty="0"/>
              <a:t> = 24, (</a:t>
            </a:r>
            <a:r>
              <a:rPr lang="ko-KR" altLang="en-US" dirty="0"/>
              <a:t>자유도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p-value &lt; 2.2e-16 (</a:t>
            </a:r>
            <a:r>
              <a:rPr lang="ko-KR" altLang="en-US" dirty="0"/>
              <a:t>유의 확률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 = c(1, 1))</a:t>
            </a:r>
          </a:p>
          <a:p>
            <a:pPr marL="0" indent="0">
              <a:buNone/>
            </a:pPr>
            <a:r>
              <a:rPr lang="en-US" altLang="ko-KR" dirty="0" err="1"/>
              <a:t>mosaicplot</a:t>
            </a:r>
            <a:r>
              <a:rPr lang="en-US" altLang="ko-KR" dirty="0"/>
              <a:t>(cut ~ color, data = </a:t>
            </a:r>
            <a:r>
              <a:rPr lang="en-US" altLang="ko-KR" dirty="0" err="1"/>
              <a:t>na_not_diamonds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na_not_diamonds</a:t>
            </a:r>
            <a:r>
              <a:rPr lang="en-US" altLang="ko-KR" dirty="0"/>
              <a:t> %&gt;%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(cut) %&gt;%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(mean(price))</a:t>
            </a:r>
          </a:p>
          <a:p>
            <a:pPr marL="0" indent="0">
              <a:buNone/>
            </a:pPr>
            <a:r>
              <a:rPr lang="en-US" altLang="ko-KR" dirty="0"/>
              <a:t># cut       `mean(price)`</a:t>
            </a:r>
          </a:p>
          <a:p>
            <a:pPr marL="0" indent="0">
              <a:buNone/>
            </a:pPr>
            <a:r>
              <a:rPr lang="en-US" altLang="ko-KR" dirty="0"/>
              <a:t># &lt;</a:t>
            </a:r>
            <a:r>
              <a:rPr lang="en-US" altLang="ko-KR" dirty="0" err="1"/>
              <a:t>ord</a:t>
            </a:r>
            <a:r>
              <a:rPr lang="en-US" altLang="ko-KR" dirty="0"/>
              <a:t>&gt;             &lt;</a:t>
            </a:r>
            <a:r>
              <a:rPr lang="en-US" altLang="ko-KR" dirty="0" err="1"/>
              <a:t>dbl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 1 Fair              4359.</a:t>
            </a:r>
          </a:p>
          <a:p>
            <a:pPr marL="0" indent="0">
              <a:buNone/>
            </a:pPr>
            <a:r>
              <a:rPr lang="en-US" altLang="ko-KR" dirty="0"/>
              <a:t># 2 Good              3929.</a:t>
            </a:r>
          </a:p>
          <a:p>
            <a:pPr marL="0" indent="0">
              <a:buNone/>
            </a:pPr>
            <a:r>
              <a:rPr lang="en-US" altLang="ko-KR" dirty="0"/>
              <a:t># 3 Very Good         3982.</a:t>
            </a:r>
          </a:p>
          <a:p>
            <a:pPr marL="0" indent="0">
              <a:buNone/>
            </a:pPr>
            <a:r>
              <a:rPr lang="en-US" altLang="ko-KR" dirty="0"/>
              <a:t># 4 Premium           4584.</a:t>
            </a:r>
          </a:p>
          <a:p>
            <a:pPr marL="0" indent="0">
              <a:buNone/>
            </a:pPr>
            <a:r>
              <a:rPr lang="en-US" altLang="ko-KR" dirty="0"/>
              <a:t># 5 Ideal             3458.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temp_color</a:t>
            </a:r>
            <a:r>
              <a:rPr lang="en-US" altLang="ko-KR" dirty="0"/>
              <a:t> &lt;-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=="Fair", 4359.,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=="Good", 3929.,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=="Very Good", 3982.,</a:t>
            </a:r>
          </a:p>
          <a:p>
            <a:pPr marL="0" indent="0">
              <a:buNone/>
            </a:pPr>
            <a:r>
              <a:rPr lang="en-US" altLang="ko-KR" dirty="0"/>
              <a:t>                      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=="Premium", 4584., 3458.)))) %&gt;% </a:t>
            </a:r>
            <a:r>
              <a:rPr lang="en-US" altLang="ko-KR" dirty="0" err="1"/>
              <a:t>as.factor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chisq.test</a:t>
            </a:r>
            <a:r>
              <a:rPr lang="en-US" altLang="ko-KR" dirty="0"/>
              <a:t>(</a:t>
            </a:r>
            <a:r>
              <a:rPr lang="en-US" altLang="ko-KR" dirty="0" err="1"/>
              <a:t>na_not_diamonds$cut</a:t>
            </a:r>
            <a:r>
              <a:rPr lang="en-US" altLang="ko-KR" dirty="0"/>
              <a:t>, </a:t>
            </a:r>
            <a:r>
              <a:rPr lang="en-US" altLang="ko-KR" dirty="0" err="1"/>
              <a:t>temp_color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Pearson's Chi-squared test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</a:p>
          <a:p>
            <a:pPr marL="0" indent="0">
              <a:buNone/>
            </a:pPr>
            <a:r>
              <a:rPr lang="en-US" altLang="ko-KR" dirty="0"/>
              <a:t># data:  </a:t>
            </a:r>
            <a:r>
              <a:rPr lang="en-US" altLang="ko-KR" dirty="0" err="1"/>
              <a:t>na_not_diamonds$cut</a:t>
            </a:r>
            <a:r>
              <a:rPr lang="en-US" altLang="ko-KR" dirty="0"/>
              <a:t> and </a:t>
            </a:r>
            <a:r>
              <a:rPr lang="en-US" altLang="ko-KR" dirty="0" err="1"/>
              <a:t>temp_color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X-squared = 215760, (</a:t>
            </a:r>
            <a:r>
              <a:rPr lang="ko-KR" altLang="en-US" dirty="0" err="1"/>
              <a:t>검정통계량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df</a:t>
            </a:r>
            <a:r>
              <a:rPr lang="en-US" altLang="ko-KR" dirty="0"/>
              <a:t> = 16, (</a:t>
            </a:r>
            <a:r>
              <a:rPr lang="ko-KR" altLang="en-US" dirty="0"/>
              <a:t>자유도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p-value &lt; 2.2e-16 (</a:t>
            </a:r>
            <a:r>
              <a:rPr lang="ko-KR" altLang="en-US" dirty="0" err="1"/>
              <a:t>유의확률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21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7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다중선형회귀분석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상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등까지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6~10</a:t>
            </a:r>
            <a:r>
              <a:rPr lang="ko-KR" altLang="en-US" dirty="0" smtClean="0"/>
              <a:t>위 까지</a:t>
            </a:r>
            <a:r>
              <a:rPr lang="en-US" altLang="ko-KR" dirty="0" smtClean="0"/>
              <a:t> 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10 ~20</a:t>
            </a:r>
            <a:r>
              <a:rPr lang="ko-KR" altLang="en-US" dirty="0" smtClean="0"/>
              <a:t>등까지 </a:t>
            </a:r>
            <a:r>
              <a:rPr lang="en-US" altLang="ko-KR" dirty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데이터</a:t>
            </a:r>
            <a:endParaRPr lang="en-US" altLang="ko-KR" dirty="0"/>
          </a:p>
          <a:p>
            <a:pPr lvl="2"/>
            <a:r>
              <a:rPr lang="en-US" altLang="ko-KR" dirty="0" smtClean="0"/>
              <a:t>library(</a:t>
            </a:r>
            <a:r>
              <a:rPr lang="en-US" altLang="ko-KR" dirty="0" err="1" smtClean="0"/>
              <a:t>carData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Prestige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 6</a:t>
            </a:r>
            <a:r>
              <a:rPr lang="ko-KR" altLang="en-US" dirty="0"/>
              <a:t>개의 변수로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종속변수는</a:t>
            </a:r>
            <a:r>
              <a:rPr lang="en-US" altLang="ko-KR" dirty="0" smtClean="0"/>
              <a:t> </a:t>
            </a:r>
            <a:r>
              <a:rPr lang="en-US" altLang="ko-KR" dirty="0"/>
              <a:t>income, </a:t>
            </a:r>
            <a:r>
              <a:rPr lang="ko-KR" altLang="en-US" dirty="0" smtClean="0"/>
              <a:t>독립변수는 </a:t>
            </a:r>
            <a:r>
              <a:rPr lang="en-US" altLang="ko-KR" dirty="0"/>
              <a:t>education, women, prestige, </a:t>
            </a:r>
            <a:r>
              <a:rPr lang="en-US" altLang="ko-KR" dirty="0" smtClean="0"/>
              <a:t>census</a:t>
            </a:r>
          </a:p>
          <a:p>
            <a:pPr lvl="2"/>
            <a:r>
              <a:rPr lang="ko-KR" altLang="en-US" dirty="0"/>
              <a:t>가장 설명력이 높은 </a:t>
            </a:r>
            <a:r>
              <a:rPr lang="ko-KR" altLang="en-US" dirty="0" smtClean="0"/>
              <a:t>선형회귀모형 구축하기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결정계수값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사용된 </a:t>
            </a:r>
            <a:r>
              <a:rPr lang="ko-KR" altLang="en-US" dirty="0" err="1" smtClean="0"/>
              <a:t>회귀모형과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결정계수값</a:t>
            </a:r>
            <a:r>
              <a:rPr lang="ko-KR" altLang="en-US" dirty="0" smtClean="0"/>
              <a:t> 캡쳐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22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86" y="3356992"/>
            <a:ext cx="5018510" cy="29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산점도를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그리시오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6" y="1628800"/>
            <a:ext cx="3051467" cy="33824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76" y="1988840"/>
            <a:ext cx="1533525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2814" y="2832460"/>
            <a:ext cx="3384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상관계수가 </a:t>
            </a:r>
            <a:r>
              <a:rPr lang="en-US" altLang="ko-KR" sz="1000" dirty="0" smtClean="0"/>
              <a:t>0.9491243 </a:t>
            </a:r>
            <a:r>
              <a:rPr lang="ko-KR" altLang="en-US" sz="1000" dirty="0" smtClean="0"/>
              <a:t>으로 양의 상관계수를 나타낸다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상관계수를 보아 종속변수</a:t>
            </a:r>
            <a:r>
              <a:rPr lang="en-US" altLang="ko-KR" sz="1000" dirty="0" smtClean="0"/>
              <a:t>(y)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독립변수</a:t>
            </a:r>
            <a:r>
              <a:rPr lang="en-US" altLang="ko-KR" sz="1000" dirty="0" smtClean="0"/>
              <a:t>(x)</a:t>
            </a:r>
            <a:r>
              <a:rPr lang="ko-KR" altLang="en-US" sz="1000" dirty="0" smtClean="0"/>
              <a:t>는 </a:t>
            </a:r>
            <a:endParaRPr lang="en-US" altLang="ko-KR" sz="1000" dirty="0" smtClean="0"/>
          </a:p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에 가까워 서로 연관이 있다고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47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 smtClean="0"/>
              <a:t>단순 회귀 모형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4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7" y="1628800"/>
            <a:ext cx="3467100" cy="2028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4231622" cy="24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회귀선을 </a:t>
            </a:r>
            <a:r>
              <a:rPr lang="ko-KR" altLang="en-US" dirty="0" err="1" smtClean="0"/>
              <a:t>그리시오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5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53" y="1676311"/>
            <a:ext cx="4010782" cy="40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잔차</a:t>
            </a:r>
            <a:r>
              <a:rPr lang="ko-KR" altLang="en-US" dirty="0"/>
              <a:t> 분석을 위해 </a:t>
            </a:r>
            <a:r>
              <a:rPr lang="ko-KR" altLang="en-US" dirty="0" err="1"/>
              <a:t>적합된</a:t>
            </a:r>
            <a:r>
              <a:rPr lang="ko-KR" altLang="en-US" dirty="0"/>
              <a:t> 값과 </a:t>
            </a:r>
            <a:r>
              <a:rPr lang="ko-KR" altLang="en-US" dirty="0" err="1"/>
              <a:t>잔차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Q-Q plot</a:t>
            </a:r>
            <a:r>
              <a:rPr lang="ko-KR" altLang="en-US" dirty="0"/>
              <a:t>를 작성하고 분석하시오</a:t>
            </a:r>
            <a:r>
              <a:rPr lang="en-US" altLang="ko-KR" dirty="0"/>
              <a:t>. (3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6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2" y="1844824"/>
            <a:ext cx="7108555" cy="32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1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번의 추정된 </a:t>
            </a:r>
            <a:r>
              <a:rPr lang="ko-KR" altLang="en-US" dirty="0" err="1"/>
              <a:t>회귀식을</a:t>
            </a:r>
            <a:r>
              <a:rPr lang="ko-KR" altLang="en-US" dirty="0"/>
              <a:t> 바탕으로 다음 값들을 </a:t>
            </a:r>
            <a:r>
              <a:rPr lang="ko-KR" altLang="en-US" dirty="0" err="1"/>
              <a:t>예측하시오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 smtClean="0"/>
              <a:t>)			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7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736527"/>
            <a:ext cx="2914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번의 추정된 </a:t>
            </a:r>
            <a:r>
              <a:rPr lang="ko-KR" altLang="en-US" dirty="0" err="1"/>
              <a:t>회귀식을</a:t>
            </a:r>
            <a:r>
              <a:rPr lang="ko-KR" altLang="en-US" dirty="0"/>
              <a:t> 바탕으로 다음 값들을 </a:t>
            </a:r>
            <a:r>
              <a:rPr lang="ko-KR" altLang="en-US" dirty="0" err="1"/>
              <a:t>예측하시오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 smtClean="0"/>
              <a:t>)			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8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628800"/>
            <a:ext cx="125831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x</a:t>
            </a:r>
            <a:r>
              <a:rPr lang="ko-KR" altLang="en-US" dirty="0"/>
              <a:t> &lt;- </a:t>
            </a:r>
            <a:r>
              <a:rPr lang="ko-KR" altLang="en-US" dirty="0" err="1"/>
              <a:t>runif</a:t>
            </a:r>
            <a:r>
              <a:rPr lang="ko-KR" altLang="en-US" dirty="0"/>
              <a:t>(1000, 0, 10)</a:t>
            </a:r>
          </a:p>
          <a:p>
            <a:endParaRPr lang="ko-KR" altLang="en-US" dirty="0"/>
          </a:p>
          <a:p>
            <a:r>
              <a:rPr lang="ko-KR" altLang="en-US" dirty="0" err="1"/>
              <a:t>x</a:t>
            </a:r>
            <a:r>
              <a:rPr lang="ko-KR" altLang="en-US" dirty="0"/>
              <a:t> %&gt;% </a:t>
            </a:r>
            <a:r>
              <a:rPr lang="ko-KR" altLang="en-US" dirty="0" err="1"/>
              <a:t>length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# [1] 1000</a:t>
            </a:r>
          </a:p>
          <a:p>
            <a:endParaRPr lang="ko-KR" altLang="en-US" dirty="0"/>
          </a:p>
          <a:p>
            <a:r>
              <a:rPr lang="ko-KR" altLang="en-US" dirty="0" err="1"/>
              <a:t>y</a:t>
            </a:r>
            <a:r>
              <a:rPr lang="ko-KR" altLang="en-US" dirty="0"/>
              <a:t> &lt;- 2 + 3*</a:t>
            </a:r>
            <a:r>
              <a:rPr lang="ko-KR" altLang="en-US" dirty="0" err="1"/>
              <a:t>x</a:t>
            </a:r>
            <a:r>
              <a:rPr lang="ko-KR" altLang="en-US" dirty="0"/>
              <a:t> + </a:t>
            </a:r>
            <a:r>
              <a:rPr lang="ko-KR" altLang="en-US" dirty="0" err="1"/>
              <a:t>rnorm</a:t>
            </a:r>
            <a:r>
              <a:rPr lang="ko-KR" altLang="en-US" dirty="0"/>
              <a:t>(1000, </a:t>
            </a:r>
            <a:r>
              <a:rPr lang="ko-KR" altLang="en-US" dirty="0" err="1"/>
              <a:t>mean</a:t>
            </a:r>
            <a:r>
              <a:rPr lang="ko-KR" altLang="en-US" dirty="0"/>
              <a:t> = 0, </a:t>
            </a:r>
            <a:r>
              <a:rPr lang="ko-KR" altLang="en-US" dirty="0" err="1"/>
              <a:t>sd</a:t>
            </a:r>
            <a:r>
              <a:rPr lang="ko-KR" altLang="en-US" dirty="0"/>
              <a:t> = 3)</a:t>
            </a:r>
          </a:p>
          <a:p>
            <a:endParaRPr lang="ko-KR" altLang="en-US" dirty="0"/>
          </a:p>
          <a:p>
            <a:r>
              <a:rPr lang="ko-KR" altLang="en-US" dirty="0"/>
              <a:t># 문제 1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y는</a:t>
            </a:r>
            <a:r>
              <a:rPr lang="ko-KR" altLang="en-US" dirty="0"/>
              <a:t> 종속변수, </a:t>
            </a:r>
            <a:r>
              <a:rPr lang="ko-KR" altLang="en-US" dirty="0" err="1"/>
              <a:t>x는</a:t>
            </a:r>
            <a:r>
              <a:rPr lang="ko-KR" altLang="en-US" dirty="0"/>
              <a:t> 독립 변수</a:t>
            </a:r>
          </a:p>
          <a:p>
            <a:endParaRPr lang="ko-KR" altLang="en-US" dirty="0"/>
          </a:p>
          <a:p>
            <a:r>
              <a:rPr lang="ko-KR" altLang="en-US" dirty="0"/>
              <a:t># 시각화</a:t>
            </a:r>
          </a:p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회귀선</a:t>
            </a:r>
          </a:p>
          <a:p>
            <a:r>
              <a:rPr lang="ko-KR" altLang="en-US" dirty="0" err="1"/>
              <a:t>abline</a:t>
            </a:r>
            <a:r>
              <a:rPr lang="ko-KR" altLang="en-US" dirty="0"/>
              <a:t>(</a:t>
            </a:r>
            <a:r>
              <a:rPr lang="ko-KR" altLang="en-US" dirty="0" err="1"/>
              <a:t>lm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 ~ </a:t>
            </a:r>
            <a:r>
              <a:rPr lang="ko-KR" altLang="en-US" dirty="0" err="1"/>
              <a:t>x</a:t>
            </a:r>
            <a:r>
              <a:rPr lang="ko-KR" altLang="en-US" dirty="0"/>
              <a:t>), </a:t>
            </a:r>
            <a:r>
              <a:rPr lang="ko-KR" altLang="en-US" dirty="0" err="1"/>
              <a:t>col</a:t>
            </a:r>
            <a:r>
              <a:rPr lang="ko-KR" altLang="en-US" dirty="0"/>
              <a:t> = "</a:t>
            </a:r>
            <a:r>
              <a:rPr lang="ko-KR" altLang="en-US" dirty="0" err="1"/>
              <a:t>red</a:t>
            </a:r>
            <a:r>
              <a:rPr lang="ko-KR" altLang="en-US" dirty="0"/>
              <a:t>", </a:t>
            </a:r>
            <a:r>
              <a:rPr lang="ko-KR" altLang="en-US" dirty="0" err="1"/>
              <a:t>lwd</a:t>
            </a:r>
            <a:r>
              <a:rPr lang="ko-KR" altLang="en-US" dirty="0"/>
              <a:t> = 3)</a:t>
            </a:r>
          </a:p>
          <a:p>
            <a:endParaRPr lang="ko-KR" altLang="en-US" dirty="0"/>
          </a:p>
          <a:p>
            <a:r>
              <a:rPr lang="ko-KR" altLang="en-US" dirty="0"/>
              <a:t># 상관계수</a:t>
            </a:r>
          </a:p>
          <a:p>
            <a:r>
              <a:rPr lang="ko-KR" altLang="en-US" dirty="0" err="1"/>
              <a:t>cor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72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번의 추정된 </a:t>
            </a:r>
            <a:r>
              <a:rPr lang="ko-KR" altLang="en-US" dirty="0" err="1"/>
              <a:t>회귀식을</a:t>
            </a:r>
            <a:r>
              <a:rPr lang="ko-KR" altLang="en-US" dirty="0"/>
              <a:t> 바탕으로 다음 값들을 </a:t>
            </a:r>
            <a:r>
              <a:rPr lang="ko-KR" altLang="en-US" dirty="0" err="1"/>
              <a:t>예측하시오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 smtClean="0"/>
              <a:t>)			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9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628800"/>
            <a:ext cx="1258314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회귀식</a:t>
            </a:r>
            <a:endParaRPr lang="ko-KR" altLang="en-US" dirty="0"/>
          </a:p>
          <a:p>
            <a:r>
              <a:rPr lang="ko-KR" altLang="en-US" dirty="0" err="1"/>
              <a:t>lm_out</a:t>
            </a:r>
            <a:r>
              <a:rPr lang="ko-KR" altLang="en-US" dirty="0"/>
              <a:t> &lt;- </a:t>
            </a:r>
            <a:r>
              <a:rPr lang="ko-KR" altLang="en-US" dirty="0" err="1"/>
              <a:t>lm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 ~ 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Call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</a:t>
            </a:r>
            <a:r>
              <a:rPr lang="ko-KR" altLang="en-US" dirty="0" err="1"/>
              <a:t>lm</a:t>
            </a:r>
            <a:r>
              <a:rPr lang="ko-KR" altLang="en-US" dirty="0"/>
              <a:t>(</a:t>
            </a:r>
            <a:r>
              <a:rPr lang="ko-KR" altLang="en-US" dirty="0" err="1"/>
              <a:t>formula</a:t>
            </a:r>
            <a:r>
              <a:rPr lang="ko-KR" altLang="en-US" dirty="0"/>
              <a:t> = </a:t>
            </a:r>
            <a:r>
              <a:rPr lang="ko-KR" altLang="en-US" dirty="0" err="1"/>
              <a:t>y</a:t>
            </a:r>
            <a:r>
              <a:rPr lang="ko-KR" altLang="en-US" dirty="0"/>
              <a:t> ~ 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Coefficients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(</a:t>
            </a:r>
            <a:r>
              <a:rPr lang="ko-KR" altLang="en-US" dirty="0" err="1"/>
              <a:t>Intercept</a:t>
            </a:r>
            <a:r>
              <a:rPr lang="ko-KR" altLang="en-US" dirty="0"/>
              <a:t>)            </a:t>
            </a:r>
            <a:r>
              <a:rPr lang="ko-KR" altLang="en-US" dirty="0" err="1"/>
              <a:t>x</a:t>
            </a:r>
            <a:r>
              <a:rPr lang="ko-KR" altLang="en-US" dirty="0"/>
              <a:t>  </a:t>
            </a:r>
          </a:p>
          <a:p>
            <a:r>
              <a:rPr lang="ko-KR" altLang="en-US" dirty="0"/>
              <a:t># 1.66         3.05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y</a:t>
            </a:r>
            <a:r>
              <a:rPr lang="ko-KR" altLang="en-US" dirty="0"/>
              <a:t> = 1.66 + 3.05x1</a:t>
            </a:r>
          </a:p>
          <a:p>
            <a:endParaRPr lang="ko-KR" altLang="en-US" dirty="0"/>
          </a:p>
          <a:p>
            <a:r>
              <a:rPr lang="ko-KR" altLang="en-US" dirty="0" err="1"/>
              <a:t>summary</a:t>
            </a:r>
            <a:r>
              <a:rPr lang="ko-KR" altLang="en-US" dirty="0"/>
              <a:t>(</a:t>
            </a:r>
            <a:r>
              <a:rPr lang="ko-KR" altLang="en-US" dirty="0" err="1"/>
              <a:t>lm_out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Call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</a:t>
            </a:r>
            <a:r>
              <a:rPr lang="ko-KR" altLang="en-US" dirty="0" err="1"/>
              <a:t>lm</a:t>
            </a:r>
            <a:r>
              <a:rPr lang="ko-KR" altLang="en-US" dirty="0"/>
              <a:t>(</a:t>
            </a:r>
            <a:r>
              <a:rPr lang="ko-KR" altLang="en-US" dirty="0" err="1"/>
              <a:t>formula</a:t>
            </a:r>
            <a:r>
              <a:rPr lang="ko-KR" altLang="en-US" dirty="0"/>
              <a:t> = </a:t>
            </a:r>
            <a:r>
              <a:rPr lang="ko-KR" altLang="en-US" dirty="0" err="1"/>
              <a:t>y</a:t>
            </a:r>
            <a:r>
              <a:rPr lang="ko-KR" altLang="en-US" dirty="0"/>
              <a:t> ~ 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Residuals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</a:t>
            </a:r>
            <a:r>
              <a:rPr lang="ko-KR" altLang="en-US" dirty="0" err="1"/>
              <a:t>Min</a:t>
            </a:r>
            <a:r>
              <a:rPr lang="ko-KR" altLang="en-US" dirty="0"/>
              <a:t>      1Q  </a:t>
            </a:r>
            <a:r>
              <a:rPr lang="ko-KR" altLang="en-US" dirty="0" err="1"/>
              <a:t>Median</a:t>
            </a:r>
            <a:r>
              <a:rPr lang="ko-KR" altLang="en-US" dirty="0"/>
              <a:t>      3Q     </a:t>
            </a:r>
            <a:r>
              <a:rPr lang="ko-KR" altLang="en-US" dirty="0" err="1"/>
              <a:t>Max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# -8.9365 -1.9537  0.0499  1.8643  8.8704 </a:t>
            </a:r>
          </a:p>
          <a:p>
            <a:r>
              <a:rPr lang="ko-KR" altLang="en-US" dirty="0"/>
              <a:t>#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Coefficients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            </a:t>
            </a:r>
            <a:r>
              <a:rPr lang="ko-KR" altLang="en-US" dirty="0" err="1"/>
              <a:t>Estimate</a:t>
            </a:r>
            <a:r>
              <a:rPr lang="ko-KR" altLang="en-US" dirty="0"/>
              <a:t> </a:t>
            </a:r>
            <a:r>
              <a:rPr lang="ko-KR" altLang="en-US" dirty="0" err="1"/>
              <a:t>Std</a:t>
            </a:r>
            <a:r>
              <a:rPr lang="ko-KR" altLang="en-US" dirty="0"/>
              <a:t>. </a:t>
            </a:r>
            <a:r>
              <a:rPr lang="ko-KR" altLang="en-US" dirty="0" err="1"/>
              <a:t>Error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</a:t>
            </a:r>
            <a:r>
              <a:rPr lang="ko-KR" altLang="en-US" dirty="0" err="1"/>
              <a:t>Pr</a:t>
            </a:r>
            <a:r>
              <a:rPr lang="ko-KR" altLang="en-US" dirty="0"/>
              <a:t>(&gt;|</a:t>
            </a:r>
            <a:r>
              <a:rPr lang="ko-KR" altLang="en-US" dirty="0" err="1"/>
              <a:t>t</a:t>
            </a:r>
            <a:r>
              <a:rPr lang="ko-KR" altLang="en-US" dirty="0"/>
              <a:t>|)    </a:t>
            </a:r>
          </a:p>
          <a:p>
            <a:r>
              <a:rPr lang="ko-KR" altLang="en-US" dirty="0"/>
              <a:t>#   (</a:t>
            </a:r>
            <a:r>
              <a:rPr lang="ko-KR" altLang="en-US" dirty="0" err="1"/>
              <a:t>Intercept</a:t>
            </a:r>
            <a:r>
              <a:rPr lang="ko-KR" altLang="en-US" dirty="0"/>
              <a:t>)  1.65961    0.18211   9.113   &lt;2e-16 ***</a:t>
            </a:r>
          </a:p>
          <a:p>
            <a:r>
              <a:rPr lang="ko-KR" altLang="en-US" dirty="0"/>
              <a:t>#   </a:t>
            </a:r>
            <a:r>
              <a:rPr lang="ko-KR" altLang="en-US" dirty="0" err="1"/>
              <a:t>x</a:t>
            </a:r>
            <a:r>
              <a:rPr lang="ko-KR" altLang="en-US" dirty="0"/>
              <a:t>            3.05047    0.03204  95.217   &lt;2e-16 ***</a:t>
            </a:r>
          </a:p>
          <a:p>
            <a:r>
              <a:rPr lang="ko-KR" altLang="en-US" dirty="0"/>
              <a:t>#   ---</a:t>
            </a:r>
          </a:p>
          <a:p>
            <a:r>
              <a:rPr lang="ko-KR" altLang="en-US" dirty="0"/>
              <a:t>#   </a:t>
            </a:r>
            <a:r>
              <a:rPr lang="ko-KR" altLang="en-US" dirty="0" err="1"/>
              <a:t>Signif</a:t>
            </a:r>
            <a:r>
              <a:rPr lang="ko-KR" altLang="en-US" dirty="0"/>
              <a:t>. </a:t>
            </a:r>
            <a:r>
              <a:rPr lang="ko-KR" altLang="en-US" dirty="0" err="1"/>
              <a:t>codes</a:t>
            </a:r>
            <a:r>
              <a:rPr lang="ko-KR" altLang="en-US" dirty="0"/>
              <a:t>:  0 ‘***’ 0.001 ‘**’ 0.01 ‘*’ 0.05 ‘.’ 0.1 ‘ ’ 1</a:t>
            </a:r>
          </a:p>
          <a:p>
            <a:r>
              <a:rPr lang="ko-KR" altLang="en-US" dirty="0"/>
              <a:t>#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Residual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: 2.946 </a:t>
            </a:r>
            <a:r>
              <a:rPr lang="ko-KR" altLang="en-US" dirty="0" err="1"/>
              <a:t>on</a:t>
            </a:r>
            <a:r>
              <a:rPr lang="ko-KR" altLang="en-US" dirty="0"/>
              <a:t> 998 </a:t>
            </a:r>
            <a:r>
              <a:rPr lang="ko-KR" altLang="en-US" dirty="0" err="1"/>
              <a:t>degrees</a:t>
            </a:r>
            <a:r>
              <a:rPr lang="ko-KR" altLang="en-US" dirty="0"/>
              <a:t> of </a:t>
            </a:r>
            <a:r>
              <a:rPr lang="ko-KR" altLang="en-US" dirty="0" err="1"/>
              <a:t>freedom</a:t>
            </a:r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R-squared</a:t>
            </a:r>
            <a:r>
              <a:rPr lang="ko-KR" altLang="en-US" dirty="0"/>
              <a:t>:  0.9008,	</a:t>
            </a:r>
            <a:r>
              <a:rPr lang="ko-KR" altLang="en-US" dirty="0" err="1"/>
              <a:t>Adjusted</a:t>
            </a:r>
            <a:r>
              <a:rPr lang="ko-KR" altLang="en-US" dirty="0"/>
              <a:t> </a:t>
            </a:r>
            <a:r>
              <a:rPr lang="ko-KR" altLang="en-US" dirty="0" err="1"/>
              <a:t>R-squared</a:t>
            </a:r>
            <a:r>
              <a:rPr lang="ko-KR" altLang="en-US" dirty="0"/>
              <a:t>:  0.9007 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F-statistic</a:t>
            </a:r>
            <a:r>
              <a:rPr lang="ko-KR" altLang="en-US" dirty="0"/>
              <a:t>:  9066 </a:t>
            </a:r>
            <a:r>
              <a:rPr lang="ko-KR" altLang="en-US" dirty="0" err="1"/>
              <a:t>on</a:t>
            </a:r>
            <a:r>
              <a:rPr lang="ko-KR" altLang="en-US" dirty="0"/>
              <a:t> 1 and 998 DF,  </a:t>
            </a:r>
            <a:r>
              <a:rPr lang="ko-KR" altLang="en-US" dirty="0" err="1"/>
              <a:t>p-value</a:t>
            </a:r>
            <a:r>
              <a:rPr lang="ko-KR" altLang="en-US" dirty="0"/>
              <a:t>: &lt; </a:t>
            </a:r>
            <a:r>
              <a:rPr lang="ko-KR" altLang="en-US" dirty="0" smtClean="0"/>
              <a:t>2.2e-16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338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20511</TotalTime>
  <Words>1546</Words>
  <Application>Microsoft Office PowerPoint</Application>
  <PresentationFormat>화면 슬라이드 쇼(4:3)</PresentationFormat>
  <Paragraphs>367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맑은 고딕</vt:lpstr>
      <vt:lpstr>Arial</vt:lpstr>
      <vt:lpstr>Cambria Math</vt:lpstr>
      <vt:lpstr>Verdana</vt:lpstr>
      <vt:lpstr>Wingdings</vt:lpstr>
      <vt:lpstr>Office 테마</vt:lpstr>
      <vt:lpstr>PowerPoint 프레젠테이션</vt:lpstr>
      <vt:lpstr>문제 1</vt:lpstr>
      <vt:lpstr>문제 1</vt:lpstr>
      <vt:lpstr>문제 1</vt:lpstr>
      <vt:lpstr>문제 1</vt:lpstr>
      <vt:lpstr>문제 1</vt:lpstr>
      <vt:lpstr>문제 1</vt:lpstr>
      <vt:lpstr>문제 1</vt:lpstr>
      <vt:lpstr>문제 1</vt:lpstr>
      <vt:lpstr>문제 1</vt:lpstr>
      <vt:lpstr>문제 2</vt:lpstr>
      <vt:lpstr>문제 1</vt:lpstr>
      <vt:lpstr>문제 1</vt:lpstr>
      <vt:lpstr>문제 1</vt:lpstr>
      <vt:lpstr>문제 1</vt:lpstr>
      <vt:lpstr>문제 1</vt:lpstr>
      <vt:lpstr>문제 3과 4</vt:lpstr>
      <vt:lpstr>문제 1</vt:lpstr>
      <vt:lpstr>문제 1</vt:lpstr>
      <vt:lpstr>문제 1</vt:lpstr>
      <vt:lpstr>문제 1</vt:lpstr>
      <vt:lpstr>문제 5</vt:lpstr>
    </vt:vector>
  </TitlesOfParts>
  <Company>wealth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wealth1</dc:creator>
  <cp:lastModifiedBy>student</cp:lastModifiedBy>
  <cp:revision>1495</cp:revision>
  <cp:lastPrinted>2019-10-31T05:47:01Z</cp:lastPrinted>
  <dcterms:created xsi:type="dcterms:W3CDTF">2009-11-05T01:13:50Z</dcterms:created>
  <dcterms:modified xsi:type="dcterms:W3CDTF">2022-10-18T02:43:19Z</dcterms:modified>
</cp:coreProperties>
</file>