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3" r:id="rId5"/>
    <p:sldId id="281" r:id="rId6"/>
    <p:sldId id="280" r:id="rId7"/>
    <p:sldId id="266" r:id="rId8"/>
    <p:sldId id="293" r:id="rId9"/>
    <p:sldId id="267" r:id="rId10"/>
    <p:sldId id="290" r:id="rId11"/>
    <p:sldId id="291" r:id="rId12"/>
    <p:sldId id="292" r:id="rId13"/>
    <p:sldId id="285" r:id="rId14"/>
    <p:sldId id="286" r:id="rId15"/>
    <p:sldId id="287" r:id="rId16"/>
    <p:sldId id="2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11D2E-08D4-4358-8013-0B8E9796F08D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B681D-CBF1-45F1-B896-A0DDF762A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6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0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2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90924C-36DF-4FD9-B2BC-79D96800FBEC}"/>
              </a:ext>
            </a:extLst>
          </p:cNvPr>
          <p:cNvSpPr/>
          <p:nvPr/>
        </p:nvSpPr>
        <p:spPr>
          <a:xfrm>
            <a:off x="0" y="1639181"/>
            <a:ext cx="12192000" cy="2162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921" y="1570676"/>
            <a:ext cx="11442158" cy="2299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기계학습을 기반한 일사량 예측 기법의 연구동향 분석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A Literature Survey of Machine Learning-Based Solar Irradiance Forecasting Methods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3000" b="1" dirty="0">
                <a:solidFill>
                  <a:schemeClr val="bg1"/>
                </a:solidFill>
              </a:rPr>
              <a:t> 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64380" y="3995562"/>
            <a:ext cx="7048500" cy="139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</a:t>
            </a:r>
            <a:r>
              <a:rPr lang="ko-KR" altLang="en-US" sz="1600" dirty="0" err="1">
                <a:latin typeface="+mn-ea"/>
              </a:rPr>
              <a:t>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752D43-E3EE-39E5-5CA6-758FB4B3BB9F}"/>
              </a:ext>
            </a:extLst>
          </p:cNvPr>
          <p:cNvGrpSpPr/>
          <p:nvPr/>
        </p:nvGrpSpPr>
        <p:grpSpPr>
          <a:xfrm>
            <a:off x="430250" y="1178351"/>
            <a:ext cx="5810329" cy="835581"/>
            <a:chOff x="430250" y="1178351"/>
            <a:chExt cx="5810329" cy="835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99FA9D-5B36-EAAD-37B6-F76CDEADDC8B}"/>
                </a:ext>
              </a:extLst>
            </p:cNvPr>
            <p:cNvSpPr txBox="1"/>
            <p:nvPr/>
          </p:nvSpPr>
          <p:spPr>
            <a:xfrm>
              <a:off x="430250" y="11783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데이터</a:t>
              </a:r>
              <a:endParaRPr lang="ko-KR" alt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BCDE9B-6879-272D-D779-0C9B349BDEE4}"/>
                </a:ext>
              </a:extLst>
            </p:cNvPr>
            <p:cNvSpPr txBox="1"/>
            <p:nvPr/>
          </p:nvSpPr>
          <p:spPr>
            <a:xfrm>
              <a:off x="810887" y="1599908"/>
              <a:ext cx="5429692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제주특별자치도 </a:t>
              </a:r>
              <a:r>
                <a:rPr lang="en-US" altLang="ko-KR" sz="1600"/>
                <a:t>2011</a:t>
              </a:r>
              <a:r>
                <a:rPr lang="ko-KR" altLang="en-US" sz="1600"/>
                <a:t>년 </a:t>
              </a:r>
              <a:r>
                <a:rPr lang="en-US" altLang="ko-KR" sz="1600"/>
                <a:t>~ 2018</a:t>
              </a:r>
              <a:r>
                <a:rPr lang="ko-KR" altLang="en-US" sz="1600"/>
                <a:t>년 총 </a:t>
              </a:r>
              <a:r>
                <a:rPr lang="en-US" altLang="ko-KR" sz="1600"/>
                <a:t>8</a:t>
              </a:r>
              <a:r>
                <a:rPr lang="ko-KR" altLang="en-US" sz="1600"/>
                <a:t>년 데이터 사용</a:t>
              </a:r>
              <a:endParaRPr lang="en-US" altLang="ko-KR" sz="1600" b="1" dirty="0"/>
            </a:p>
          </p:txBody>
        </p:sp>
      </p:grp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Multistep-Ahead Solar Radiation Forecasting Scheme Based on the Light Gradient Boosting Machine: A Case Study of Jeju Island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FFB5B7-133C-3261-9F7B-8727350DB27E}"/>
              </a:ext>
            </a:extLst>
          </p:cNvPr>
          <p:cNvGrpSpPr/>
          <p:nvPr/>
        </p:nvGrpSpPr>
        <p:grpSpPr>
          <a:xfrm>
            <a:off x="430250" y="4647956"/>
            <a:ext cx="4024776" cy="840093"/>
            <a:chOff x="492575" y="4496793"/>
            <a:chExt cx="4024776" cy="8400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0D47-B26C-122D-09E1-2FD808378E90}"/>
                </a:ext>
              </a:extLst>
            </p:cNvPr>
            <p:cNvSpPr txBox="1"/>
            <p:nvPr/>
          </p:nvSpPr>
          <p:spPr>
            <a:xfrm>
              <a:off x="492575" y="449679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9883C-4D9A-5E4E-8C6B-EDCC771A4792}"/>
                </a:ext>
              </a:extLst>
            </p:cNvPr>
            <p:cNvSpPr txBox="1"/>
            <p:nvPr/>
          </p:nvSpPr>
          <p:spPr>
            <a:xfrm>
              <a:off x="810887" y="4922862"/>
              <a:ext cx="3706464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b="1"/>
                <a:t>습도 </a:t>
              </a:r>
              <a:r>
                <a:rPr lang="ko-KR" altLang="en-US" sz="1600"/>
                <a:t>예측 모델 구성에 중요한 변수</a:t>
              </a:r>
              <a:endParaRPr lang="en-US" altLang="ko-KR" sz="16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CB790E-BDC9-F8CD-6A87-DD622B9DA090}"/>
              </a:ext>
            </a:extLst>
          </p:cNvPr>
          <p:cNvGrpSpPr/>
          <p:nvPr/>
        </p:nvGrpSpPr>
        <p:grpSpPr>
          <a:xfrm>
            <a:off x="430250" y="2431855"/>
            <a:ext cx="5272745" cy="1943577"/>
            <a:chOff x="430250" y="1178351"/>
            <a:chExt cx="5272745" cy="19435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DF194-7EFA-49B1-8623-29D2FEA020ED}"/>
                </a:ext>
              </a:extLst>
            </p:cNvPr>
            <p:cNvSpPr txBox="1"/>
            <p:nvPr/>
          </p:nvSpPr>
          <p:spPr>
            <a:xfrm>
              <a:off x="430250" y="1178351"/>
              <a:ext cx="392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Tree </a:t>
              </a:r>
              <a:r>
                <a:rPr lang="ko-KR" altLang="en-US" b="1"/>
                <a:t>일사량 </a:t>
              </a:r>
              <a:r>
                <a:rPr lang="ko-KR" altLang="en-US" b="1" dirty="0"/>
                <a:t>예측 </a:t>
              </a:r>
              <a:r>
                <a:rPr lang="ko-KR" altLang="en-US" b="1"/>
                <a:t>모델 구성 </a:t>
              </a:r>
              <a:r>
                <a:rPr lang="en-US" altLang="ko-KR" sz="1600" b="1"/>
                <a:t>(RMSE)</a:t>
              </a:r>
              <a:endParaRPr lang="ko-KR" altLang="en-US" sz="1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FA6C79-5AF0-4651-9561-5A9B44AED72C}"/>
                </a:ext>
              </a:extLst>
            </p:cNvPr>
            <p:cNvSpPr txBox="1"/>
            <p:nvPr/>
          </p:nvSpPr>
          <p:spPr>
            <a:xfrm>
              <a:off x="810887" y="1599908"/>
              <a:ext cx="4892108" cy="15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랜덤 포레스트 </a:t>
              </a:r>
              <a:r>
                <a:rPr lang="en-US" altLang="ko-KR" sz="1600"/>
                <a:t>(Random Forest : RF) </a:t>
              </a:r>
              <a:r>
                <a:rPr lang="en-US" altLang="ko-KR" sz="1600" b="1"/>
                <a:t>(0.302)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/>
                <a:t>GBM (Gradient Boosting Machine) </a:t>
              </a:r>
              <a:r>
                <a:rPr lang="en-US" altLang="ko-KR" sz="1600" b="1"/>
                <a:t>(0.288)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/>
                <a:t>XGBoost (eXtreme Gradient Boosting) </a:t>
              </a:r>
              <a:r>
                <a:rPr lang="en-US" altLang="ko-KR" sz="1600" b="1"/>
                <a:t>(0.289)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b="1"/>
                <a:t>LightGBM (Light GBM) (0.285)</a:t>
              </a:r>
              <a:endParaRPr lang="en-US" altLang="ko-KR" sz="1600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484ED4-AB67-3AD9-5B01-8671C4A45527}"/>
              </a:ext>
            </a:extLst>
          </p:cNvPr>
          <p:cNvGrpSpPr/>
          <p:nvPr/>
        </p:nvGrpSpPr>
        <p:grpSpPr>
          <a:xfrm>
            <a:off x="7312797" y="4531422"/>
            <a:ext cx="3037239" cy="1796450"/>
            <a:chOff x="6590614" y="2348722"/>
            <a:chExt cx="3887290" cy="22992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B8C828F-359B-D252-019C-8FD5ABEE1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5" r="50284" b="5950"/>
            <a:stretch/>
          </p:blipFill>
          <p:spPr>
            <a:xfrm>
              <a:off x="6590614" y="2348722"/>
              <a:ext cx="3887290" cy="20422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162E7F-1848-A39D-220C-6A68D99F6138}"/>
                </a:ext>
              </a:extLst>
            </p:cNvPr>
            <p:cNvSpPr txBox="1"/>
            <p:nvPr/>
          </p:nvSpPr>
          <p:spPr>
            <a:xfrm>
              <a:off x="6909802" y="4401735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Figure2. Light</a:t>
              </a:r>
              <a:r>
                <a:rPr lang="ko-KR" altLang="en-US" sz="1000" b="1"/>
                <a:t> </a:t>
              </a:r>
              <a:r>
                <a:rPr lang="en-US" altLang="ko-KR" sz="1000" b="1"/>
                <a:t>GBM</a:t>
              </a:r>
              <a:endParaRPr lang="ko-KR" altLang="en-US" sz="1000" b="1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20B862-EA92-EC08-EEA2-F41574386E0E}"/>
              </a:ext>
            </a:extLst>
          </p:cNvPr>
          <p:cNvGrpSpPr/>
          <p:nvPr/>
        </p:nvGrpSpPr>
        <p:grpSpPr>
          <a:xfrm>
            <a:off x="430250" y="5659903"/>
            <a:ext cx="5682517" cy="715247"/>
            <a:chOff x="430250" y="1239312"/>
            <a:chExt cx="5682517" cy="71524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3E67C3-F136-0CD8-E38B-1B3285879CA9}"/>
                </a:ext>
              </a:extLst>
            </p:cNvPr>
            <p:cNvSpPr txBox="1"/>
            <p:nvPr/>
          </p:nvSpPr>
          <p:spPr>
            <a:xfrm>
              <a:off x="430250" y="1239312"/>
              <a:ext cx="109356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/>
                <a:t>LightGBM</a:t>
              </a:r>
              <a:endParaRPr lang="ko-KR" altLang="en-US" sz="15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379583-7A60-83D7-E86D-FDBC2189F81E}"/>
                </a:ext>
              </a:extLst>
            </p:cNvPr>
            <p:cNvSpPr txBox="1"/>
            <p:nvPr/>
          </p:nvSpPr>
          <p:spPr>
            <a:xfrm>
              <a:off x="806506" y="1661145"/>
              <a:ext cx="5306261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000"/>
                <a:t>Tree</a:t>
              </a:r>
              <a:r>
                <a:rPr lang="ko-KR" altLang="en-US" sz="1000"/>
                <a:t>가 수직적으로 확장되는 방식 일반 트리보다 더 많은 </a:t>
              </a:r>
              <a:r>
                <a:rPr lang="en-US" altLang="ko-KR" sz="1000"/>
                <a:t>loss,</a:t>
              </a:r>
              <a:r>
                <a:rPr lang="ko-KR" altLang="en-US" sz="1000"/>
                <a:t> 손실을 줄일 수 있음</a:t>
              </a:r>
              <a:endParaRPr lang="en-US" altLang="ko-KR" sz="10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7B542F-B30A-5580-B216-AEFEF82BA1F6}"/>
              </a:ext>
            </a:extLst>
          </p:cNvPr>
          <p:cNvGrpSpPr/>
          <p:nvPr/>
        </p:nvGrpSpPr>
        <p:grpSpPr>
          <a:xfrm>
            <a:off x="6240579" y="2431855"/>
            <a:ext cx="5181675" cy="1943577"/>
            <a:chOff x="430250" y="1178351"/>
            <a:chExt cx="5181675" cy="19435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24F6E0-D361-9420-A8A3-49F1D64AD912}"/>
                </a:ext>
              </a:extLst>
            </p:cNvPr>
            <p:cNvSpPr txBox="1"/>
            <p:nvPr/>
          </p:nvSpPr>
          <p:spPr>
            <a:xfrm>
              <a:off x="430250" y="1178351"/>
              <a:ext cx="518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Neural network </a:t>
              </a:r>
              <a:r>
                <a:rPr lang="ko-KR" altLang="en-US" b="1"/>
                <a:t>일사량 </a:t>
              </a:r>
              <a:r>
                <a:rPr lang="ko-KR" altLang="en-US" b="1" dirty="0"/>
                <a:t>예측 </a:t>
              </a:r>
              <a:r>
                <a:rPr lang="ko-KR" altLang="en-US" b="1"/>
                <a:t>모델 구성 </a:t>
              </a:r>
              <a:r>
                <a:rPr lang="en-US" altLang="ko-KR" sz="1600" b="1"/>
                <a:t>(RMSE)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94A7F-CE7A-230F-C5E3-524400AB0654}"/>
                </a:ext>
              </a:extLst>
            </p:cNvPr>
            <p:cNvSpPr txBox="1"/>
            <p:nvPr/>
          </p:nvSpPr>
          <p:spPr>
            <a:xfrm>
              <a:off x="810887" y="1599908"/>
              <a:ext cx="4685898" cy="15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i="0">
                  <a:effectLst/>
                  <a:latin typeface="Poppins" panose="020B0502040204020203" pitchFamily="2" charset="0"/>
                </a:rPr>
                <a:t>Single-Layer Neural Network (SNN) </a:t>
              </a:r>
              <a:r>
                <a:rPr lang="en-US" altLang="ko-KR" sz="1600"/>
                <a:t>(0.588)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/>
                <a:t>Deep Neural Network (DNN) (0.545)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/>
                <a:t>Logn short-term memory (LSTM) (0.544)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/>
                <a:t>Attention Mechanism (ATT-LSTM) (0.381)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34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752D43-E3EE-39E5-5CA6-758FB4B3BB9F}"/>
              </a:ext>
            </a:extLst>
          </p:cNvPr>
          <p:cNvGrpSpPr/>
          <p:nvPr/>
        </p:nvGrpSpPr>
        <p:grpSpPr>
          <a:xfrm>
            <a:off x="430250" y="1178351"/>
            <a:ext cx="5993071" cy="835581"/>
            <a:chOff x="430250" y="1178351"/>
            <a:chExt cx="5993071" cy="835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99FA9D-5B36-EAAD-37B6-F76CDEADDC8B}"/>
                </a:ext>
              </a:extLst>
            </p:cNvPr>
            <p:cNvSpPr txBox="1"/>
            <p:nvPr/>
          </p:nvSpPr>
          <p:spPr>
            <a:xfrm>
              <a:off x="430250" y="11783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데이터</a:t>
              </a:r>
              <a:endParaRPr lang="ko-KR" alt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BCDE9B-6879-272D-D779-0C9B349BDEE4}"/>
                </a:ext>
              </a:extLst>
            </p:cNvPr>
            <p:cNvSpPr txBox="1"/>
            <p:nvPr/>
          </p:nvSpPr>
          <p:spPr>
            <a:xfrm>
              <a:off x="810887" y="1599908"/>
              <a:ext cx="5612434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대전광역시 </a:t>
              </a:r>
              <a:r>
                <a:rPr lang="en-US" altLang="ko-KR" sz="1600"/>
                <a:t>2018</a:t>
              </a:r>
              <a:r>
                <a:rPr lang="ko-KR" altLang="en-US" sz="1600"/>
                <a:t>년 </a:t>
              </a:r>
              <a:r>
                <a:rPr lang="en-US" altLang="ko-KR" sz="1600"/>
                <a:t>6</a:t>
              </a:r>
              <a:r>
                <a:rPr lang="ko-KR" altLang="en-US" sz="1600"/>
                <a:t>월 기상요인 데이터를 사용 </a:t>
              </a:r>
              <a:r>
                <a:rPr lang="en-US" altLang="ko-KR" sz="1600"/>
                <a:t>(1</a:t>
              </a:r>
              <a:r>
                <a:rPr lang="ko-KR" altLang="en-US" sz="1600"/>
                <a:t>개월</a:t>
              </a:r>
              <a:r>
                <a:rPr lang="en-US" altLang="ko-KR" sz="1600"/>
                <a:t>)</a:t>
              </a:r>
              <a:endParaRPr lang="en-US" altLang="ko-KR" sz="1600" dirty="0"/>
            </a:p>
          </p:txBody>
        </p:sp>
      </p:grp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3 </a:t>
            </a:r>
            <a:r>
              <a:rPr lang="ko-KR" altLang="en-US" sz="15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조건부 랜덤 포레스트 기반의 설명 가능한 일사량 예측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FFB5B7-133C-3261-9F7B-8727350DB27E}"/>
              </a:ext>
            </a:extLst>
          </p:cNvPr>
          <p:cNvGrpSpPr/>
          <p:nvPr/>
        </p:nvGrpSpPr>
        <p:grpSpPr>
          <a:xfrm>
            <a:off x="430250" y="4731687"/>
            <a:ext cx="5810521" cy="840093"/>
            <a:chOff x="492575" y="4496793"/>
            <a:chExt cx="5810521" cy="8400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0D47-B26C-122D-09E1-2FD808378E90}"/>
                </a:ext>
              </a:extLst>
            </p:cNvPr>
            <p:cNvSpPr txBox="1"/>
            <p:nvPr/>
          </p:nvSpPr>
          <p:spPr>
            <a:xfrm>
              <a:off x="492575" y="449679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9883C-4D9A-5E4E-8C6B-EDCC771A4792}"/>
                </a:ext>
              </a:extLst>
            </p:cNvPr>
            <p:cNvSpPr txBox="1"/>
            <p:nvPr/>
          </p:nvSpPr>
          <p:spPr>
            <a:xfrm>
              <a:off x="810887" y="4922862"/>
              <a:ext cx="5492209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b="1"/>
                <a:t>강수량</a:t>
              </a:r>
              <a:r>
                <a:rPr lang="ko-KR" altLang="en-US" sz="1600"/>
                <a:t>의 학습 유무에 따라 변수 중요도가 달라짐 확인</a:t>
              </a:r>
              <a:endParaRPr lang="en-US" altLang="ko-KR" sz="16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CB790E-BDC9-F8CD-6A87-DD622B9DA090}"/>
              </a:ext>
            </a:extLst>
          </p:cNvPr>
          <p:cNvGrpSpPr/>
          <p:nvPr/>
        </p:nvGrpSpPr>
        <p:grpSpPr>
          <a:xfrm>
            <a:off x="430250" y="2216355"/>
            <a:ext cx="7223151" cy="2312909"/>
            <a:chOff x="430250" y="1178351"/>
            <a:chExt cx="7223151" cy="23129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DF194-7EFA-49B1-8623-29D2FEA020ED}"/>
                </a:ext>
              </a:extLst>
            </p:cNvPr>
            <p:cNvSpPr txBox="1"/>
            <p:nvPr/>
          </p:nvSpPr>
          <p:spPr>
            <a:xfrm>
              <a:off x="430250" y="1178351"/>
              <a:ext cx="3384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일사량 예측 </a:t>
              </a:r>
              <a:r>
                <a:rPr lang="ko-KR" altLang="en-US" b="1"/>
                <a:t>모델 구성 </a:t>
              </a:r>
              <a:r>
                <a:rPr lang="en-US" altLang="ko-KR" sz="1800" b="1"/>
                <a:t>(RMSE)</a:t>
              </a:r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FA6C79-5AF0-4651-9561-5A9B44AED72C}"/>
                </a:ext>
              </a:extLst>
            </p:cNvPr>
            <p:cNvSpPr txBox="1"/>
            <p:nvPr/>
          </p:nvSpPr>
          <p:spPr>
            <a:xfrm>
              <a:off x="810887" y="1599908"/>
              <a:ext cx="6842514" cy="1891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b="1"/>
                <a:t>조건부 랜덤 포레스트 </a:t>
              </a:r>
              <a:r>
                <a:rPr lang="en-US" altLang="ko-KR" sz="1600" b="1"/>
                <a:t>(Conditional Random Forests : CRF) (166.08)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다중 선형 회귀 </a:t>
              </a:r>
              <a:r>
                <a:rPr lang="en-US" altLang="ko-KR" sz="1600"/>
                <a:t>(Multiple Linear Regression : MLR) (296.39)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랜덤 포레스트 </a:t>
              </a:r>
              <a:r>
                <a:rPr lang="en-US" altLang="ko-KR" sz="1600"/>
                <a:t>(Random Forest : RF) (182.75)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의사결정 나무</a:t>
              </a:r>
              <a:r>
                <a:rPr lang="en-US" altLang="ko-KR" sz="1600"/>
                <a:t> (</a:t>
              </a:r>
              <a:r>
                <a:rPr lang="en-US" altLang="ko-KR" sz="1600">
                  <a:solidFill>
                    <a:srgbClr val="000000"/>
                  </a:solidFill>
                  <a:latin typeface="noto"/>
                </a:rPr>
                <a:t>Decision Tree : DT</a:t>
              </a:r>
              <a:r>
                <a:rPr lang="en-US" altLang="ko-KR" sz="1600"/>
                <a:t>) (219.90)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/>
                <a:t>GBM (Gradient Boosting Machine) (176.74)</a:t>
              </a:r>
              <a:endParaRPr lang="en-US" altLang="ko-KR" sz="160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32A9BE-C5F6-5BF1-A6EC-C1AF112B8CB5}"/>
              </a:ext>
            </a:extLst>
          </p:cNvPr>
          <p:cNvGrpSpPr/>
          <p:nvPr/>
        </p:nvGrpSpPr>
        <p:grpSpPr>
          <a:xfrm>
            <a:off x="430250" y="5774203"/>
            <a:ext cx="6222728" cy="715247"/>
            <a:chOff x="430250" y="1239312"/>
            <a:chExt cx="6222728" cy="715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F2ABD1-3824-C212-31F6-88D8B5118443}"/>
                </a:ext>
              </a:extLst>
            </p:cNvPr>
            <p:cNvSpPr txBox="1"/>
            <p:nvPr/>
          </p:nvSpPr>
          <p:spPr>
            <a:xfrm>
              <a:off x="430250" y="1239312"/>
              <a:ext cx="24673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조건부 랜덤 </a:t>
              </a:r>
              <a:r>
                <a:rPr lang="ko-KR" altLang="en-US" sz="1500" b="1" dirty="0" err="1"/>
                <a:t>포레스트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CRF</a:t>
              </a:r>
              <a:endParaRPr lang="ko-KR" altLang="en-US" sz="15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D921D3-4C58-1D2F-171A-E68AA5D7BA94}"/>
                </a:ext>
              </a:extLst>
            </p:cNvPr>
            <p:cNvSpPr txBox="1"/>
            <p:nvPr/>
          </p:nvSpPr>
          <p:spPr>
            <a:xfrm>
              <a:off x="806506" y="1661145"/>
              <a:ext cx="5846472" cy="293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000" dirty="0"/>
                <a:t>데이터 부족 문제 해결하기 위해 </a:t>
              </a:r>
              <a:r>
                <a:rPr lang="ko-KR" altLang="en-US" sz="1000" b="1" dirty="0"/>
                <a:t>시계열 교차 검증 </a:t>
              </a:r>
              <a:r>
                <a:rPr lang="ko-KR" altLang="en-US" sz="1000" dirty="0"/>
                <a:t>을 적용한 </a:t>
              </a:r>
              <a:r>
                <a:rPr lang="ko-KR" altLang="en-US" sz="1000" b="1" dirty="0"/>
                <a:t>조건부 랜덤 </a:t>
              </a:r>
              <a:r>
                <a:rPr lang="ko-KR" altLang="en-US" sz="1000" b="1" dirty="0" err="1"/>
                <a:t>포레스트</a:t>
              </a:r>
              <a:r>
                <a:rPr lang="ko-KR" altLang="en-US" sz="1000" dirty="0"/>
                <a:t> 모델 구성</a:t>
              </a:r>
              <a:endParaRPr lang="en-US" altLang="ko-KR" sz="10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5416A62-D6CD-0A7D-420C-5FE8F20BA431}"/>
              </a:ext>
            </a:extLst>
          </p:cNvPr>
          <p:cNvGrpSpPr/>
          <p:nvPr/>
        </p:nvGrpSpPr>
        <p:grpSpPr>
          <a:xfrm>
            <a:off x="7785924" y="3456496"/>
            <a:ext cx="3438844" cy="1354523"/>
            <a:chOff x="7098366" y="2720108"/>
            <a:chExt cx="4663384" cy="18368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3AF232D-63C8-5ED7-F7A7-5DD20C647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8366" y="2720108"/>
              <a:ext cx="4663384" cy="164195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61A151-FBD9-BED1-6C09-E6484B5F4E0C}"/>
                </a:ext>
              </a:extLst>
            </p:cNvPr>
            <p:cNvSpPr txBox="1"/>
            <p:nvPr/>
          </p:nvSpPr>
          <p:spPr>
            <a:xfrm>
              <a:off x="7805601" y="4310743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Figure3. TSCV </a:t>
              </a:r>
              <a:r>
                <a:rPr lang="ko-KR" altLang="en-US" sz="1000" b="1"/>
                <a:t>시계열 교차검증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80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752D43-E3EE-39E5-5CA6-758FB4B3BB9F}"/>
              </a:ext>
            </a:extLst>
          </p:cNvPr>
          <p:cNvGrpSpPr/>
          <p:nvPr/>
        </p:nvGrpSpPr>
        <p:grpSpPr>
          <a:xfrm>
            <a:off x="430250" y="1178351"/>
            <a:ext cx="7721108" cy="835581"/>
            <a:chOff x="430250" y="1178351"/>
            <a:chExt cx="7721108" cy="835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99FA9D-5B36-EAAD-37B6-F76CDEADDC8B}"/>
                </a:ext>
              </a:extLst>
            </p:cNvPr>
            <p:cNvSpPr txBox="1"/>
            <p:nvPr/>
          </p:nvSpPr>
          <p:spPr>
            <a:xfrm>
              <a:off x="430250" y="11783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데이터</a:t>
              </a:r>
              <a:endParaRPr lang="ko-KR" alt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BCDE9B-6879-272D-D779-0C9B349BDEE4}"/>
                </a:ext>
              </a:extLst>
            </p:cNvPr>
            <p:cNvSpPr txBox="1"/>
            <p:nvPr/>
          </p:nvSpPr>
          <p:spPr>
            <a:xfrm>
              <a:off x="810887" y="1599908"/>
              <a:ext cx="7340471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/>
                <a:t>2013</a:t>
              </a:r>
              <a:r>
                <a:rPr lang="ko-KR" altLang="en-US" sz="1600"/>
                <a:t>년 </a:t>
              </a:r>
              <a:r>
                <a:rPr lang="en-US" altLang="ko-KR" sz="1600"/>
                <a:t>~ 2015</a:t>
              </a:r>
              <a:r>
                <a:rPr lang="ko-KR" altLang="en-US" sz="1600"/>
                <a:t>년</a:t>
              </a:r>
              <a:r>
                <a:rPr lang="en-US" altLang="ko-KR" sz="1600"/>
                <a:t>(3</a:t>
              </a:r>
              <a:r>
                <a:rPr lang="ko-KR" altLang="en-US" sz="1600"/>
                <a:t>년</a:t>
              </a:r>
              <a:r>
                <a:rPr lang="en-US" altLang="ko-KR" sz="1600"/>
                <a:t>)</a:t>
              </a:r>
              <a:r>
                <a:rPr lang="ko-KR" altLang="en-US" sz="1600"/>
                <a:t>의 영암 발전소 근처의 목포 시간별 기상데이터 사용</a:t>
              </a:r>
              <a:endParaRPr lang="en-US" altLang="ko-KR" sz="1600" dirty="0"/>
            </a:p>
          </p:txBody>
        </p:sp>
      </p:grp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4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RNN-LSTM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을 이용한 태양광 발전량 단기 예측 모델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CB790E-BDC9-F8CD-6A87-DD622B9DA090}"/>
              </a:ext>
            </a:extLst>
          </p:cNvPr>
          <p:cNvGrpSpPr/>
          <p:nvPr/>
        </p:nvGrpSpPr>
        <p:grpSpPr>
          <a:xfrm>
            <a:off x="430250" y="2301366"/>
            <a:ext cx="5911254" cy="1574245"/>
            <a:chOff x="430250" y="1178351"/>
            <a:chExt cx="5911254" cy="15742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DF194-7EFA-49B1-8623-29D2FEA020ED}"/>
                </a:ext>
              </a:extLst>
            </p:cNvPr>
            <p:cNvSpPr txBox="1"/>
            <p:nvPr/>
          </p:nvSpPr>
          <p:spPr>
            <a:xfrm>
              <a:off x="430250" y="1178351"/>
              <a:ext cx="3384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일사량 예측 </a:t>
              </a:r>
              <a:r>
                <a:rPr lang="ko-KR" altLang="en-US" b="1"/>
                <a:t>모델 구성 </a:t>
              </a:r>
              <a:r>
                <a:rPr lang="en-US" altLang="ko-KR" sz="1800" b="1"/>
                <a:t>(RMSE)</a:t>
              </a:r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FA6C79-5AF0-4651-9561-5A9B44AED72C}"/>
                </a:ext>
              </a:extLst>
            </p:cNvPr>
            <p:cNvSpPr txBox="1"/>
            <p:nvPr/>
          </p:nvSpPr>
          <p:spPr>
            <a:xfrm>
              <a:off x="810887" y="1599908"/>
              <a:ext cx="5530617" cy="1152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심층 학습 </a:t>
              </a:r>
              <a:r>
                <a:rPr lang="en-US" altLang="ko-KR" sz="1600"/>
                <a:t>(Deep neural networks : DNN) (0.227)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순환 신경망 </a:t>
              </a:r>
              <a:r>
                <a:rPr lang="en-US" altLang="ko-KR" sz="1600"/>
                <a:t>(Recurrent Neural Network : RNN) (0.147)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b="1"/>
                <a:t>LSTM (Long short–term memory) (0.145)</a:t>
              </a:r>
              <a:endParaRPr lang="en-US" altLang="ko-KR" sz="16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01BDFC-78DF-BB7F-08C3-5F866BAA4A46}"/>
              </a:ext>
            </a:extLst>
          </p:cNvPr>
          <p:cNvGrpSpPr/>
          <p:nvPr/>
        </p:nvGrpSpPr>
        <p:grpSpPr>
          <a:xfrm>
            <a:off x="3183582" y="3895505"/>
            <a:ext cx="5971785" cy="2519225"/>
            <a:chOff x="3183582" y="3895505"/>
            <a:chExt cx="5971785" cy="25192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214EFA-87E9-CEEB-E789-D9B9AE17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582" y="3895505"/>
              <a:ext cx="5971785" cy="225311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D2ACBA-C939-7ECF-5ACF-DDFCDF3BA705}"/>
                </a:ext>
              </a:extLst>
            </p:cNvPr>
            <p:cNvSpPr txBox="1"/>
            <p:nvPr/>
          </p:nvSpPr>
          <p:spPr>
            <a:xfrm>
              <a:off x="4545018" y="6168509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Figure4. LSTM</a:t>
              </a:r>
              <a:r>
                <a:rPr lang="ko-KR" altLang="en-US" sz="1000" b="1"/>
                <a:t> </a:t>
              </a:r>
              <a:r>
                <a:rPr lang="en-US" altLang="ko-KR" sz="1000" b="1"/>
                <a:t>( Long Short – Term Memory )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2468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02059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5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ko-KR" altLang="en-US" sz="15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기상 위성을 이용한 태양광 발전 일사량 예측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2253995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27172" y="2676548"/>
            <a:ext cx="4136069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/>
              <a:t>CNN (</a:t>
            </a:r>
            <a:r>
              <a:rPr lang="en-US" altLang="ko-KR" sz="1600" b="1" dirty="0"/>
              <a:t>Convolutional Neural Network)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B5852-17AB-1A9F-34DC-605DEE4B829E}"/>
              </a:ext>
            </a:extLst>
          </p:cNvPr>
          <p:cNvSpPr txBox="1"/>
          <p:nvPr/>
        </p:nvSpPr>
        <p:spPr>
          <a:xfrm>
            <a:off x="492575" y="332923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오차율</a:t>
            </a:r>
            <a:r>
              <a:rPr lang="en-US" altLang="ko-KR" b="1"/>
              <a:t>, </a:t>
            </a:r>
            <a:r>
              <a:rPr lang="ko-KR" altLang="en-US" b="1"/>
              <a:t>적중률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00CAA-87C4-9BA3-69D9-A1E0961B048B}"/>
              </a:ext>
            </a:extLst>
          </p:cNvPr>
          <p:cNvSpPr txBox="1"/>
          <p:nvPr/>
        </p:nvSpPr>
        <p:spPr>
          <a:xfrm>
            <a:off x="727172" y="3753188"/>
            <a:ext cx="183575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오차율 </a:t>
            </a:r>
            <a:r>
              <a:rPr lang="en-US" altLang="ko-KR" sz="1600" dirty="0"/>
              <a:t>: 0.58%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적중률 </a:t>
            </a:r>
            <a:r>
              <a:rPr lang="en-US" altLang="ko-KR" sz="1600" dirty="0"/>
              <a:t>: 98%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C717F-70CB-4991-9921-8B477A294774}"/>
              </a:ext>
            </a:extLst>
          </p:cNvPr>
          <p:cNvSpPr txBox="1"/>
          <p:nvPr/>
        </p:nvSpPr>
        <p:spPr>
          <a:xfrm>
            <a:off x="430250" y="1178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F7F11-7412-46C7-89DA-9CE2043CDB29}"/>
              </a:ext>
            </a:extLst>
          </p:cNvPr>
          <p:cNvSpPr txBox="1"/>
          <p:nvPr/>
        </p:nvSpPr>
        <p:spPr>
          <a:xfrm>
            <a:off x="810887" y="1599908"/>
            <a:ext cx="839364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2011</a:t>
            </a:r>
            <a:r>
              <a:rPr lang="ko-KR" altLang="en-US" sz="1600"/>
              <a:t>년 </a:t>
            </a:r>
            <a:r>
              <a:rPr lang="en-US" altLang="ko-KR" sz="1600"/>
              <a:t>~ 2017</a:t>
            </a:r>
            <a:r>
              <a:rPr lang="ko-KR" altLang="en-US" sz="1600" dirty="0"/>
              <a:t>년 까지의 국가기상위성센터에서 제공하는 </a:t>
            </a:r>
            <a:r>
              <a:rPr lang="ko-KR" altLang="en-US" sz="1600" dirty="0" err="1"/>
              <a:t>표면도달일사량</a:t>
            </a:r>
            <a:r>
              <a:rPr lang="ko-KR" altLang="en-US" sz="1600" dirty="0"/>
              <a:t> 이미지 사용</a:t>
            </a:r>
            <a:endParaRPr lang="en-US" altLang="ko-KR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0DC46C-ACCB-DB5C-6BF9-8A1A2F935D50}"/>
              </a:ext>
            </a:extLst>
          </p:cNvPr>
          <p:cNvGrpSpPr/>
          <p:nvPr/>
        </p:nvGrpSpPr>
        <p:grpSpPr>
          <a:xfrm>
            <a:off x="5075859" y="2698684"/>
            <a:ext cx="6516363" cy="2641444"/>
            <a:chOff x="5075859" y="2530731"/>
            <a:chExt cx="6516363" cy="26414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4DC395C-3226-9CD1-8B0A-ED1BCBECD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5859" y="2530731"/>
              <a:ext cx="6516363" cy="229830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7C7FD-6F73-F92F-4233-B4121FAB1368}"/>
                </a:ext>
              </a:extLst>
            </p:cNvPr>
            <p:cNvSpPr txBox="1"/>
            <p:nvPr/>
          </p:nvSpPr>
          <p:spPr>
            <a:xfrm>
              <a:off x="6709584" y="4925954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Figure5. CNN ( Convolutional Neural Network )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193597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특허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6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ko-KR" altLang="en-US" sz="15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스마트 아일랜드를 위한 주의 집중 메커니즘 기반의 확률론적 단기 일사량 예측 기법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256529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868831" y="2921058"/>
            <a:ext cx="4677884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/>
              <a:t>ATT-LSTM (Attention Mechanism) (0.394)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/>
              <a:t>LSTM (Long Short – Term Memory) (0.482)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/>
              <a:t>SNN (</a:t>
            </a:r>
            <a:r>
              <a:rPr lang="en-US" altLang="ko-KR" sz="1600" i="0">
                <a:effectLst/>
                <a:latin typeface="Poppins" panose="020B0502040204020203" pitchFamily="2" charset="0"/>
              </a:rPr>
              <a:t>Single-Layer Neural Network</a:t>
            </a:r>
            <a:r>
              <a:rPr lang="en-US" altLang="ko-KR" sz="1600"/>
              <a:t>) (0.521)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/>
              <a:t>DNN (Deep Neural Network) (0.492)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C8D4D-964C-95B9-3F25-3632D8C6CCBC}"/>
              </a:ext>
            </a:extLst>
          </p:cNvPr>
          <p:cNvSpPr txBox="1"/>
          <p:nvPr/>
        </p:nvSpPr>
        <p:spPr>
          <a:xfrm>
            <a:off x="492575" y="4779561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ATT-LSTM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9577F-7F52-88A6-A383-D347BF7491F4}"/>
              </a:ext>
            </a:extLst>
          </p:cNvPr>
          <p:cNvSpPr txBox="1"/>
          <p:nvPr/>
        </p:nvSpPr>
        <p:spPr>
          <a:xfrm>
            <a:off x="810887" y="5248445"/>
            <a:ext cx="10698763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/>
              <a:t>-</a:t>
            </a:r>
            <a:r>
              <a:rPr lang="ko-KR" altLang="en-US" sz="1000"/>
              <a:t> </a:t>
            </a:r>
            <a:r>
              <a:rPr lang="ko-KR" altLang="en-US" sz="1000" b="1"/>
              <a:t>주의 집중 메커니즘</a:t>
            </a:r>
            <a:r>
              <a:rPr lang="en-US" altLang="ko-KR" sz="1000" b="1"/>
              <a:t>(Attention Mechanism)</a:t>
            </a:r>
            <a:r>
              <a:rPr lang="ko-KR" altLang="en-US" sz="1000"/>
              <a:t>은 인코더</a:t>
            </a:r>
            <a:r>
              <a:rPr lang="en-US" altLang="ko-KR" sz="1000"/>
              <a:t>(Encoder)</a:t>
            </a:r>
            <a:r>
              <a:rPr lang="ko-KR" altLang="en-US" sz="1000"/>
              <a:t> 디코더</a:t>
            </a:r>
            <a:r>
              <a:rPr lang="en-US" altLang="ko-KR" sz="1000"/>
              <a:t>(Decoder)</a:t>
            </a:r>
            <a:r>
              <a:rPr lang="ko-KR" altLang="en-US" sz="1000"/>
              <a:t>로 구성</a:t>
            </a:r>
            <a:r>
              <a:rPr lang="en-US" altLang="ko-KR" sz="1000"/>
              <a:t>,</a:t>
            </a:r>
            <a:r>
              <a:rPr lang="ko-KR" altLang="en-US" sz="1000"/>
              <a:t> 디코더 부분에서 인코더와 </a:t>
            </a:r>
            <a:r>
              <a:rPr lang="ko-KR" altLang="en-US" sz="1000" b="1"/>
              <a:t>높은 유사도를 갖는 벡터에 집중적으로 학습</a:t>
            </a:r>
            <a:r>
              <a:rPr lang="ko-KR" altLang="en-US" sz="1000"/>
              <a:t> 하여 정확한 성능</a:t>
            </a:r>
            <a:endParaRPr lang="en-US" altLang="ko-KR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C2905-5A16-4E51-AF81-CBC0F8A2EA9F}"/>
              </a:ext>
            </a:extLst>
          </p:cNvPr>
          <p:cNvSpPr txBox="1"/>
          <p:nvPr/>
        </p:nvSpPr>
        <p:spPr>
          <a:xfrm>
            <a:off x="430250" y="1178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36CA1-6D18-492F-99EF-9C53DE064A2F}"/>
              </a:ext>
            </a:extLst>
          </p:cNvPr>
          <p:cNvSpPr txBox="1"/>
          <p:nvPr/>
        </p:nvSpPr>
        <p:spPr>
          <a:xfrm>
            <a:off x="810887" y="1561661"/>
            <a:ext cx="5115503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/>
              <a:t>제주도 지역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기상자료개방포털의</a:t>
            </a:r>
            <a:r>
              <a:rPr lang="ko-KR" altLang="en-US" sz="1600" dirty="0"/>
              <a:t> 기상요인 데이터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2011</a:t>
            </a:r>
            <a:r>
              <a:rPr lang="ko-KR" altLang="en-US" sz="1600"/>
              <a:t>년 </a:t>
            </a:r>
            <a:r>
              <a:rPr lang="en-US" altLang="ko-KR" sz="1600"/>
              <a:t>~ 2018</a:t>
            </a:r>
            <a:r>
              <a:rPr lang="ko-KR" altLang="en-US" sz="1600" dirty="0"/>
              <a:t>년 총 </a:t>
            </a:r>
            <a:r>
              <a:rPr lang="en-US" altLang="ko-KR" sz="1600" dirty="0"/>
              <a:t>8</a:t>
            </a:r>
            <a:r>
              <a:rPr lang="ko-KR" altLang="en-US" sz="1600" dirty="0"/>
              <a:t>년</a:t>
            </a:r>
            <a:endParaRPr lang="en-US" altLang="ko-KR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FF3315-03E3-70F7-424D-C1D2A881C2F4}"/>
              </a:ext>
            </a:extLst>
          </p:cNvPr>
          <p:cNvGrpSpPr/>
          <p:nvPr/>
        </p:nvGrpSpPr>
        <p:grpSpPr>
          <a:xfrm>
            <a:off x="5853883" y="2313365"/>
            <a:ext cx="5804193" cy="2383452"/>
            <a:chOff x="5749108" y="2136082"/>
            <a:chExt cx="5804193" cy="238345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50DB94C-12CD-AC35-537E-4B37B126C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9108" y="2136082"/>
              <a:ext cx="5804193" cy="206787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1D0BD-B157-6F35-FE06-63C3068E3B40}"/>
                </a:ext>
              </a:extLst>
            </p:cNvPr>
            <p:cNvSpPr txBox="1"/>
            <p:nvPr/>
          </p:nvSpPr>
          <p:spPr>
            <a:xfrm>
              <a:off x="7026747" y="4273313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Figure6. ATT – LSTM ( Attention Mechanism )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316749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결론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B229C4-D60A-E3E6-E983-CFF5F9667609}"/>
              </a:ext>
            </a:extLst>
          </p:cNvPr>
          <p:cNvSpPr txBox="1"/>
          <p:nvPr/>
        </p:nvSpPr>
        <p:spPr>
          <a:xfrm>
            <a:off x="430249" y="1371599"/>
            <a:ext cx="11195694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ffectLst/>
              </a:rPr>
              <a:t>본 논문에서는 시스템의 효과적인 운영 계획을 수립하기 위해 기계학습 기반의 </a:t>
            </a:r>
            <a:r>
              <a:rPr lang="ko-KR" altLang="en-US" b="1" dirty="0">
                <a:effectLst/>
              </a:rPr>
              <a:t>일사량 예측 모델 구성에 관한 </a:t>
            </a:r>
            <a:r>
              <a:rPr lang="ko-KR" altLang="en-US" b="1">
                <a:effectLst/>
              </a:rPr>
              <a:t>사례를 소개</a:t>
            </a:r>
            <a:r>
              <a:rPr lang="ko-KR" altLang="en-US">
                <a:effectLst/>
              </a:rPr>
              <a:t>함</a:t>
            </a: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0" i="0">
                <a:effectLst/>
                <a:latin typeface="Source Sans Pro" panose="020B0604020202020204" pitchFamily="34" charset="0"/>
              </a:rPr>
              <a:t> 여러 개 모델을 조합하여 더 정확한 예측에 도움을 주는</a:t>
            </a:r>
            <a:r>
              <a:rPr lang="ko-KR" altLang="en-US" b="0" i="0">
                <a:solidFill>
                  <a:srgbClr val="47425D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ko-KR" altLang="en-US" b="1">
                <a:effectLst/>
              </a:rPr>
              <a:t>앙상블 </a:t>
            </a:r>
            <a:r>
              <a:rPr lang="ko-KR" altLang="en-US" b="1" dirty="0">
                <a:effectLst/>
              </a:rPr>
              <a:t>학습 기법은 우수한 예측 성능</a:t>
            </a:r>
            <a:r>
              <a:rPr lang="ko-KR" altLang="en-US" dirty="0">
                <a:effectLst/>
              </a:rPr>
              <a:t>을 도출할 수 있을 뿐만 아니라 </a:t>
            </a:r>
            <a:r>
              <a:rPr lang="ko-KR" altLang="en-US" b="1" dirty="0">
                <a:effectLst/>
              </a:rPr>
              <a:t>변수 중요도</a:t>
            </a:r>
            <a:r>
              <a:rPr lang="ko-KR" altLang="en-US" dirty="0">
                <a:effectLst/>
              </a:rPr>
              <a:t>를 통해 어떤 독립변수가 모델 구성에 중요한지를 </a:t>
            </a:r>
            <a:r>
              <a:rPr lang="ko-KR" altLang="en-US" b="1" dirty="0">
                <a:effectLst/>
              </a:rPr>
              <a:t>해석</a:t>
            </a:r>
            <a:r>
              <a:rPr lang="ko-KR" altLang="en-US" dirty="0">
                <a:effectLst/>
              </a:rPr>
              <a:t>할 수 있다는 </a:t>
            </a:r>
            <a:r>
              <a:rPr lang="ko-KR" altLang="en-US" b="1" dirty="0">
                <a:effectLst/>
              </a:rPr>
              <a:t>장점</a:t>
            </a:r>
            <a:r>
              <a:rPr lang="ko-KR" altLang="en-US" dirty="0">
                <a:effectLst/>
              </a:rPr>
              <a:t>이 있음</a:t>
            </a: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effectLst/>
              </a:rPr>
              <a:t>심층 학습</a:t>
            </a:r>
            <a:r>
              <a:rPr lang="ko-KR" altLang="en-US" dirty="0">
                <a:effectLst/>
              </a:rPr>
              <a:t>은 이미지와 </a:t>
            </a:r>
            <a:r>
              <a:rPr lang="ko-KR" altLang="en-US">
                <a:effectLst/>
              </a:rPr>
              <a:t>같이 테이블 형식이 </a:t>
            </a:r>
            <a:r>
              <a:rPr lang="ko-KR" altLang="en-US" dirty="0">
                <a:effectLst/>
              </a:rPr>
              <a:t>아닌 데이터에서도 </a:t>
            </a:r>
            <a:r>
              <a:rPr lang="ko-KR" altLang="en-US" b="1" dirty="0">
                <a:effectLst/>
              </a:rPr>
              <a:t>특징을 추출하여 정확한 일사량 예측을 수행</a:t>
            </a:r>
            <a:r>
              <a:rPr lang="ko-KR" altLang="en-US" dirty="0">
                <a:effectLst/>
              </a:rPr>
              <a:t>할 수 있음을 </a:t>
            </a:r>
            <a:r>
              <a:rPr lang="ko-KR" altLang="en-US" b="1" dirty="0">
                <a:effectLst/>
              </a:rPr>
              <a:t>확인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EFD75F5-0893-44A2-F8EA-A90875C8747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5ED937-718D-ECF2-E331-FDACBA9D96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5857BC-7C22-4695-B509-30074896AF14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5D8926D-CB93-48E1-835B-8AD380D861BA}"/>
              </a:ext>
            </a:extLst>
          </p:cNvPr>
          <p:cNvSpPr txBox="1">
            <a:spLocks/>
          </p:cNvSpPr>
          <p:nvPr/>
        </p:nvSpPr>
        <p:spPr>
          <a:xfrm>
            <a:off x="1535857" y="2348460"/>
            <a:ext cx="9120279" cy="13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94C793-6D28-4FB4-8BA6-0193E789AAF2}"/>
              </a:ext>
            </a:extLst>
          </p:cNvPr>
          <p:cNvSpPr txBox="1"/>
          <p:nvPr/>
        </p:nvSpPr>
        <p:spPr>
          <a:xfrm>
            <a:off x="430250" y="1178351"/>
            <a:ext cx="3106941" cy="4649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연구 배경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목적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본론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3-1. </a:t>
            </a:r>
            <a:r>
              <a:rPr lang="ko-KR" altLang="en-US" sz="2000"/>
              <a:t>논문</a:t>
            </a:r>
            <a:r>
              <a:rPr lang="en-US" altLang="ko-KR" sz="2000"/>
              <a:t>1 </a:t>
            </a:r>
            <a:r>
              <a:rPr lang="en-US" altLang="ko-KR" sz="1600"/>
              <a:t>(2018)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3-2. </a:t>
            </a:r>
            <a:r>
              <a:rPr lang="ko-KR" altLang="en-US" sz="2000"/>
              <a:t>논문</a:t>
            </a:r>
            <a:r>
              <a:rPr lang="en-US" altLang="ko-KR" sz="2000"/>
              <a:t>2 </a:t>
            </a:r>
            <a:r>
              <a:rPr lang="en-US" altLang="ko-KR" sz="1600"/>
              <a:t>(2020)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3-3</a:t>
            </a:r>
            <a:r>
              <a:rPr lang="en-US" altLang="ko-KR" sz="2000"/>
              <a:t>. </a:t>
            </a:r>
            <a:r>
              <a:rPr lang="ko-KR" altLang="en-US" sz="2000"/>
              <a:t>특허 논문</a:t>
            </a:r>
            <a:r>
              <a:rPr lang="en-US" altLang="ko-KR" sz="2000"/>
              <a:t>3 </a:t>
            </a:r>
            <a:r>
              <a:rPr lang="en-US" altLang="ko-KR" sz="1600"/>
              <a:t>(2022)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3-4. </a:t>
            </a:r>
            <a:r>
              <a:rPr lang="ko-KR" altLang="en-US" sz="2000"/>
              <a:t>논문</a:t>
            </a:r>
            <a:r>
              <a:rPr lang="en-US" altLang="ko-KR" sz="2000"/>
              <a:t>4 </a:t>
            </a:r>
            <a:r>
              <a:rPr lang="en-US" altLang="ko-KR" sz="1600"/>
              <a:t>(2018)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3-5. </a:t>
            </a:r>
            <a:r>
              <a:rPr lang="ko-KR" altLang="en-US" sz="2000"/>
              <a:t>논문</a:t>
            </a:r>
            <a:r>
              <a:rPr lang="en-US" altLang="ko-KR" sz="2000"/>
              <a:t>5 </a:t>
            </a:r>
            <a:r>
              <a:rPr lang="en-US" altLang="ko-KR" sz="1600"/>
              <a:t>(2019)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3-6. </a:t>
            </a:r>
            <a:r>
              <a:rPr lang="ko-KR" altLang="en-US" sz="2000"/>
              <a:t>특허</a:t>
            </a:r>
            <a:r>
              <a:rPr lang="en-US" altLang="ko-KR" sz="2000"/>
              <a:t>6 </a:t>
            </a:r>
            <a:r>
              <a:rPr lang="en-US" altLang="ko-KR" sz="1600"/>
              <a:t>(2021)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9C2551-88E7-CCA4-FAA9-F5DC4BF0941D}"/>
              </a:ext>
            </a:extLst>
          </p:cNvPr>
          <p:cNvSpPr txBox="1"/>
          <p:nvPr/>
        </p:nvSpPr>
        <p:spPr>
          <a:xfrm>
            <a:off x="430250" y="117835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기후 변화 및 에너지 위기 문제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DA7D63C-59F1-7E6B-B21E-D1BDCBBF9A95}"/>
              </a:ext>
            </a:extLst>
          </p:cNvPr>
          <p:cNvGrpSpPr/>
          <p:nvPr/>
        </p:nvGrpSpPr>
        <p:grpSpPr>
          <a:xfrm>
            <a:off x="837206" y="3045066"/>
            <a:ext cx="4994611" cy="3108284"/>
            <a:chOff x="837206" y="2877109"/>
            <a:chExt cx="4994611" cy="310828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07642FB-4E81-4AAF-3A29-B26F3FD8C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4"/>
            <a:stretch/>
          </p:blipFill>
          <p:spPr>
            <a:xfrm>
              <a:off x="837206" y="2877109"/>
              <a:ext cx="4994611" cy="288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2984FE-052A-3DAE-3F81-D4AC01C1462F}"/>
                </a:ext>
              </a:extLst>
            </p:cNvPr>
            <p:cNvSpPr txBox="1"/>
            <p:nvPr/>
          </p:nvSpPr>
          <p:spPr>
            <a:xfrm>
              <a:off x="1478290" y="5739172"/>
              <a:ext cx="43535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000" b="1" i="0">
                  <a:effectLst/>
                  <a:latin typeface="Inter"/>
                </a:rPr>
                <a:t>1850</a:t>
              </a:r>
              <a:r>
                <a:rPr lang="ko-KR" altLang="en-US" sz="1000" b="1" i="0">
                  <a:effectLst/>
                  <a:latin typeface="Inter"/>
                </a:rPr>
                <a:t>년</a:t>
              </a:r>
              <a:r>
                <a:rPr lang="en-US" altLang="ko-KR" sz="1000" b="1" i="0">
                  <a:effectLst/>
                  <a:latin typeface="Inter"/>
                </a:rPr>
                <a:t>~1900</a:t>
              </a:r>
              <a:r>
                <a:rPr lang="ko-KR" altLang="en-US" sz="1000" b="1" i="0">
                  <a:effectLst/>
                  <a:latin typeface="Inter"/>
                </a:rPr>
                <a:t>년 대비 전 지구 연평균 기온 편차 시계열</a:t>
              </a:r>
              <a:r>
                <a:rPr lang="en-US" altLang="ko-KR" sz="1000" b="1" i="0">
                  <a:effectLst/>
                  <a:latin typeface="Inter"/>
                </a:rPr>
                <a:t>(</a:t>
              </a:r>
              <a:r>
                <a:rPr lang="ko-KR" altLang="en-US" sz="1000" b="1" i="0">
                  <a:effectLst/>
                  <a:latin typeface="Inter"/>
                </a:rPr>
                <a:t>그래프</a:t>
              </a:r>
              <a:r>
                <a:rPr lang="en-US" altLang="ko-KR" sz="1000" b="1" i="0">
                  <a:effectLst/>
                  <a:latin typeface="Inter"/>
                </a:rPr>
                <a:t>=</a:t>
              </a:r>
              <a:r>
                <a:rPr lang="ko-KR" altLang="en-US" sz="1000" b="1" i="0">
                  <a:effectLst/>
                  <a:latin typeface="Inter"/>
                </a:rPr>
                <a:t>기상청 제공</a:t>
              </a:r>
              <a:r>
                <a:rPr lang="en-US" altLang="ko-KR" sz="1000" b="1" i="0">
                  <a:effectLst/>
                  <a:latin typeface="Inter"/>
                </a:rPr>
                <a:t>)</a:t>
              </a:r>
              <a:endParaRPr lang="ko-KR" altLang="en-US" sz="1000" b="1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138BAA-9411-9ACC-D417-877F49F76731}"/>
              </a:ext>
            </a:extLst>
          </p:cNvPr>
          <p:cNvGrpSpPr/>
          <p:nvPr/>
        </p:nvGrpSpPr>
        <p:grpSpPr>
          <a:xfrm>
            <a:off x="6360185" y="3002094"/>
            <a:ext cx="4855211" cy="3145185"/>
            <a:chOff x="6360185" y="2834137"/>
            <a:chExt cx="4855211" cy="314518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3EA529A-0CAD-E48C-D148-EBD3DD4CC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0185" y="2834137"/>
              <a:ext cx="4855211" cy="290503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3F89FD-B1F8-BEDE-4A79-0CEC1581F014}"/>
                </a:ext>
              </a:extLst>
            </p:cNvPr>
            <p:cNvSpPr txBox="1"/>
            <p:nvPr/>
          </p:nvSpPr>
          <p:spPr>
            <a:xfrm>
              <a:off x="7330785" y="5733101"/>
              <a:ext cx="388461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b="1" i="0" dirty="0">
                  <a:effectLst/>
                  <a:latin typeface="+mj-lt"/>
                </a:rPr>
                <a:t>최근 </a:t>
              </a:r>
              <a:r>
                <a:rPr lang="en-US" altLang="ko-KR" sz="1000" b="1" i="0" dirty="0">
                  <a:effectLst/>
                  <a:latin typeface="+mj-lt"/>
                </a:rPr>
                <a:t>30</a:t>
              </a:r>
              <a:r>
                <a:rPr lang="ko-KR" altLang="en-US" sz="1000" b="1" i="0" dirty="0">
                  <a:effectLst/>
                  <a:latin typeface="+mj-lt"/>
                </a:rPr>
                <a:t>년간</a:t>
              </a:r>
              <a:r>
                <a:rPr lang="en-US" altLang="ko-KR" sz="1000" b="1" i="0" dirty="0">
                  <a:effectLst/>
                  <a:latin typeface="+mj-lt"/>
                </a:rPr>
                <a:t>(1991∼2020</a:t>
              </a:r>
              <a:r>
                <a:rPr lang="ko-KR" altLang="en-US" sz="1000" b="1" i="0" dirty="0">
                  <a:effectLst/>
                  <a:latin typeface="+mj-lt"/>
                </a:rPr>
                <a:t>년</a:t>
              </a:r>
              <a:r>
                <a:rPr lang="en-US" altLang="ko-KR" sz="1000" b="1" i="0" dirty="0">
                  <a:effectLst/>
                  <a:latin typeface="+mj-lt"/>
                </a:rPr>
                <a:t>) </a:t>
              </a:r>
              <a:r>
                <a:rPr lang="ko-KR" altLang="en-US" sz="1000" b="1" i="0" dirty="0">
                  <a:effectLst/>
                  <a:latin typeface="+mj-lt"/>
                </a:rPr>
                <a:t>해수면 높이 변화</a:t>
              </a:r>
              <a:r>
                <a:rPr lang="en-US" altLang="ko-KR" sz="1000" b="1" i="0" dirty="0">
                  <a:effectLst/>
                  <a:latin typeface="+mj-lt"/>
                </a:rPr>
                <a:t>(21</a:t>
              </a:r>
              <a:r>
                <a:rPr lang="ko-KR" altLang="en-US" sz="1000" b="1" i="0" dirty="0">
                  <a:effectLst/>
                  <a:latin typeface="+mj-lt"/>
                </a:rPr>
                <a:t>개 조위관측소</a:t>
              </a:r>
              <a:r>
                <a:rPr lang="en-US" altLang="ko-KR" sz="1000" b="1" i="0" dirty="0">
                  <a:effectLst/>
                  <a:latin typeface="+mj-lt"/>
                </a:rPr>
                <a:t>)</a:t>
              </a:r>
              <a:endParaRPr lang="ko-KR" altLang="en-US" sz="1000" b="1" dirty="0"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0C352-3A00-9B9E-E7CA-E3E4CE938419}"/>
              </a:ext>
            </a:extLst>
          </p:cNvPr>
          <p:cNvSpPr txBox="1"/>
          <p:nvPr/>
        </p:nvSpPr>
        <p:spPr>
          <a:xfrm>
            <a:off x="810887" y="1599908"/>
            <a:ext cx="11532324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0" i="0" dirty="0">
                <a:effectLst/>
              </a:rPr>
              <a:t>산업혁명 이수 인구증가와 산업화에 의해 화석연료 사용 등으로 대기 중 온실가스 농도가 높아지면서 </a:t>
            </a:r>
            <a:r>
              <a:rPr lang="ko-KR" altLang="en-US" sz="1600" b="1" i="0" dirty="0">
                <a:effectLst/>
              </a:rPr>
              <a:t>지구 온난화 발생</a:t>
            </a:r>
            <a:endParaRPr lang="en-US" altLang="ko-KR" sz="1600" b="1" i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0" i="0">
                <a:effectLst/>
              </a:rPr>
              <a:t>산업화 이전</a:t>
            </a:r>
            <a:r>
              <a:rPr lang="en-US" altLang="ko-KR" sz="1600" b="0" i="0">
                <a:effectLst/>
              </a:rPr>
              <a:t>(1980</a:t>
            </a:r>
            <a:r>
              <a:rPr lang="ko-KR" altLang="en-US" sz="1600" b="0" i="0">
                <a:effectLst/>
              </a:rPr>
              <a:t>년</a:t>
            </a:r>
            <a:r>
              <a:rPr lang="en-US" altLang="ko-KR" sz="1600" b="0" i="0">
                <a:effectLst/>
              </a:rPr>
              <a:t>~1900</a:t>
            </a:r>
            <a:r>
              <a:rPr lang="ko-KR" altLang="en-US" sz="1600" b="0" i="0">
                <a:effectLst/>
              </a:rPr>
              <a:t>년</a:t>
            </a:r>
            <a:r>
              <a:rPr lang="en-US" altLang="ko-KR" sz="1600" b="0" i="0">
                <a:effectLst/>
              </a:rPr>
              <a:t>) </a:t>
            </a:r>
            <a:r>
              <a:rPr lang="ko-KR" altLang="en-US" sz="1600" b="0" i="0" dirty="0">
                <a:effectLst/>
              </a:rPr>
              <a:t>대비 </a:t>
            </a:r>
            <a:r>
              <a:rPr lang="ko-KR" altLang="en-US" sz="1600" b="1" i="0" dirty="0">
                <a:effectLst/>
              </a:rPr>
              <a:t>기온 </a:t>
            </a:r>
            <a:r>
              <a:rPr lang="en-US" altLang="ko-KR" sz="1600" b="1" i="0" dirty="0">
                <a:effectLst/>
              </a:rPr>
              <a:t>1,1°C </a:t>
            </a:r>
            <a:r>
              <a:rPr lang="ko-KR" altLang="en-US" sz="1600" b="1" i="0" dirty="0">
                <a:effectLst/>
              </a:rPr>
              <a:t>증가</a:t>
            </a:r>
            <a:endParaRPr lang="en-US" altLang="ko-KR" sz="1600" b="0" i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0" i="0">
                <a:solidFill>
                  <a:srgbClr val="222222"/>
                </a:solidFill>
                <a:effectLst/>
              </a:rPr>
              <a:t>1991</a:t>
            </a:r>
            <a:r>
              <a:rPr lang="ko-KR" altLang="en-US" sz="1600" b="0" i="0">
                <a:solidFill>
                  <a:srgbClr val="222222"/>
                </a:solidFill>
                <a:effectLst/>
              </a:rPr>
              <a:t>년부터 </a:t>
            </a:r>
            <a:r>
              <a:rPr lang="en-US" altLang="ko-KR" sz="1600" b="0" i="0">
                <a:solidFill>
                  <a:srgbClr val="222222"/>
                </a:solidFill>
                <a:effectLst/>
              </a:rPr>
              <a:t>~ 2020</a:t>
            </a:r>
            <a:r>
              <a:rPr lang="ko-KR" altLang="en-US" sz="1600" b="0" i="0">
                <a:solidFill>
                  <a:srgbClr val="222222"/>
                </a:solidFill>
                <a:effectLst/>
              </a:rPr>
              <a:t>년까지</a:t>
            </a:r>
            <a:r>
              <a:rPr lang="en-US" altLang="ko-KR" sz="1600" b="0" i="0">
                <a:solidFill>
                  <a:srgbClr val="222222"/>
                </a:solidFill>
                <a:effectLst/>
              </a:rPr>
              <a:t>(30</a:t>
            </a:r>
            <a:r>
              <a:rPr lang="ko-KR" altLang="en-US" sz="1600" b="0" i="0">
                <a:solidFill>
                  <a:srgbClr val="222222"/>
                </a:solidFill>
                <a:effectLst/>
              </a:rPr>
              <a:t>년</a:t>
            </a:r>
            <a:r>
              <a:rPr lang="en-US" altLang="ko-KR" sz="1600" b="0" i="0">
                <a:solidFill>
                  <a:srgbClr val="222222"/>
                </a:solidFill>
                <a:effectLst/>
              </a:rPr>
              <a:t>)</a:t>
            </a:r>
            <a:r>
              <a:rPr lang="ko-KR" altLang="en-US" sz="1600" b="0" i="0">
                <a:solidFill>
                  <a:srgbClr val="222222"/>
                </a:solidFill>
                <a:effectLst/>
              </a:rPr>
              <a:t> 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우리나라 전 연안의 평균 </a:t>
            </a:r>
            <a:r>
              <a:rPr lang="ko-KR" altLang="en-US" sz="1600" b="1" i="0" dirty="0">
                <a:solidFill>
                  <a:srgbClr val="222222"/>
                </a:solidFill>
                <a:effectLst/>
              </a:rPr>
              <a:t>해수면이 매년 </a:t>
            </a:r>
            <a:r>
              <a:rPr lang="en-US" altLang="ko-KR" sz="1600" b="1" i="0" dirty="0">
                <a:solidFill>
                  <a:srgbClr val="222222"/>
                </a:solidFill>
                <a:effectLst/>
              </a:rPr>
              <a:t>3.03mm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씩 높아져 </a:t>
            </a:r>
            <a:r>
              <a:rPr lang="ko-KR" altLang="en-US" sz="1600" b="1" i="0" dirty="0">
                <a:solidFill>
                  <a:srgbClr val="222222"/>
                </a:solidFill>
                <a:effectLst/>
              </a:rPr>
              <a:t>평균 </a:t>
            </a:r>
            <a:r>
              <a:rPr lang="en-US" altLang="ko-KR" sz="1600" b="1" i="0" dirty="0">
                <a:solidFill>
                  <a:srgbClr val="222222"/>
                </a:solidFill>
                <a:effectLst/>
              </a:rPr>
              <a:t>9.1cm </a:t>
            </a:r>
            <a:r>
              <a:rPr lang="ko-KR" altLang="en-US" sz="1600" b="1" i="0" dirty="0">
                <a:solidFill>
                  <a:srgbClr val="222222"/>
                </a:solidFill>
                <a:effectLst/>
              </a:rPr>
              <a:t>가량 상승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30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49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이산화 탄소</a:t>
            </a:r>
            <a:r>
              <a:rPr lang="en-US" altLang="ko-KR" b="1"/>
              <a:t>(CO2)</a:t>
            </a:r>
            <a:r>
              <a:rPr lang="ko-KR" altLang="en-US" b="1"/>
              <a:t> 배출 및 신재생 에너지 산업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89F84D-3529-4B73-A23A-0B7BC115A9BD}"/>
              </a:ext>
            </a:extLst>
          </p:cNvPr>
          <p:cNvGrpSpPr/>
          <p:nvPr/>
        </p:nvGrpSpPr>
        <p:grpSpPr>
          <a:xfrm>
            <a:off x="5497144" y="2878254"/>
            <a:ext cx="6002822" cy="2799017"/>
            <a:chOff x="5874880" y="3062421"/>
            <a:chExt cx="6002822" cy="279901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E49EFAF-E36D-088E-59A0-59DE71A15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107"/>
            <a:stretch/>
          </p:blipFill>
          <p:spPr>
            <a:xfrm>
              <a:off x="5874880" y="3062421"/>
              <a:ext cx="6002822" cy="263770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E995BB-9B3A-9006-AC11-E1D2738110AF}"/>
                </a:ext>
              </a:extLst>
            </p:cNvPr>
            <p:cNvSpPr txBox="1"/>
            <p:nvPr/>
          </p:nvSpPr>
          <p:spPr>
            <a:xfrm>
              <a:off x="8273853" y="5615217"/>
              <a:ext cx="302135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000" b="1">
                  <a:latin typeface="+mj-lt"/>
                </a:rPr>
                <a:t>2012 ~ 2020 </a:t>
              </a:r>
              <a:r>
                <a:rPr lang="ko-KR" altLang="en-US" sz="1000" b="1">
                  <a:latin typeface="+mj-lt"/>
                </a:rPr>
                <a:t>글로벌 신재생 에너지 고용 현황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651C86-DB00-49B3-964F-8A5B124203D2}"/>
              </a:ext>
            </a:extLst>
          </p:cNvPr>
          <p:cNvGrpSpPr/>
          <p:nvPr/>
        </p:nvGrpSpPr>
        <p:grpSpPr>
          <a:xfrm>
            <a:off x="1274529" y="2878254"/>
            <a:ext cx="4003315" cy="2911345"/>
            <a:chOff x="810887" y="2868901"/>
            <a:chExt cx="4003315" cy="29113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77BBB8-C479-33D1-5C9A-0A225555F1ED}"/>
                </a:ext>
              </a:extLst>
            </p:cNvPr>
            <p:cNvSpPr txBox="1"/>
            <p:nvPr/>
          </p:nvSpPr>
          <p:spPr>
            <a:xfrm>
              <a:off x="1413537" y="5534025"/>
              <a:ext cx="340066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b="1">
                  <a:latin typeface="Inter"/>
                </a:rPr>
                <a:t>국제 에너지 기구 </a:t>
              </a:r>
              <a:r>
                <a:rPr lang="en-US" altLang="ko-KR" sz="1000" b="1">
                  <a:latin typeface="Inter"/>
                </a:rPr>
                <a:t>(IEA) </a:t>
              </a:r>
              <a:r>
                <a:rPr lang="ko-KR" altLang="en-US" sz="1000" b="1">
                  <a:latin typeface="Inter"/>
                </a:rPr>
                <a:t>전 세계 이산화 탄소 배출량 통계</a:t>
              </a:r>
              <a:endParaRPr lang="ko-KR" altLang="en-US" sz="1000" b="1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6B9271F-6809-1810-DC6E-98087AD90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29"/>
            <a:stretch/>
          </p:blipFill>
          <p:spPr>
            <a:xfrm>
              <a:off x="810887" y="2868901"/>
              <a:ext cx="4003315" cy="2637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577250-DB87-4FDC-8381-F4CCE2A630B0}"/>
              </a:ext>
            </a:extLst>
          </p:cNvPr>
          <p:cNvSpPr txBox="1"/>
          <p:nvPr/>
        </p:nvSpPr>
        <p:spPr>
          <a:xfrm>
            <a:off x="810887" y="1599908"/>
            <a:ext cx="11160428" cy="883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IEA (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국제에너지 기구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) 1990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이후 지금까지 코로나 </a:t>
            </a:r>
            <a:r>
              <a:rPr lang="ko-KR" altLang="en-US" sz="1600" dirty="0" err="1">
                <a:solidFill>
                  <a:srgbClr val="333333"/>
                </a:solidFill>
                <a:latin typeface="맑은고딕"/>
              </a:rPr>
              <a:t>팬데믹을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 제외한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이산화 탄소 배출량 증가</a:t>
            </a:r>
            <a:endParaRPr lang="en-US" altLang="ko-KR" sz="1600" dirty="0">
              <a:solidFill>
                <a:srgbClr val="333333"/>
              </a:solidFill>
              <a:latin typeface="맑은고딕"/>
            </a:endParaRP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IRENA (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국제 재생 에너지 기구</a:t>
            </a:r>
            <a:r>
              <a:rPr lang="en-US" altLang="ko-KR" sz="1600">
                <a:solidFill>
                  <a:srgbClr val="333333"/>
                </a:solidFill>
                <a:latin typeface="맑은고딕"/>
              </a:rPr>
              <a:t>) </a:t>
            </a:r>
            <a:r>
              <a:rPr lang="ko-KR" altLang="en-US" sz="1600">
                <a:solidFill>
                  <a:srgbClr val="333333"/>
                </a:solidFill>
                <a:latin typeface="맑은고딕"/>
              </a:rPr>
              <a:t>신재생 에너지 분야 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고용은 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2012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약 </a:t>
            </a:r>
            <a:r>
              <a:rPr lang="en-US" altLang="ko-KR" sz="1600" b="1">
                <a:solidFill>
                  <a:srgbClr val="333333"/>
                </a:solidFill>
                <a:latin typeface="맑은고딕"/>
              </a:rPr>
              <a:t>730</a:t>
            </a:r>
            <a:r>
              <a:rPr lang="ko-KR" altLang="en-US" sz="1600" b="1">
                <a:solidFill>
                  <a:srgbClr val="333333"/>
                </a:solidFill>
                <a:latin typeface="맑은고딕"/>
              </a:rPr>
              <a:t>만 명</a:t>
            </a:r>
            <a:r>
              <a:rPr lang="ko-KR" altLang="en-US" sz="1600">
                <a:solidFill>
                  <a:srgbClr val="333333"/>
                </a:solidFill>
                <a:latin typeface="맑은고딕"/>
              </a:rPr>
              <a:t>에서 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2020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약 </a:t>
            </a:r>
            <a:r>
              <a:rPr lang="en-US" altLang="ko-KR" sz="1600" b="1">
                <a:solidFill>
                  <a:srgbClr val="333333"/>
                </a:solidFill>
                <a:latin typeface="맑은고딕"/>
              </a:rPr>
              <a:t>1,200</a:t>
            </a:r>
            <a:r>
              <a:rPr lang="ko-KR" altLang="en-US" sz="1600" b="1">
                <a:solidFill>
                  <a:srgbClr val="333333"/>
                </a:solidFill>
                <a:latin typeface="맑은고딕"/>
              </a:rPr>
              <a:t>만 명으로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증가</a:t>
            </a:r>
            <a:endParaRPr lang="en-US" altLang="ko-KR" sz="1600" dirty="0">
              <a:solidFill>
                <a:srgbClr val="000000"/>
              </a:solidFill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175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7135649-091D-4E20-897C-C54C5B6B76D4}"/>
              </a:ext>
            </a:extLst>
          </p:cNvPr>
          <p:cNvSpPr txBox="1"/>
          <p:nvPr/>
        </p:nvSpPr>
        <p:spPr>
          <a:xfrm>
            <a:off x="810887" y="1599908"/>
            <a:ext cx="7919156" cy="513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solidFill>
                  <a:srgbClr val="333333"/>
                </a:solidFill>
                <a:latin typeface="맑은고딕"/>
              </a:rPr>
              <a:t>2022</a:t>
            </a:r>
            <a:r>
              <a:rPr lang="ko-KR" altLang="en-US" sz="1600">
                <a:solidFill>
                  <a:srgbClr val="333333"/>
                </a:solidFill>
                <a:latin typeface="맑은고딕"/>
              </a:rPr>
              <a:t>년 국내 신재생 에너지 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비중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태양광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바이오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풍력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 순으로 비율이 가장 높음</a:t>
            </a:r>
            <a:endParaRPr lang="en-US" altLang="ko-KR" sz="1600" dirty="0">
              <a:solidFill>
                <a:srgbClr val="000000"/>
              </a:solidFill>
              <a:latin typeface="se-nanum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발전 비중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A6CDCF-2C8B-803A-BE59-68B77980E7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95" b="10254"/>
          <a:stretch/>
        </p:blipFill>
        <p:spPr>
          <a:xfrm>
            <a:off x="1308782" y="2442562"/>
            <a:ext cx="2563030" cy="33072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71EE2C-88A2-38E9-0AD7-B4B08E9DA334}"/>
              </a:ext>
            </a:extLst>
          </p:cNvPr>
          <p:cNvSpPr txBox="1"/>
          <p:nvPr/>
        </p:nvSpPr>
        <p:spPr>
          <a:xfrm>
            <a:off x="1099038" y="5626718"/>
            <a:ext cx="3007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1">
                <a:latin typeface="Inter"/>
              </a:rPr>
              <a:t>2022</a:t>
            </a:r>
            <a:r>
              <a:rPr lang="ko-KR" altLang="en-US" sz="1000" b="1">
                <a:latin typeface="Inter"/>
              </a:rPr>
              <a:t>년</a:t>
            </a:r>
            <a:r>
              <a:rPr lang="en-US" altLang="ko-KR" sz="1000" b="1">
                <a:latin typeface="Inter"/>
              </a:rPr>
              <a:t> Electric Power Journal </a:t>
            </a:r>
            <a:r>
              <a:rPr lang="ko-KR" altLang="en-US" sz="1000" b="1">
                <a:latin typeface="Inter"/>
              </a:rPr>
              <a:t>기사 정부 통계 자료</a:t>
            </a:r>
            <a:endParaRPr lang="ko-KR" altLang="en-US" sz="10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EFACDC-A9D0-EBBF-6B1D-1C27A4A166CF}"/>
              </a:ext>
            </a:extLst>
          </p:cNvPr>
          <p:cNvSpPr/>
          <p:nvPr/>
        </p:nvSpPr>
        <p:spPr>
          <a:xfrm>
            <a:off x="4620831" y="2788782"/>
            <a:ext cx="2880000" cy="14400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3E8A0A-443D-5074-5423-79422D776ED5}"/>
              </a:ext>
            </a:extLst>
          </p:cNvPr>
          <p:cNvSpPr txBox="1"/>
          <p:nvPr/>
        </p:nvSpPr>
        <p:spPr>
          <a:xfrm>
            <a:off x="5856027" y="4228782"/>
            <a:ext cx="17151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1">
                <a:latin typeface="Inter"/>
              </a:rPr>
              <a:t>[</a:t>
            </a:r>
            <a:r>
              <a:rPr lang="ko-KR" altLang="en-US" sz="1000" b="1">
                <a:latin typeface="Inter"/>
              </a:rPr>
              <a:t>사진</a:t>
            </a:r>
            <a:r>
              <a:rPr lang="en-US" altLang="ko-KR" sz="1000" b="1">
                <a:latin typeface="Inter"/>
              </a:rPr>
              <a:t>] </a:t>
            </a:r>
            <a:r>
              <a:rPr lang="ko-KR" altLang="en-US" sz="1000" b="1">
                <a:latin typeface="Inter"/>
              </a:rPr>
              <a:t>게티이미지뱅크</a:t>
            </a:r>
            <a:endParaRPr lang="ko-KR" altLang="en-US" sz="1000" b="1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E1A3572-87A4-69E1-3A5A-63897855578E}"/>
              </a:ext>
            </a:extLst>
          </p:cNvPr>
          <p:cNvGrpSpPr/>
          <p:nvPr/>
        </p:nvGrpSpPr>
        <p:grpSpPr>
          <a:xfrm>
            <a:off x="8003704" y="2788782"/>
            <a:ext cx="2882347" cy="1686220"/>
            <a:chOff x="8000872" y="3376195"/>
            <a:chExt cx="2882347" cy="168622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6E22D4-ABF6-B2B2-46A9-EA75251B0610}"/>
                </a:ext>
              </a:extLst>
            </p:cNvPr>
            <p:cNvSpPr/>
            <p:nvPr/>
          </p:nvSpPr>
          <p:spPr>
            <a:xfrm>
              <a:off x="8000872" y="3376195"/>
              <a:ext cx="2880000" cy="144000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D64AB4-0663-F5A2-1CDD-49E11E765CEB}"/>
                </a:ext>
              </a:extLst>
            </p:cNvPr>
            <p:cNvSpPr txBox="1"/>
            <p:nvPr/>
          </p:nvSpPr>
          <p:spPr>
            <a:xfrm>
              <a:off x="8958189" y="4816194"/>
              <a:ext cx="19250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b="1" i="0">
                  <a:effectLst/>
                  <a:latin typeface="-apple-system"/>
                </a:rPr>
                <a:t>태백귀네미풍력 발전단지 전경</a:t>
              </a:r>
              <a:endParaRPr lang="ko-KR" altLang="en-US" sz="1000" b="1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24A9D5-8CF4-4418-A2A0-35D5E9316A76}"/>
              </a:ext>
            </a:extLst>
          </p:cNvPr>
          <p:cNvSpPr/>
          <p:nvPr/>
        </p:nvSpPr>
        <p:spPr>
          <a:xfrm>
            <a:off x="6563704" y="4596423"/>
            <a:ext cx="2880000" cy="14400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AA69C-DD40-3A28-BE18-C6C94F00D946}"/>
              </a:ext>
            </a:extLst>
          </p:cNvPr>
          <p:cNvSpPr txBox="1"/>
          <p:nvPr/>
        </p:nvSpPr>
        <p:spPr>
          <a:xfrm>
            <a:off x="7571169" y="6043261"/>
            <a:ext cx="1872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1"/>
              <a:t>Bauman </a:t>
            </a:r>
            <a:r>
              <a:rPr lang="ko-KR" altLang="en-US" sz="1000" b="1"/>
              <a:t>바이오가스 정제소</a:t>
            </a:r>
          </a:p>
        </p:txBody>
      </p:sp>
    </p:spTree>
    <p:extLst>
      <p:ext uri="{BB962C8B-B14F-4D97-AF65-F5344CB8AC3E}">
        <p14:creationId xmlns:p14="http://schemas.microsoft.com/office/powerpoint/2010/main" val="283317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5E5F50D-B4E8-4AD9-87A3-7C602D95B283}"/>
              </a:ext>
            </a:extLst>
          </p:cNvPr>
          <p:cNvSpPr txBox="1"/>
          <p:nvPr/>
        </p:nvSpPr>
        <p:spPr>
          <a:xfrm>
            <a:off x="810887" y="1599908"/>
            <a:ext cx="3429144" cy="1162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맑은고딕"/>
              </a:rPr>
              <a:t>풍력발전 보다 </a:t>
            </a:r>
            <a:r>
              <a:rPr lang="ko-KR" altLang="en-US" sz="1600" b="1" dirty="0">
                <a:latin typeface="맑은고딕"/>
              </a:rPr>
              <a:t>설치 면적이 작음</a:t>
            </a:r>
            <a:endParaRPr lang="en-US" altLang="ko-KR" sz="1600" b="1" dirty="0">
              <a:latin typeface="맑은고딕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se-nanumgothic"/>
              </a:rPr>
              <a:t>유지 보수 비용</a:t>
            </a:r>
            <a:r>
              <a:rPr lang="ko-KR" altLang="en-US" sz="1600" dirty="0">
                <a:latin typeface="se-nanumgothic"/>
              </a:rPr>
              <a:t>과 </a:t>
            </a:r>
            <a:r>
              <a:rPr lang="ko-KR" altLang="en-US" sz="1600" b="1">
                <a:latin typeface="se-nanumgothic"/>
              </a:rPr>
              <a:t>소음</a:t>
            </a:r>
            <a:r>
              <a:rPr lang="ko-KR" altLang="en-US" sz="1600">
                <a:latin typeface="se-nanumgothic"/>
              </a:rPr>
              <a:t>이 </a:t>
            </a:r>
            <a:r>
              <a:rPr lang="ko-KR" altLang="en-US" sz="1600" b="1">
                <a:latin typeface="se-nanumgothic"/>
              </a:rPr>
              <a:t>적음</a:t>
            </a:r>
            <a:endParaRPr lang="en-US" altLang="ko-KR" sz="1600" b="1">
              <a:latin typeface="se-nanumgothic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>
                <a:latin typeface="se-nanumgothic"/>
              </a:rPr>
              <a:t>무한한 자원 </a:t>
            </a:r>
            <a:r>
              <a:rPr lang="ko-KR" altLang="en-US" sz="1600">
                <a:latin typeface="se-nanumgothic"/>
              </a:rPr>
              <a:t>태양광을 사용</a:t>
            </a:r>
            <a:endParaRPr lang="en-US" altLang="ko-KR" sz="1600" dirty="0">
              <a:latin typeface="se-nanum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</a:t>
            </a:r>
            <a:r>
              <a:rPr lang="en-US" altLang="ko-KR" b="1"/>
              <a:t> </a:t>
            </a:r>
            <a:r>
              <a:rPr lang="ko-KR" altLang="en-US" sz="1400" b="1"/>
              <a:t>태양광 발전의 장점</a:t>
            </a:r>
            <a:endParaRPr lang="ko-KR" altLang="en-US" sz="14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4A069E-535E-26C0-4C60-862280B85724}"/>
              </a:ext>
            </a:extLst>
          </p:cNvPr>
          <p:cNvGrpSpPr/>
          <p:nvPr/>
        </p:nvGrpSpPr>
        <p:grpSpPr>
          <a:xfrm>
            <a:off x="1365572" y="3161049"/>
            <a:ext cx="9483155" cy="2766221"/>
            <a:chOff x="864508" y="2045889"/>
            <a:chExt cx="9483155" cy="27662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CC727DF-A7F1-5845-6CC3-97A684CB2FE7}"/>
                </a:ext>
              </a:extLst>
            </p:cNvPr>
            <p:cNvGrpSpPr/>
            <p:nvPr/>
          </p:nvGrpSpPr>
          <p:grpSpPr>
            <a:xfrm>
              <a:off x="864508" y="2045889"/>
              <a:ext cx="3849287" cy="2766221"/>
              <a:chOff x="1018777" y="2616188"/>
              <a:chExt cx="3849287" cy="276622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E52B3C9-634E-8340-6CA5-6978D6A8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777" y="2616188"/>
                <a:ext cx="3849287" cy="25200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A9CE4-1E68-D077-568D-ADF3CE99B191}"/>
                  </a:ext>
                </a:extLst>
              </p:cNvPr>
              <p:cNvSpPr txBox="1"/>
              <p:nvPr/>
            </p:nvSpPr>
            <p:spPr>
              <a:xfrm>
                <a:off x="1619151" y="51361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 b="1"/>
                  <a:t>태양광 전문 설계 업체 ㈜ 에스디 태양광의 장점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290D89-69C1-5D65-1829-7022B8626C93}"/>
                </a:ext>
              </a:extLst>
            </p:cNvPr>
            <p:cNvGrpSpPr/>
            <p:nvPr/>
          </p:nvGrpSpPr>
          <p:grpSpPr>
            <a:xfrm>
              <a:off x="5916167" y="2045889"/>
              <a:ext cx="4431496" cy="2766220"/>
              <a:chOff x="5916167" y="2045889"/>
              <a:chExt cx="4431496" cy="276622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3357C23-CB22-1BBF-6A5D-7A19654E7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6167" y="2045889"/>
                <a:ext cx="4431496" cy="25200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9612-8F37-B585-E3AF-1F4CD4720C06}"/>
                  </a:ext>
                </a:extLst>
              </p:cNvPr>
              <p:cNvSpPr txBox="1"/>
              <p:nvPr/>
            </p:nvSpPr>
            <p:spPr>
              <a:xfrm>
                <a:off x="6572095" y="45658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 b="1"/>
                  <a:t>풍력</a:t>
                </a:r>
                <a:r>
                  <a:rPr lang="en-US" altLang="ko-KR" sz="1000" b="1"/>
                  <a:t>, </a:t>
                </a:r>
                <a:r>
                  <a:rPr lang="ko-KR" altLang="en-US" sz="1000" b="1"/>
                  <a:t>태양광 발전 설비 비교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621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4C6D37-62A8-7D63-B571-1EBA73F59AF1}"/>
              </a:ext>
            </a:extLst>
          </p:cNvPr>
          <p:cNvSpPr txBox="1"/>
          <p:nvPr/>
        </p:nvSpPr>
        <p:spPr>
          <a:xfrm>
            <a:off x="753416" y="3429000"/>
            <a:ext cx="1065792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effectLst/>
              </a:rPr>
              <a:t>기상청</a:t>
            </a:r>
            <a:r>
              <a:rPr lang="ko-KR" altLang="en-US" sz="1600" dirty="0">
                <a:effectLst/>
              </a:rPr>
              <a:t>의 </a:t>
            </a:r>
            <a:r>
              <a:rPr lang="ko-KR" altLang="en-US" sz="1600" b="1" dirty="0">
                <a:effectLst/>
              </a:rPr>
              <a:t>동네예보</a:t>
            </a:r>
            <a:r>
              <a:rPr lang="ko-KR" altLang="en-US" sz="1600" dirty="0">
                <a:effectLst/>
              </a:rPr>
              <a:t>는 기온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dirty="0">
                <a:effectLst/>
              </a:rPr>
              <a:t>습도와 같은 요인의 </a:t>
            </a:r>
            <a:r>
              <a:rPr lang="ko-KR" altLang="en-US" sz="1600" dirty="0" err="1">
                <a:effectLst/>
              </a:rPr>
              <a:t>예측값은</a:t>
            </a:r>
            <a:r>
              <a:rPr lang="ko-KR" altLang="en-US" sz="1600" dirty="0">
                <a:effectLst/>
              </a:rPr>
              <a:t> 제공하나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b="1" dirty="0">
                <a:effectLst/>
              </a:rPr>
              <a:t>일사량에 대한 </a:t>
            </a:r>
            <a:r>
              <a:rPr lang="ko-KR" altLang="en-US" sz="1600" b="1" dirty="0" err="1">
                <a:effectLst/>
              </a:rPr>
              <a:t>예측값은</a:t>
            </a:r>
            <a:r>
              <a:rPr lang="ko-KR" altLang="en-US" sz="1600" b="1" dirty="0">
                <a:effectLst/>
              </a:rPr>
              <a:t> 제공하지 않음</a:t>
            </a:r>
            <a:endParaRPr lang="en-US" altLang="ko-KR" sz="16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따라서 정확한 단기 일사량 예측 모델이 요구 </a:t>
            </a:r>
            <a:r>
              <a:rPr lang="ko-KR" altLang="en-US" sz="1600" b="1" dirty="0">
                <a:effectLst/>
              </a:rPr>
              <a:t>국내 여러 기관</a:t>
            </a:r>
            <a:r>
              <a:rPr lang="ko-KR" altLang="en-US" sz="1600" dirty="0">
                <a:effectLst/>
              </a:rPr>
              <a:t>에서 </a:t>
            </a:r>
            <a:r>
              <a:rPr lang="ko-KR" altLang="en-US" sz="1600" b="1" dirty="0">
                <a:effectLst/>
              </a:rPr>
              <a:t>기계학습을 기반으로 일사량 예측 모델들을 보고</a:t>
            </a:r>
            <a:r>
              <a:rPr lang="ko-KR" altLang="en-US" sz="1600" dirty="0">
                <a:effectLst/>
              </a:rPr>
              <a:t>를</a:t>
            </a:r>
            <a:r>
              <a:rPr lang="ko-KR" altLang="en-US" sz="1600" b="1" dirty="0">
                <a:effectLst/>
              </a:rPr>
              <a:t> 진행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3B947-87DC-5EEA-EB26-82990C6B28E4}"/>
              </a:ext>
            </a:extLst>
          </p:cNvPr>
          <p:cNvSpPr txBox="1"/>
          <p:nvPr/>
        </p:nvSpPr>
        <p:spPr>
          <a:xfrm>
            <a:off x="492575" y="295239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및 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BE158-47A2-406A-B12D-058CCABF07AA}"/>
              </a:ext>
            </a:extLst>
          </p:cNvPr>
          <p:cNvSpPr txBox="1"/>
          <p:nvPr/>
        </p:nvSpPr>
        <p:spPr>
          <a:xfrm>
            <a:off x="430250" y="1178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중요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CDBA6-5BD1-4C6D-AF76-50E1128851C9}"/>
              </a:ext>
            </a:extLst>
          </p:cNvPr>
          <p:cNvSpPr txBox="1"/>
          <p:nvPr/>
        </p:nvSpPr>
        <p:spPr>
          <a:xfrm>
            <a:off x="810887" y="1599908"/>
            <a:ext cx="913583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/>
              <a:t>태양광 발전 </a:t>
            </a:r>
            <a:r>
              <a:rPr lang="ko-KR" altLang="en-US" sz="1600" dirty="0"/>
              <a:t>시스템 운영을 위해서는 </a:t>
            </a:r>
            <a:r>
              <a:rPr lang="ko-KR" altLang="en-US" sz="1600" b="1" dirty="0"/>
              <a:t>사전에 정확한 단기 태양광 발전량을 예측</a:t>
            </a:r>
            <a:r>
              <a:rPr lang="ko-KR" altLang="en-US" sz="1600" dirty="0"/>
              <a:t>하는 것이 </a:t>
            </a:r>
            <a:r>
              <a:rPr lang="ko-KR" altLang="en-US" sz="1600" b="1" dirty="0"/>
              <a:t>중요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/>
              <a:t>태양광 발전량 </a:t>
            </a:r>
            <a:r>
              <a:rPr lang="ko-KR" altLang="en-US" sz="1600" dirty="0"/>
              <a:t>예측 모델의 주요 요인인 </a:t>
            </a:r>
            <a:r>
              <a:rPr lang="ko-KR" altLang="en-US" sz="1600" b="1" dirty="0"/>
              <a:t>일사량 정보를 수집하는 </a:t>
            </a:r>
            <a:r>
              <a:rPr lang="ko-KR" altLang="en-US" sz="1600" b="1"/>
              <a:t>것이 필수 요소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00233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DA9E665-55F4-6D22-1721-8C7A8D3C3DAD}"/>
              </a:ext>
            </a:extLst>
          </p:cNvPr>
          <p:cNvGrpSpPr/>
          <p:nvPr/>
        </p:nvGrpSpPr>
        <p:grpSpPr>
          <a:xfrm>
            <a:off x="3095166" y="2331720"/>
            <a:ext cx="6001668" cy="3553597"/>
            <a:chOff x="3049026" y="2654807"/>
            <a:chExt cx="5003292" cy="321813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BB03B16-6A0E-3397-F485-D1B29B3F4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9026" y="2654807"/>
              <a:ext cx="5003292" cy="289428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37A84D-4482-210F-8CAE-9CF894580C57}"/>
                </a:ext>
              </a:extLst>
            </p:cNvPr>
            <p:cNvSpPr txBox="1"/>
            <p:nvPr/>
          </p:nvSpPr>
          <p:spPr>
            <a:xfrm>
              <a:off x="3926216" y="5626718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Table1. </a:t>
              </a:r>
              <a:r>
                <a:rPr lang="ko-KR" altLang="en-US" sz="1000" b="1"/>
                <a:t>일사량 예측 접근법 요약표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83D9A45-B756-2D8F-F4EF-5E94A6B96454}"/>
              </a:ext>
            </a:extLst>
          </p:cNvPr>
          <p:cNvSpPr txBox="1"/>
          <p:nvPr/>
        </p:nvSpPr>
        <p:spPr>
          <a:xfrm>
            <a:off x="810887" y="1599908"/>
            <a:ext cx="812754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>
                <a:latin typeface="맑은고딕"/>
              </a:rPr>
              <a:t>2018</a:t>
            </a:r>
            <a:r>
              <a:rPr lang="ko-KR" altLang="en-US" sz="1600" b="1">
                <a:latin typeface="맑은고딕"/>
              </a:rPr>
              <a:t>년부터 </a:t>
            </a:r>
            <a:r>
              <a:rPr lang="en-US" altLang="ko-KR" sz="1600" b="1">
                <a:latin typeface="맑은고딕"/>
              </a:rPr>
              <a:t>2022</a:t>
            </a:r>
            <a:r>
              <a:rPr lang="ko-KR" altLang="en-US" sz="1600" b="1">
                <a:latin typeface="맑은고딕"/>
              </a:rPr>
              <a:t>년까지</a:t>
            </a:r>
            <a:r>
              <a:rPr lang="ko-KR" altLang="en-US" sz="1600">
                <a:latin typeface="맑은고딕"/>
              </a:rPr>
              <a:t>의 </a:t>
            </a:r>
            <a:r>
              <a:rPr lang="ko-KR" altLang="en-US" sz="1600" b="1">
                <a:latin typeface="맑은고딕"/>
              </a:rPr>
              <a:t>기계학습 기법</a:t>
            </a:r>
            <a:r>
              <a:rPr lang="ko-KR" altLang="en-US" sz="1600">
                <a:latin typeface="맑은고딕"/>
              </a:rPr>
              <a:t>을 이용한 예측 모델 </a:t>
            </a:r>
            <a:r>
              <a:rPr lang="ko-KR" altLang="en-US" sz="1600" b="1">
                <a:latin typeface="맑은고딕"/>
              </a:rPr>
              <a:t>구성 사례를 소개</a:t>
            </a:r>
            <a:r>
              <a:rPr lang="ko-KR" altLang="en-US" sz="1600">
                <a:latin typeface="맑은고딕"/>
              </a:rPr>
              <a:t>함</a:t>
            </a:r>
            <a:endParaRPr lang="en-US" altLang="ko-KR" sz="1600">
              <a:latin typeface="맑은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C6636A-90B8-D964-A08F-AF0CBACD2BF6}"/>
              </a:ext>
            </a:extLst>
          </p:cNvPr>
          <p:cNvSpPr txBox="1"/>
          <p:nvPr/>
        </p:nvSpPr>
        <p:spPr>
          <a:xfrm>
            <a:off x="430250" y="11783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논문 요약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4224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752D43-E3EE-39E5-5CA6-758FB4B3BB9F}"/>
              </a:ext>
            </a:extLst>
          </p:cNvPr>
          <p:cNvGrpSpPr/>
          <p:nvPr/>
        </p:nvGrpSpPr>
        <p:grpSpPr>
          <a:xfrm>
            <a:off x="430250" y="1178351"/>
            <a:ext cx="7410125" cy="835581"/>
            <a:chOff x="430250" y="1178351"/>
            <a:chExt cx="7410125" cy="835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99FA9D-5B36-EAAD-37B6-F76CDEADDC8B}"/>
                </a:ext>
              </a:extLst>
            </p:cNvPr>
            <p:cNvSpPr txBox="1"/>
            <p:nvPr/>
          </p:nvSpPr>
          <p:spPr>
            <a:xfrm>
              <a:off x="430250" y="11783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데이터</a:t>
              </a:r>
              <a:endParaRPr lang="ko-KR" alt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BCDE9B-6879-272D-D779-0C9B349BDEE4}"/>
                </a:ext>
              </a:extLst>
            </p:cNvPr>
            <p:cNvSpPr txBox="1"/>
            <p:nvPr/>
          </p:nvSpPr>
          <p:spPr>
            <a:xfrm>
              <a:off x="810887" y="1599908"/>
              <a:ext cx="7029488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경기도 용인시 기상예보 </a:t>
              </a:r>
              <a:r>
                <a:rPr lang="en-US" altLang="ko-KR" sz="1600"/>
                <a:t>2016</a:t>
              </a:r>
              <a:r>
                <a:rPr lang="ko-KR" altLang="en-US" sz="1600"/>
                <a:t>년 </a:t>
              </a:r>
              <a:r>
                <a:rPr lang="en-US" altLang="ko-KR" sz="1600"/>
                <a:t>12</a:t>
              </a:r>
              <a:r>
                <a:rPr lang="ko-KR" altLang="en-US" sz="1600"/>
                <a:t>월 </a:t>
              </a:r>
              <a:r>
                <a:rPr lang="en-US" altLang="ko-KR" sz="1600"/>
                <a:t>01</a:t>
              </a:r>
              <a:r>
                <a:rPr lang="ko-KR" altLang="en-US" sz="1600"/>
                <a:t>일 </a:t>
              </a:r>
              <a:r>
                <a:rPr lang="en-US" altLang="ko-KR" sz="1600"/>
                <a:t>~ 2016</a:t>
              </a:r>
              <a:r>
                <a:rPr lang="ko-KR" altLang="en-US" sz="1600"/>
                <a:t>년 </a:t>
              </a:r>
              <a:r>
                <a:rPr lang="en-US" altLang="ko-KR" sz="1600"/>
                <a:t>12</a:t>
              </a:r>
              <a:r>
                <a:rPr lang="ko-KR" altLang="en-US" sz="1600"/>
                <a:t>월 </a:t>
              </a:r>
              <a:r>
                <a:rPr lang="en-US" altLang="ko-KR" sz="1600"/>
                <a:t>31</a:t>
              </a:r>
              <a:r>
                <a:rPr lang="ko-KR" altLang="en-US" sz="1600"/>
                <a:t>일 </a:t>
              </a:r>
              <a:r>
                <a:rPr lang="en-US" altLang="ko-KR" sz="1600"/>
                <a:t>(1</a:t>
              </a:r>
              <a:r>
                <a:rPr lang="ko-KR" altLang="en-US" sz="1600"/>
                <a:t>개월</a:t>
              </a:r>
              <a:r>
                <a:rPr lang="en-US" altLang="ko-KR" sz="1600"/>
                <a:t>)</a:t>
              </a:r>
              <a:endParaRPr lang="en-US" altLang="ko-KR" sz="1600" b="1" dirty="0"/>
            </a:p>
          </p:txBody>
        </p:sp>
      </p:grp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5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기계학습을 활용한 기상예측 자료 기반 태양광 발전량 예측 </a:t>
            </a:r>
            <a:r>
              <a:rPr lang="ko-KR" altLang="en-US" sz="15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향상 기법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FFB5B7-133C-3261-9F7B-8727350DB27E}"/>
              </a:ext>
            </a:extLst>
          </p:cNvPr>
          <p:cNvGrpSpPr/>
          <p:nvPr/>
        </p:nvGrpSpPr>
        <p:grpSpPr>
          <a:xfrm>
            <a:off x="430250" y="4424022"/>
            <a:ext cx="6268980" cy="840093"/>
            <a:chOff x="492575" y="4496793"/>
            <a:chExt cx="6268980" cy="8400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0D47-B26C-122D-09E1-2FD808378E90}"/>
                </a:ext>
              </a:extLst>
            </p:cNvPr>
            <p:cNvSpPr txBox="1"/>
            <p:nvPr/>
          </p:nvSpPr>
          <p:spPr>
            <a:xfrm>
              <a:off x="492575" y="449679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9883C-4D9A-5E4E-8C6B-EDCC771A4792}"/>
                </a:ext>
              </a:extLst>
            </p:cNvPr>
            <p:cNvSpPr txBox="1"/>
            <p:nvPr/>
          </p:nvSpPr>
          <p:spPr>
            <a:xfrm>
              <a:off x="810887" y="4922862"/>
              <a:ext cx="5950668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b="1" dirty="0"/>
                <a:t>습도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풍속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기온</a:t>
              </a:r>
              <a:r>
                <a:rPr lang="ko-KR" altLang="en-US" sz="1600" dirty="0"/>
                <a:t> 등이 일사량 예측 모델 구성에 중요한 변수</a:t>
              </a:r>
              <a:endParaRPr lang="en-US" altLang="ko-KR" sz="16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CB790E-BDC9-F8CD-6A87-DD622B9DA090}"/>
              </a:ext>
            </a:extLst>
          </p:cNvPr>
          <p:cNvGrpSpPr/>
          <p:nvPr/>
        </p:nvGrpSpPr>
        <p:grpSpPr>
          <a:xfrm>
            <a:off x="430250" y="2431855"/>
            <a:ext cx="6520844" cy="1574245"/>
            <a:chOff x="430250" y="1178351"/>
            <a:chExt cx="6520844" cy="15742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DF194-7EFA-49B1-8623-29D2FEA020ED}"/>
                </a:ext>
              </a:extLst>
            </p:cNvPr>
            <p:cNvSpPr txBox="1"/>
            <p:nvPr/>
          </p:nvSpPr>
          <p:spPr>
            <a:xfrm>
              <a:off x="430250" y="1178351"/>
              <a:ext cx="3567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일사량 예측 </a:t>
              </a:r>
              <a:r>
                <a:rPr lang="ko-KR" altLang="en-US" b="1"/>
                <a:t>모델 구성 </a:t>
              </a:r>
              <a:r>
                <a:rPr lang="en-US" altLang="ko-KR" sz="1600" b="1"/>
                <a:t>(MAPE</a:t>
              </a:r>
              <a:r>
                <a:rPr lang="ko-KR" altLang="en-US" sz="1600" b="1"/>
                <a:t> </a:t>
              </a:r>
              <a:r>
                <a:rPr lang="en-US" altLang="ko-KR" sz="1600" b="1"/>
                <a:t>%)</a:t>
              </a:r>
              <a:endParaRPr lang="ko-KR" altLang="en-US" sz="1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FA6C79-5AF0-4651-9561-5A9B44AED72C}"/>
                </a:ext>
              </a:extLst>
            </p:cNvPr>
            <p:cNvSpPr txBox="1"/>
            <p:nvPr/>
          </p:nvSpPr>
          <p:spPr>
            <a:xfrm>
              <a:off x="810887" y="1599908"/>
              <a:ext cx="6140207" cy="1152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b="1" dirty="0"/>
                <a:t>랜덤 </a:t>
              </a:r>
              <a:r>
                <a:rPr lang="ko-KR" altLang="en-US" sz="1600" b="1" err="1"/>
                <a:t>포레스트</a:t>
              </a:r>
              <a:r>
                <a:rPr lang="ko-KR" altLang="en-US" sz="1600" b="1"/>
                <a:t> </a:t>
              </a:r>
              <a:r>
                <a:rPr lang="en-US" altLang="ko-KR" sz="1600" b="1"/>
                <a:t>(Random Forest : RF) (12.94%)</a:t>
              </a:r>
              <a:endParaRPr lang="en-US" altLang="ko-KR" sz="1600" b="1" dirty="0"/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서포트 벡터 </a:t>
              </a:r>
              <a:r>
                <a:rPr lang="ko-KR" altLang="en-US" sz="1600"/>
                <a:t>머신 </a:t>
              </a:r>
              <a:r>
                <a:rPr lang="en-US" altLang="ko-KR" sz="1600"/>
                <a:t>(Support Vector Machine</a:t>
              </a:r>
              <a:r>
                <a:rPr lang="en-US" altLang="ko-KR" sz="1600" b="1"/>
                <a:t> : </a:t>
              </a:r>
              <a:r>
                <a:rPr lang="en-US" altLang="ko-KR" sz="1600"/>
                <a:t>SVM) (27.62%)</a:t>
              </a:r>
              <a:endParaRPr lang="en-US" altLang="ko-KR" sz="1600" dirty="0"/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인공 </a:t>
              </a:r>
              <a:r>
                <a:rPr lang="ko-KR" altLang="en-US" sz="1600"/>
                <a:t>신경망</a:t>
              </a:r>
              <a:r>
                <a:rPr lang="en-US" altLang="ko-KR" sz="1600"/>
                <a:t> (Artificial Neural Network : ANN) (30.69%)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000594-E65A-3676-D367-E43D7D3B3C60}"/>
              </a:ext>
            </a:extLst>
          </p:cNvPr>
          <p:cNvGrpSpPr/>
          <p:nvPr/>
        </p:nvGrpSpPr>
        <p:grpSpPr>
          <a:xfrm>
            <a:off x="6981357" y="2345176"/>
            <a:ext cx="4936043" cy="3202169"/>
            <a:chOff x="6848007" y="2055923"/>
            <a:chExt cx="4936043" cy="320216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CC5C0E6-F0A1-A438-8E39-E124A8A1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007" y="2055923"/>
              <a:ext cx="4936043" cy="28554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D66ACA-841F-0C60-BDE6-F60AB6107584}"/>
                </a:ext>
              </a:extLst>
            </p:cNvPr>
            <p:cNvSpPr txBox="1"/>
            <p:nvPr/>
          </p:nvSpPr>
          <p:spPr>
            <a:xfrm>
              <a:off x="7691571" y="5011871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Figure1. Random forest 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75559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1124</Words>
  <Application>Microsoft Office PowerPoint</Application>
  <PresentationFormat>와이드스크린</PresentationFormat>
  <Paragraphs>134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-apple-system</vt:lpstr>
      <vt:lpstr>Inter</vt:lpstr>
      <vt:lpstr>noto</vt:lpstr>
      <vt:lpstr>se-nanumgothic</vt:lpstr>
      <vt:lpstr>Malgun Gothic</vt:lpstr>
      <vt:lpstr>Malgun Gothic</vt:lpstr>
      <vt:lpstr>맑은고딕</vt:lpstr>
      <vt:lpstr>Arial</vt:lpstr>
      <vt:lpstr>Poppins</vt:lpstr>
      <vt:lpstr>Source Sans Pro</vt:lpstr>
      <vt:lpstr>Wingdings</vt:lpstr>
      <vt:lpstr>Office 테마</vt:lpstr>
      <vt:lpstr>기계학습을 기반한 일사량 예측 기법의 연구동향 분석      A Literature Survey of Machine Learning-Based Solar Irradiance Forecasting Methods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한 태규</cp:lastModifiedBy>
  <cp:revision>474</cp:revision>
  <dcterms:created xsi:type="dcterms:W3CDTF">2022-11-07T02:28:20Z</dcterms:created>
  <dcterms:modified xsi:type="dcterms:W3CDTF">2022-11-11T11:44:13Z</dcterms:modified>
</cp:coreProperties>
</file>