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81" r:id="rId6"/>
    <p:sldId id="280" r:id="rId7"/>
    <p:sldId id="266" r:id="rId8"/>
    <p:sldId id="267" r:id="rId9"/>
    <p:sldId id="282" r:id="rId10"/>
    <p:sldId id="283" r:id="rId11"/>
    <p:sldId id="284" r:id="rId12"/>
    <p:sldId id="285" r:id="rId13"/>
    <p:sldId id="286" r:id="rId14"/>
    <p:sldId id="287" r:id="rId15"/>
    <p:sldId id="28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921" y="1570676"/>
            <a:ext cx="11442158" cy="2299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/>
              <a:t>기계학습을 기반한 일사량 예측 기법의 연구동향 분석</a:t>
            </a:r>
            <a:br>
              <a:rPr lang="en-US" altLang="ko-KR" sz="3700" b="1" dirty="0"/>
            </a:br>
            <a:r>
              <a:rPr lang="ko-KR" altLang="en-US" sz="1200" dirty="0"/>
              <a:t>    </a:t>
            </a:r>
            <a:br>
              <a:rPr lang="en-US" altLang="ko-KR" sz="4000" b="1" dirty="0"/>
            </a:br>
            <a:r>
              <a:rPr lang="en-US" altLang="ko-KR" sz="1800" dirty="0"/>
              <a:t>A Literature Survey of Machine Learning-Based Solar Irradiance Forecasting Methods</a:t>
            </a:r>
            <a:br>
              <a:rPr lang="en-US" altLang="ko-KR" sz="1800" b="1" dirty="0"/>
            </a:br>
            <a:r>
              <a:rPr lang="en-US" altLang="ko-KR" sz="3000" b="1" dirty="0"/>
              <a:t>  </a:t>
            </a: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23B2-3FDC-44DE-A33A-F3521C218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354B1-5E87-4ADB-8B04-66BB9EEC2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64380" y="3995562"/>
            <a:ext cx="7048500" cy="139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</a:t>
            </a:r>
            <a:r>
              <a:rPr lang="ko-KR" altLang="en-US" sz="1600" dirty="0" err="1">
                <a:latin typeface="+mn-ea"/>
              </a:rPr>
              <a:t>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3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lang="ko-KR" altLang="en-US" sz="15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조건부 랜덤 포레스트 기반의 설명 가능한 일사량 예측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CA46AE7-3116-D3F3-7E32-B197A71993A9}"/>
              </a:ext>
            </a:extLst>
          </p:cNvPr>
          <p:cNvGrpSpPr/>
          <p:nvPr/>
        </p:nvGrpSpPr>
        <p:grpSpPr>
          <a:xfrm>
            <a:off x="430250" y="1269591"/>
            <a:ext cx="7119664" cy="2066101"/>
            <a:chOff x="430250" y="2707356"/>
            <a:chExt cx="7119664" cy="20661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5256BA-C9F5-C9BB-8E4F-24578961A48D}"/>
                </a:ext>
              </a:extLst>
            </p:cNvPr>
            <p:cNvSpPr txBox="1"/>
            <p:nvPr/>
          </p:nvSpPr>
          <p:spPr>
            <a:xfrm>
              <a:off x="430250" y="2707356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일사량 예측 모델 구성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5A4A72-4240-F524-11FD-37957BE0E68C}"/>
                </a:ext>
              </a:extLst>
            </p:cNvPr>
            <p:cNvSpPr txBox="1"/>
            <p:nvPr/>
          </p:nvSpPr>
          <p:spPr>
            <a:xfrm>
              <a:off x="792487" y="3072670"/>
              <a:ext cx="6757427" cy="1700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b="1"/>
                <a:t>조건부 랜덤 포레스트 </a:t>
              </a:r>
              <a:r>
                <a:rPr lang="en-US" altLang="ko-KR" b="1"/>
                <a:t>( Conditional Random Forests CRF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랜덤 포레스트 </a:t>
              </a:r>
              <a:r>
                <a:rPr lang="en-US" altLang="ko-KR"/>
                <a:t>( Random Forest RF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의사결정 나무</a:t>
              </a:r>
              <a:r>
                <a:rPr lang="en-US" altLang="ko-KR"/>
                <a:t> ( </a:t>
              </a:r>
              <a:r>
                <a:rPr lang="en-US" altLang="ko-KR">
                  <a:solidFill>
                    <a:srgbClr val="000000"/>
                  </a:solidFill>
                  <a:latin typeface="noto"/>
                </a:rPr>
                <a:t>D</a:t>
              </a:r>
              <a:r>
                <a:rPr lang="en-US" altLang="ko-KR" b="0" i="0">
                  <a:solidFill>
                    <a:srgbClr val="000000"/>
                  </a:solidFill>
                  <a:effectLst/>
                  <a:latin typeface="noto"/>
                </a:rPr>
                <a:t>ecision Tree</a:t>
              </a:r>
              <a:r>
                <a:rPr lang="en-US" altLang="ko-KR"/>
                <a:t>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/>
                <a:t>GBM ( Gradient Boosting Machine 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0D8B479-A6A6-4F1D-99DF-A355DDA43520}"/>
              </a:ext>
            </a:extLst>
          </p:cNvPr>
          <p:cNvGrpSpPr/>
          <p:nvPr/>
        </p:nvGrpSpPr>
        <p:grpSpPr>
          <a:xfrm>
            <a:off x="430250" y="4703472"/>
            <a:ext cx="6722724" cy="912712"/>
            <a:chOff x="430250" y="5074873"/>
            <a:chExt cx="6722724" cy="91271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54F44E-6980-FA8E-0CD6-3F2C5865C512}"/>
                </a:ext>
              </a:extLst>
            </p:cNvPr>
            <p:cNvSpPr txBox="1"/>
            <p:nvPr/>
          </p:nvSpPr>
          <p:spPr>
            <a:xfrm>
              <a:off x="430250" y="507487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변수 중요도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BEC2FB-B4C2-11C2-F337-BF7D6BBA7245}"/>
                </a:ext>
              </a:extLst>
            </p:cNvPr>
            <p:cNvSpPr txBox="1"/>
            <p:nvPr/>
          </p:nvSpPr>
          <p:spPr>
            <a:xfrm>
              <a:off x="798349" y="5533293"/>
              <a:ext cx="6354625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b="1"/>
                <a:t>강수량</a:t>
              </a:r>
              <a:r>
                <a:rPr lang="ko-KR" altLang="en-US"/>
                <a:t>의 학습 유무에 따라 변수 중요도가 달라짐 확인</a:t>
              </a:r>
              <a:endParaRPr lang="en-US" altLang="ko-KR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702C2A-F23F-7C3D-EF1C-6DCF585490CA}"/>
              </a:ext>
            </a:extLst>
          </p:cNvPr>
          <p:cNvGrpSpPr/>
          <p:nvPr/>
        </p:nvGrpSpPr>
        <p:grpSpPr>
          <a:xfrm>
            <a:off x="430250" y="3609273"/>
            <a:ext cx="10751619" cy="820619"/>
            <a:chOff x="430250" y="1242317"/>
            <a:chExt cx="10751619" cy="8206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D37E41-800A-7426-2939-9A4161F57B9A}"/>
                </a:ext>
              </a:extLst>
            </p:cNvPr>
            <p:cNvSpPr txBox="1"/>
            <p:nvPr/>
          </p:nvSpPr>
          <p:spPr>
            <a:xfrm>
              <a:off x="430250" y="1242317"/>
              <a:ext cx="2927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조건부 랜덤 포레스트 </a:t>
              </a:r>
              <a:r>
                <a:rPr lang="en-US" altLang="ko-KR" b="1"/>
                <a:t>CRF</a:t>
              </a:r>
              <a:endParaRPr lang="ko-KR" altLang="en-US" b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61D9AD-A678-01E3-E2D2-139FE0816697}"/>
                </a:ext>
              </a:extLst>
            </p:cNvPr>
            <p:cNvSpPr txBox="1"/>
            <p:nvPr/>
          </p:nvSpPr>
          <p:spPr>
            <a:xfrm>
              <a:off x="792486" y="1608644"/>
              <a:ext cx="10389383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데이터 부족 문제 해결하기 위해 </a:t>
              </a:r>
              <a:r>
                <a:rPr lang="ko-KR" altLang="en-US" b="1"/>
                <a:t>시계열 교차 검증 </a:t>
              </a:r>
              <a:r>
                <a:rPr lang="ko-KR" altLang="en-US"/>
                <a:t>을 적용한 </a:t>
              </a:r>
              <a:r>
                <a:rPr lang="ko-KR" altLang="en-US" b="1"/>
                <a:t>조건부 랜덤 포레스트</a:t>
              </a:r>
              <a:r>
                <a:rPr lang="ko-KR" altLang="en-US"/>
                <a:t> 모델 구성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48884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4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(RNN-LSTM</a:t>
            </a:r>
            <a:r>
              <a:rPr kumimoji="0" lang="ko-KR" altLang="en-US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을 이용한 태양광 발전량 단기 예측 모델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430250" y="123312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92487" y="1598434"/>
            <a:ext cx="483202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심층 학습 </a:t>
            </a:r>
            <a:r>
              <a:rPr lang="en-US" altLang="ko-KR"/>
              <a:t>( Deep neural networks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순환 신경망 </a:t>
            </a:r>
            <a:r>
              <a:rPr lang="en-US" altLang="ko-KR"/>
              <a:t>( Recurrent Neural Network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LSTM ( Long Short – Term Memory 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B1B00D-EAD5-422E-741C-93D3FE749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3249036"/>
            <a:ext cx="57340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7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5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기상 위성을 이용한 태양광 발전 일사량 예측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364936" y="228195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27173" y="2647271"/>
            <a:ext cx="429098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CNN(Convolutional Neural Network)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B5852-17AB-1A9F-34DC-605DEE4B829E}"/>
              </a:ext>
            </a:extLst>
          </p:cNvPr>
          <p:cNvSpPr txBox="1"/>
          <p:nvPr/>
        </p:nvSpPr>
        <p:spPr>
          <a:xfrm>
            <a:off x="427261" y="344669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오차율</a:t>
            </a:r>
            <a:r>
              <a:rPr lang="en-US" altLang="ko-KR" b="1"/>
              <a:t>, </a:t>
            </a:r>
            <a:r>
              <a:rPr lang="ko-KR" altLang="en-US" b="1"/>
              <a:t>적중률</a:t>
            </a:r>
            <a:endParaRPr lang="en-US" altLang="ko-KR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00CAA-87C4-9BA3-69D9-A1E0961B048B}"/>
              </a:ext>
            </a:extLst>
          </p:cNvPr>
          <p:cNvSpPr txBox="1"/>
          <p:nvPr/>
        </p:nvSpPr>
        <p:spPr>
          <a:xfrm>
            <a:off x="727172" y="3896967"/>
            <a:ext cx="200407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오차율 </a:t>
            </a:r>
            <a:r>
              <a:rPr lang="en-US" altLang="ko-KR"/>
              <a:t>: 0.58%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적중률 </a:t>
            </a:r>
            <a:r>
              <a:rPr lang="en-US" altLang="ko-KR"/>
              <a:t>: 98%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3EB62-FE78-5BAB-6ABC-7EBB3D0B4BD8}"/>
              </a:ext>
            </a:extLst>
          </p:cNvPr>
          <p:cNvSpPr txBox="1"/>
          <p:nvPr/>
        </p:nvSpPr>
        <p:spPr>
          <a:xfrm>
            <a:off x="434624" y="12420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91F72-DF64-A8A0-E6BA-43D1B13ECEE1}"/>
              </a:ext>
            </a:extLst>
          </p:cNvPr>
          <p:cNvSpPr txBox="1"/>
          <p:nvPr/>
        </p:nvSpPr>
        <p:spPr>
          <a:xfrm>
            <a:off x="727172" y="1570427"/>
            <a:ext cx="944521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2011</a:t>
            </a:r>
            <a:r>
              <a:rPr lang="ko-KR" altLang="en-US"/>
              <a:t>년 </a:t>
            </a:r>
            <a:r>
              <a:rPr lang="en-US" altLang="ko-KR"/>
              <a:t>2017</a:t>
            </a:r>
            <a:r>
              <a:rPr lang="ko-KR" altLang="en-US"/>
              <a:t>년 까지의 국가기상위성센터에서 제공하는 표면도달일사량 이미지 사용</a:t>
            </a:r>
            <a:endParaRPr lang="en-US" alt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785C64-9432-86BB-9A43-CADA6E0A1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298" y="3268338"/>
            <a:ext cx="7019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7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특허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6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스마트 아일랜드를 위한 주의 집중 메커니즘 기반의 확률론적 단기 일사량 예측 기법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8EEEEB1-4BA0-445C-38DE-AB6A6EC6D0C7}"/>
              </a:ext>
            </a:extLst>
          </p:cNvPr>
          <p:cNvGrpSpPr/>
          <p:nvPr/>
        </p:nvGrpSpPr>
        <p:grpSpPr>
          <a:xfrm>
            <a:off x="430250" y="2625690"/>
            <a:ext cx="5432792" cy="2066101"/>
            <a:chOff x="514227" y="2617853"/>
            <a:chExt cx="5432792" cy="20661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5256BA-C9F5-C9BB-8E4F-24578961A48D}"/>
                </a:ext>
              </a:extLst>
            </p:cNvPr>
            <p:cNvSpPr txBox="1"/>
            <p:nvPr/>
          </p:nvSpPr>
          <p:spPr>
            <a:xfrm>
              <a:off x="514227" y="2617853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일사량 예측 모델 구성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5A4A72-4240-F524-11FD-37957BE0E68C}"/>
                </a:ext>
              </a:extLst>
            </p:cNvPr>
            <p:cNvSpPr txBox="1"/>
            <p:nvPr/>
          </p:nvSpPr>
          <p:spPr>
            <a:xfrm>
              <a:off x="876464" y="2983167"/>
              <a:ext cx="5070555" cy="1700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b="1"/>
                <a:t>ATT-LSTM ( Long Short – Term Memory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/>
                <a:t>LSTM ( Long Short – Term Memory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/>
                <a:t>SNN ( Spiking neural network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/>
                <a:t>DNN ( Deep Neural Network )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EAEB56-7D7E-D8D5-3BFD-02726D4A5128}"/>
              </a:ext>
            </a:extLst>
          </p:cNvPr>
          <p:cNvGrpSpPr/>
          <p:nvPr/>
        </p:nvGrpSpPr>
        <p:grpSpPr>
          <a:xfrm>
            <a:off x="430250" y="1242065"/>
            <a:ext cx="6385883" cy="1198152"/>
            <a:chOff x="434624" y="1242065"/>
            <a:chExt cx="6385883" cy="11981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63EB62-FE78-5BAB-6ABC-7EBB3D0B4BD8}"/>
                </a:ext>
              </a:extLst>
            </p:cNvPr>
            <p:cNvSpPr txBox="1"/>
            <p:nvPr/>
          </p:nvSpPr>
          <p:spPr>
            <a:xfrm>
              <a:off x="434624" y="124206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데이터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691F72-DF64-A8A0-E6BA-43D1B13ECEE1}"/>
                </a:ext>
              </a:extLst>
            </p:cNvPr>
            <p:cNvSpPr txBox="1"/>
            <p:nvPr/>
          </p:nvSpPr>
          <p:spPr>
            <a:xfrm>
              <a:off x="727172" y="1570427"/>
              <a:ext cx="6093335" cy="86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제주도 두 지역</a:t>
              </a:r>
              <a:r>
                <a:rPr lang="en-US" altLang="ko-KR"/>
                <a:t>, </a:t>
              </a:r>
              <a:r>
                <a:rPr lang="ko-KR" altLang="en-US"/>
                <a:t>기상자료개방포털의 기상요인 데이터</a:t>
              </a:r>
              <a:endParaRPr lang="en-US" altLang="ko-KR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/>
                <a:t>2011</a:t>
              </a:r>
              <a:r>
                <a:rPr lang="ko-KR" altLang="en-US"/>
                <a:t>년 </a:t>
              </a:r>
              <a:r>
                <a:rPr lang="en-US" altLang="ko-KR"/>
                <a:t>2018</a:t>
              </a:r>
              <a:r>
                <a:rPr lang="ko-KR" altLang="en-US"/>
                <a:t>년 총 </a:t>
              </a:r>
              <a:r>
                <a:rPr lang="en-US" altLang="ko-KR"/>
                <a:t>8</a:t>
              </a:r>
              <a:r>
                <a:rPr lang="ko-KR" altLang="en-US"/>
                <a:t>년</a:t>
              </a:r>
              <a:endParaRPr lang="en-US" altLang="ko-KR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02060B-1C2A-64A0-1733-A63ADCFB72A9}"/>
              </a:ext>
            </a:extLst>
          </p:cNvPr>
          <p:cNvGrpSpPr/>
          <p:nvPr/>
        </p:nvGrpSpPr>
        <p:grpSpPr>
          <a:xfrm>
            <a:off x="430250" y="4877263"/>
            <a:ext cx="8010099" cy="820619"/>
            <a:chOff x="430250" y="1242317"/>
            <a:chExt cx="8010099" cy="8206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66C8D4D-964C-95B9-3F25-3632D8C6CCBC}"/>
                </a:ext>
              </a:extLst>
            </p:cNvPr>
            <p:cNvSpPr txBox="1"/>
            <p:nvPr/>
          </p:nvSpPr>
          <p:spPr>
            <a:xfrm>
              <a:off x="430250" y="1242317"/>
              <a:ext cx="1305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ATT-LSTM</a:t>
              </a:r>
              <a:endParaRPr lang="ko-KR" altLang="en-US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9577F-7F52-88A6-A383-D347BF7491F4}"/>
                </a:ext>
              </a:extLst>
            </p:cNvPr>
            <p:cNvSpPr txBox="1"/>
            <p:nvPr/>
          </p:nvSpPr>
          <p:spPr>
            <a:xfrm>
              <a:off x="792486" y="1608644"/>
              <a:ext cx="7647863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/>
                <a:t>-</a:t>
              </a:r>
              <a:r>
                <a:rPr lang="ko-KR" altLang="en-US"/>
                <a:t> 주의 집중 메커니즘</a:t>
              </a:r>
              <a:r>
                <a:rPr lang="en-US" altLang="ko-KR"/>
                <a:t>(Attention Mechanism)</a:t>
              </a:r>
              <a:r>
                <a:rPr lang="ko-KR" altLang="en-US"/>
                <a:t>을 적용한 </a:t>
              </a:r>
              <a:r>
                <a:rPr lang="en-US" altLang="ko-KR"/>
                <a:t>LSTM</a:t>
              </a:r>
              <a:r>
                <a:rPr lang="ko-KR" altLang="en-US"/>
                <a:t>모델 구성</a:t>
              </a:r>
              <a:endParaRPr lang="en-US" altLang="ko-KR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50DB94C-12CD-AC35-537E-4B37B126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79" y="2482208"/>
            <a:ext cx="5467349" cy="19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결론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B229C4-D60A-E3E6-E983-CFF5F9667609}"/>
              </a:ext>
            </a:extLst>
          </p:cNvPr>
          <p:cNvSpPr txBox="1"/>
          <p:nvPr/>
        </p:nvSpPr>
        <p:spPr>
          <a:xfrm>
            <a:off x="430249" y="1371599"/>
            <a:ext cx="11195694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effectLst/>
              </a:rPr>
              <a:t>시스템의 효과적인 운영 계획을 수립하기 위해 기계학습 기반의 </a:t>
            </a:r>
            <a:r>
              <a:rPr lang="ko-KR" altLang="en-US" sz="2000" b="1">
                <a:effectLst/>
              </a:rPr>
              <a:t>일사량 예측 모델 구성에 관한 사례를 소개</a:t>
            </a:r>
            <a:endParaRPr lang="en-US" altLang="ko-KR" sz="200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>
                <a:effectLst/>
              </a:rPr>
              <a:t>앙상블 학습 기법은 우수한 예측 성능</a:t>
            </a:r>
            <a:r>
              <a:rPr lang="ko-KR" altLang="en-US" sz="2000">
                <a:effectLst/>
              </a:rPr>
              <a:t>을 도출할 수 있을 뿐만 아니라 </a:t>
            </a:r>
            <a:r>
              <a:rPr lang="ko-KR" altLang="en-US" sz="2000" b="1">
                <a:effectLst/>
              </a:rPr>
              <a:t>변수 중요도</a:t>
            </a:r>
            <a:r>
              <a:rPr lang="ko-KR" altLang="en-US" sz="2000">
                <a:effectLst/>
              </a:rPr>
              <a:t>를 통해 어떤 독립변수가 모델 구성에 중요한지를 </a:t>
            </a:r>
            <a:r>
              <a:rPr lang="ko-KR" altLang="en-US" sz="2000" b="1">
                <a:effectLst/>
              </a:rPr>
              <a:t>해석</a:t>
            </a:r>
            <a:r>
              <a:rPr lang="ko-KR" altLang="en-US" sz="2000">
                <a:effectLst/>
              </a:rPr>
              <a:t>할 수 있다는 </a:t>
            </a:r>
            <a:r>
              <a:rPr lang="ko-KR" altLang="en-US" sz="2000" b="1">
                <a:effectLst/>
              </a:rPr>
              <a:t>장점</a:t>
            </a:r>
            <a:r>
              <a:rPr lang="ko-KR" altLang="en-US" sz="2000">
                <a:effectLst/>
              </a:rPr>
              <a:t>이 있음</a:t>
            </a:r>
            <a:endParaRPr lang="en-US" altLang="ko-KR" sz="200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>
                <a:effectLst/>
              </a:rPr>
              <a:t>심층 학습</a:t>
            </a:r>
            <a:r>
              <a:rPr lang="ko-KR" altLang="en-US" sz="2000">
                <a:effectLst/>
              </a:rPr>
              <a:t>은 이미지와 같이 테이블형식이 아닌 데이터에서도 </a:t>
            </a:r>
            <a:r>
              <a:rPr lang="ko-KR" altLang="en-US" sz="2000" b="1">
                <a:effectLst/>
              </a:rPr>
              <a:t>특징을 추출하여 정확한 일사량 예측을 수행</a:t>
            </a:r>
            <a:r>
              <a:rPr lang="ko-KR" altLang="en-US" sz="2000">
                <a:effectLst/>
              </a:rPr>
              <a:t>할 수 있음을 </a:t>
            </a:r>
            <a:r>
              <a:rPr lang="ko-KR" altLang="en-US" sz="2000" b="1">
                <a:effectLst/>
              </a:rPr>
              <a:t>확인</a:t>
            </a:r>
            <a:endParaRPr lang="ko-KR" altLang="en-US" sz="20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EFD75F5-0893-44A2-F8EA-A90875C8747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3200" kern="0" spc="-25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F5ED937-718D-ECF2-E331-FDACBA9D96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96BE26-2017-014E-5014-687C9E2461D1}"/>
              </a:ext>
            </a:extLst>
          </p:cNvPr>
          <p:cNvSpPr txBox="1"/>
          <p:nvPr/>
        </p:nvSpPr>
        <p:spPr>
          <a:xfrm>
            <a:off x="430249" y="1371599"/>
            <a:ext cx="3983131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/>
              <a:t>연구 배경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/>
              <a:t>목적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/>
              <a:t>본론</a:t>
            </a:r>
            <a:endParaRPr lang="en-US" altLang="ko-KR" sz="200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000"/>
              <a:t>논문</a:t>
            </a:r>
            <a:r>
              <a:rPr lang="en-US" altLang="ko-KR" sz="2000"/>
              <a:t>1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/>
              <a:t>논문</a:t>
            </a:r>
            <a:r>
              <a:rPr lang="en-US" altLang="ko-KR" sz="2000"/>
              <a:t>2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/>
              <a:t>논문</a:t>
            </a:r>
            <a:r>
              <a:rPr lang="en-US" altLang="ko-KR" sz="2000"/>
              <a:t>3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/>
              <a:t>논문</a:t>
            </a:r>
            <a:r>
              <a:rPr lang="en-US" altLang="ko-KR" sz="2000"/>
              <a:t>4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/>
              <a:t>논문</a:t>
            </a:r>
            <a:r>
              <a:rPr lang="en-US" altLang="ko-KR" sz="2000"/>
              <a:t>5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/>
              <a:t>특허</a:t>
            </a:r>
            <a:r>
              <a:rPr lang="en-US" altLang="ko-KR" sz="2000"/>
              <a:t>6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9C2551-88E7-CCA4-FAA9-F5DC4BF0941D}"/>
              </a:ext>
            </a:extLst>
          </p:cNvPr>
          <p:cNvSpPr txBox="1"/>
          <p:nvPr/>
        </p:nvSpPr>
        <p:spPr>
          <a:xfrm>
            <a:off x="430250" y="117835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기후 변화 및 에너지 위기 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642FB-4E81-4AAF-3A29-B26F3FD8C2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4"/>
          <a:stretch/>
        </p:blipFill>
        <p:spPr>
          <a:xfrm>
            <a:off x="837206" y="2877109"/>
            <a:ext cx="4994611" cy="28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2984FE-052A-3DAE-3F81-D4AC01C1462F}"/>
              </a:ext>
            </a:extLst>
          </p:cNvPr>
          <p:cNvSpPr txBox="1"/>
          <p:nvPr/>
        </p:nvSpPr>
        <p:spPr>
          <a:xfrm>
            <a:off x="1569679" y="5739172"/>
            <a:ext cx="4353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1850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년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~1900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년 대비 전 지구 연평균 기온 편차 시계열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(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그래프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=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기상청 제공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)</a:t>
            </a:r>
            <a:endParaRPr lang="ko-KR" altLang="en-US" sz="10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EA529A-0CAD-E48C-D148-EBD3DD4CC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23" y="2877109"/>
            <a:ext cx="4813370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3F89FD-B1F8-BEDE-4A79-0CEC1581F014}"/>
              </a:ext>
            </a:extLst>
          </p:cNvPr>
          <p:cNvSpPr txBox="1"/>
          <p:nvPr/>
        </p:nvSpPr>
        <p:spPr>
          <a:xfrm>
            <a:off x="7586275" y="5654994"/>
            <a:ext cx="379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최근 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30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년간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(1991∼2020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년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) 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해수면 높이 변화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(21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개 조위관측소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)</a:t>
            </a:r>
            <a:endParaRPr lang="ko-KR" altLang="en-US" sz="100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10C352-3A00-9B9E-E7CA-E3E4CE938419}"/>
              </a:ext>
            </a:extLst>
          </p:cNvPr>
          <p:cNvSpPr txBox="1"/>
          <p:nvPr/>
        </p:nvSpPr>
        <p:spPr>
          <a:xfrm>
            <a:off x="810887" y="1599908"/>
            <a:ext cx="10599376" cy="1093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i="0">
                <a:effectLst/>
                <a:latin typeface="Inter"/>
              </a:rPr>
              <a:t>산업혁명 이수 인구증가와 산업화에 의해 화석연료 사용 등으로 대기 중 온실가스 농도가 높아지면서 </a:t>
            </a:r>
            <a:r>
              <a:rPr lang="ko-KR" altLang="en-US" sz="1500" b="1" i="0">
                <a:effectLst/>
                <a:latin typeface="Inter"/>
              </a:rPr>
              <a:t>지구 온난화 발생</a:t>
            </a:r>
            <a:endParaRPr lang="en-US" altLang="ko-KR" sz="1500" b="1" i="0"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i="0">
                <a:effectLst/>
                <a:latin typeface="Inter"/>
              </a:rPr>
              <a:t>산업화 이전</a:t>
            </a:r>
            <a:r>
              <a:rPr lang="en-US" altLang="ko-KR" sz="1500" b="0" i="0">
                <a:effectLst/>
                <a:latin typeface="Inter"/>
              </a:rPr>
              <a:t>(1980</a:t>
            </a:r>
            <a:r>
              <a:rPr lang="ko-KR" altLang="en-US" sz="1500" b="0" i="0">
                <a:effectLst/>
                <a:latin typeface="Inter"/>
              </a:rPr>
              <a:t>년</a:t>
            </a:r>
            <a:r>
              <a:rPr lang="en-US" altLang="ko-KR" sz="1500" b="0" i="0">
                <a:effectLst/>
                <a:latin typeface="Inter"/>
              </a:rPr>
              <a:t>~1900</a:t>
            </a:r>
            <a:r>
              <a:rPr lang="ko-KR" altLang="en-US" sz="1500" b="0" i="0">
                <a:effectLst/>
                <a:latin typeface="Inter"/>
              </a:rPr>
              <a:t>년</a:t>
            </a:r>
            <a:r>
              <a:rPr lang="en-US" altLang="ko-KR" sz="1500" b="0" i="0">
                <a:effectLst/>
                <a:latin typeface="Inter"/>
              </a:rPr>
              <a:t>) </a:t>
            </a:r>
            <a:r>
              <a:rPr lang="ko-KR" altLang="en-US" sz="1500" b="0" i="0">
                <a:effectLst/>
                <a:latin typeface="Inter"/>
              </a:rPr>
              <a:t>대비 </a:t>
            </a:r>
            <a:r>
              <a:rPr lang="ko-KR" altLang="en-US" sz="1500" b="1" i="0">
                <a:effectLst/>
                <a:latin typeface="Inter"/>
              </a:rPr>
              <a:t>기온 </a:t>
            </a:r>
            <a:r>
              <a:rPr lang="en-US" altLang="ko-KR" sz="1500" b="1" i="0">
                <a:effectLst/>
                <a:latin typeface="Inter"/>
              </a:rPr>
              <a:t>1,1°C </a:t>
            </a:r>
            <a:r>
              <a:rPr lang="ko-KR" altLang="en-US" sz="1500" b="1" i="0">
                <a:effectLst/>
                <a:latin typeface="Inter"/>
              </a:rPr>
              <a:t>증가</a:t>
            </a:r>
            <a:endParaRPr lang="en-US" altLang="ko-KR" sz="1500" b="0" i="0"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지난 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30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년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(1991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년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~2020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년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)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간 우리나라 전 연안의 평균 </a:t>
            </a:r>
            <a:r>
              <a:rPr lang="ko-KR" altLang="en-US" sz="1500" b="1" i="0">
                <a:solidFill>
                  <a:srgbClr val="222222"/>
                </a:solidFill>
                <a:effectLst/>
                <a:latin typeface="Nanum Gothic"/>
              </a:rPr>
              <a:t>해수면이 매년 </a:t>
            </a:r>
            <a:r>
              <a:rPr lang="en-US" altLang="ko-KR" sz="1500" b="1" i="0">
                <a:solidFill>
                  <a:srgbClr val="222222"/>
                </a:solidFill>
                <a:effectLst/>
                <a:latin typeface="Nanum Gothic"/>
              </a:rPr>
              <a:t>3.03mm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씩 높아져 </a:t>
            </a:r>
            <a:r>
              <a:rPr lang="ko-KR" altLang="en-US" sz="1500" b="1" i="0">
                <a:solidFill>
                  <a:srgbClr val="222222"/>
                </a:solidFill>
                <a:effectLst/>
                <a:latin typeface="Nanum Gothic"/>
              </a:rPr>
              <a:t>평균 </a:t>
            </a:r>
            <a:r>
              <a:rPr lang="en-US" altLang="ko-KR" sz="1500" b="1" i="0">
                <a:solidFill>
                  <a:srgbClr val="222222"/>
                </a:solidFill>
                <a:effectLst/>
                <a:latin typeface="Nanum Gothic"/>
              </a:rPr>
              <a:t>9.1cm </a:t>
            </a:r>
            <a:r>
              <a:rPr lang="ko-KR" altLang="en-US" sz="1500" b="1" i="0">
                <a:solidFill>
                  <a:srgbClr val="222222"/>
                </a:solidFill>
                <a:effectLst/>
                <a:latin typeface="Nanum Gothic"/>
              </a:rPr>
              <a:t>가량 상승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8130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499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이산화 탄소</a:t>
            </a:r>
            <a:r>
              <a:rPr lang="en-US" altLang="ko-KR" b="1"/>
              <a:t>(CO2)</a:t>
            </a:r>
            <a:r>
              <a:rPr lang="ko-KR" altLang="en-US" b="1"/>
              <a:t> 배출 및 신재생 에너지 산업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87D69-F246-ED30-D4CA-FDAB7AE7A1A1}"/>
              </a:ext>
            </a:extLst>
          </p:cNvPr>
          <p:cNvSpPr txBox="1"/>
          <p:nvPr/>
        </p:nvSpPr>
        <p:spPr>
          <a:xfrm>
            <a:off x="957788" y="1740323"/>
            <a:ext cx="12163011" cy="83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IEA (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국제에너지 기구</a:t>
            </a: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) 1990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년 이후 지금까지 코로나 팬데믹을 제외한 </a:t>
            </a:r>
            <a:r>
              <a:rPr lang="ko-KR" altLang="en-US" sz="1500" b="1" i="0">
                <a:solidFill>
                  <a:srgbClr val="333333"/>
                </a:solidFill>
                <a:effectLst/>
                <a:latin typeface="맑은고딕"/>
              </a:rPr>
              <a:t>이산화 탄소 배출량 증가</a:t>
            </a:r>
            <a:endParaRPr lang="en-US" altLang="ko-KR" sz="1500" i="0">
              <a:solidFill>
                <a:srgbClr val="333333"/>
              </a:solidFill>
              <a:effectLst/>
              <a:latin typeface="맑은고딕"/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IRENA (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국제 재생 에너지 기구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) 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신재생에너지분야 고용은 </a:t>
            </a: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2012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년 약 </a:t>
            </a:r>
            <a:r>
              <a:rPr lang="en-US" altLang="ko-KR" sz="1500" b="1" i="0">
                <a:solidFill>
                  <a:srgbClr val="333333"/>
                </a:solidFill>
                <a:effectLst/>
                <a:latin typeface="맑은고딕"/>
              </a:rPr>
              <a:t>730</a:t>
            </a:r>
            <a:r>
              <a:rPr lang="ko-KR" altLang="en-US" sz="1500" b="1" i="0">
                <a:solidFill>
                  <a:srgbClr val="333333"/>
                </a:solidFill>
                <a:effectLst/>
                <a:latin typeface="맑은고딕"/>
              </a:rPr>
              <a:t>만명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에서 </a:t>
            </a: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2020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년 약 </a:t>
            </a:r>
            <a:r>
              <a:rPr lang="en-US" altLang="ko-KR" sz="1500" b="1" i="0">
                <a:solidFill>
                  <a:srgbClr val="333333"/>
                </a:solidFill>
                <a:effectLst/>
                <a:latin typeface="맑은고딕"/>
              </a:rPr>
              <a:t>1,200</a:t>
            </a:r>
            <a:r>
              <a:rPr lang="ko-KR" altLang="en-US" sz="1500" b="1" i="0">
                <a:solidFill>
                  <a:srgbClr val="333333"/>
                </a:solidFill>
                <a:effectLst/>
                <a:latin typeface="맑은고딕"/>
              </a:rPr>
              <a:t>만명으로 증가</a:t>
            </a:r>
            <a:endParaRPr lang="en-US" altLang="ko-KR" sz="1500" i="0">
              <a:solidFill>
                <a:srgbClr val="000000"/>
              </a:solidFill>
              <a:effectLst/>
              <a:latin typeface="se-nanum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49EFAF-E36D-088E-59A0-59DE71A15E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07"/>
          <a:stretch/>
        </p:blipFill>
        <p:spPr>
          <a:xfrm>
            <a:off x="6078357" y="3106718"/>
            <a:ext cx="5734950" cy="252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77BBB8-C479-33D1-5C9A-0A225555F1ED}"/>
              </a:ext>
            </a:extLst>
          </p:cNvPr>
          <p:cNvSpPr txBox="1"/>
          <p:nvPr/>
        </p:nvSpPr>
        <p:spPr>
          <a:xfrm>
            <a:off x="1816098" y="5468029"/>
            <a:ext cx="3248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>
                <a:solidFill>
                  <a:srgbClr val="495057"/>
                </a:solidFill>
                <a:latin typeface="Inter"/>
              </a:rPr>
              <a:t>국제 에너지 기구 </a:t>
            </a:r>
            <a:r>
              <a:rPr lang="en-US" altLang="ko-KR" sz="1000">
                <a:solidFill>
                  <a:srgbClr val="495057"/>
                </a:solidFill>
                <a:latin typeface="Inter"/>
              </a:rPr>
              <a:t>(IEA) 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전 세계 이산화 탄소 배출량 통계</a:t>
            </a:r>
            <a:endParaRPr lang="ko-KR" alt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995BB-9B3A-9006-AC11-E1D2738110AF}"/>
              </a:ext>
            </a:extLst>
          </p:cNvPr>
          <p:cNvSpPr txBox="1"/>
          <p:nvPr/>
        </p:nvSpPr>
        <p:spPr>
          <a:xfrm>
            <a:off x="8370277" y="5545598"/>
            <a:ext cx="28865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>
                <a:latin typeface="+mj-lt"/>
              </a:rPr>
              <a:t>2012 ~ 2020 </a:t>
            </a:r>
            <a:r>
              <a:rPr lang="ko-KR" altLang="en-US" sz="1000">
                <a:latin typeface="+mj-lt"/>
              </a:rPr>
              <a:t>글로벌 신재생 에너지 고용 현황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6B9271F-6809-1810-DC6E-98087AD909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9"/>
          <a:stretch/>
        </p:blipFill>
        <p:spPr>
          <a:xfrm>
            <a:off x="1240341" y="2921834"/>
            <a:ext cx="382467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5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신재생 에너지 발전 비중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3A6CDCF-2C8B-803A-BE59-68B77980E7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95" b="10254"/>
          <a:stretch/>
        </p:blipFill>
        <p:spPr>
          <a:xfrm>
            <a:off x="1308782" y="2442562"/>
            <a:ext cx="2563030" cy="33072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71EE2C-88A2-38E9-0AD7-B4B08E9DA334}"/>
              </a:ext>
            </a:extLst>
          </p:cNvPr>
          <p:cNvSpPr txBox="1"/>
          <p:nvPr/>
        </p:nvSpPr>
        <p:spPr>
          <a:xfrm>
            <a:off x="1099038" y="5626718"/>
            <a:ext cx="30076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>
                <a:solidFill>
                  <a:srgbClr val="495057"/>
                </a:solidFill>
                <a:latin typeface="Inter"/>
              </a:rPr>
              <a:t>2022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년</a:t>
            </a:r>
            <a:r>
              <a:rPr lang="en-US" altLang="ko-KR" sz="1000">
                <a:solidFill>
                  <a:srgbClr val="495057"/>
                </a:solidFill>
                <a:latin typeface="Inter"/>
              </a:rPr>
              <a:t> Electric Power Journal 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기사 정부 통계 자료</a:t>
            </a:r>
            <a:endParaRPr lang="ko-KR" altLang="en-US" sz="10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EFACDC-A9D0-EBBF-6B1D-1C27A4A166CF}"/>
              </a:ext>
            </a:extLst>
          </p:cNvPr>
          <p:cNvSpPr/>
          <p:nvPr/>
        </p:nvSpPr>
        <p:spPr>
          <a:xfrm>
            <a:off x="4620831" y="2788782"/>
            <a:ext cx="2880000" cy="1440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3E8A0A-443D-5074-5423-79422D776ED5}"/>
              </a:ext>
            </a:extLst>
          </p:cNvPr>
          <p:cNvSpPr txBox="1"/>
          <p:nvPr/>
        </p:nvSpPr>
        <p:spPr>
          <a:xfrm>
            <a:off x="5856027" y="4228782"/>
            <a:ext cx="17151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>
                <a:solidFill>
                  <a:srgbClr val="495057"/>
                </a:solidFill>
                <a:latin typeface="Inter"/>
              </a:rPr>
              <a:t>[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사진</a:t>
            </a:r>
            <a:r>
              <a:rPr lang="en-US" altLang="ko-KR" sz="1000">
                <a:solidFill>
                  <a:srgbClr val="495057"/>
                </a:solidFill>
                <a:latin typeface="Inter"/>
              </a:rPr>
              <a:t>] 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게티이미지뱅크</a:t>
            </a:r>
            <a:endParaRPr lang="ko-KR" altLang="en-US" sz="10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E1A3572-87A4-69E1-3A5A-63897855578E}"/>
              </a:ext>
            </a:extLst>
          </p:cNvPr>
          <p:cNvGrpSpPr/>
          <p:nvPr/>
        </p:nvGrpSpPr>
        <p:grpSpPr>
          <a:xfrm>
            <a:off x="8003704" y="2788782"/>
            <a:ext cx="2882347" cy="1686220"/>
            <a:chOff x="8000872" y="3376195"/>
            <a:chExt cx="2882347" cy="168622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6E22D4-ABF6-B2B2-46A9-EA75251B0610}"/>
                </a:ext>
              </a:extLst>
            </p:cNvPr>
            <p:cNvSpPr/>
            <p:nvPr/>
          </p:nvSpPr>
          <p:spPr>
            <a:xfrm>
              <a:off x="8000872" y="3376195"/>
              <a:ext cx="2880000" cy="144000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D64AB4-0663-F5A2-1CDD-49E11E765CEB}"/>
                </a:ext>
              </a:extLst>
            </p:cNvPr>
            <p:cNvSpPr txBox="1"/>
            <p:nvPr/>
          </p:nvSpPr>
          <p:spPr>
            <a:xfrm>
              <a:off x="8958189" y="4816194"/>
              <a:ext cx="19250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000" b="0" i="0">
                  <a:solidFill>
                    <a:srgbClr val="222222"/>
                  </a:solidFill>
                  <a:effectLst/>
                  <a:latin typeface="-apple-system"/>
                </a:rPr>
                <a:t>태백귀네미풍력 발전단지 전경</a:t>
              </a:r>
              <a:endParaRPr lang="ko-KR" altLang="en-US" sz="10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E3B7E35-41B3-D35D-EACA-7DE0C77237CA}"/>
              </a:ext>
            </a:extLst>
          </p:cNvPr>
          <p:cNvSpPr txBox="1"/>
          <p:nvPr/>
        </p:nvSpPr>
        <p:spPr>
          <a:xfrm>
            <a:off x="957789" y="1715948"/>
            <a:ext cx="6849780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-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 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2022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년 신재생 에너지 비중 </a:t>
            </a:r>
            <a:r>
              <a:rPr lang="ko-KR" altLang="en-US" sz="1500" b="1">
                <a:solidFill>
                  <a:srgbClr val="333333"/>
                </a:solidFill>
                <a:latin typeface="맑은고딕"/>
              </a:rPr>
              <a:t>태양광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, </a:t>
            </a:r>
            <a:r>
              <a:rPr lang="ko-KR" altLang="en-US" sz="1500" b="1">
                <a:solidFill>
                  <a:srgbClr val="333333"/>
                </a:solidFill>
                <a:latin typeface="맑은고딕"/>
              </a:rPr>
              <a:t>바이오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, </a:t>
            </a:r>
            <a:r>
              <a:rPr lang="ko-KR" altLang="en-US" sz="1500" b="1">
                <a:solidFill>
                  <a:srgbClr val="333333"/>
                </a:solidFill>
                <a:latin typeface="맑은고딕"/>
              </a:rPr>
              <a:t>풍력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 순으로 비율이 가장 높음</a:t>
            </a:r>
            <a:endParaRPr lang="en-US" altLang="ko-KR" sz="1500" i="0">
              <a:solidFill>
                <a:srgbClr val="000000"/>
              </a:solidFill>
              <a:effectLst/>
              <a:latin typeface="se-nanumgothic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24A9D5-8CF4-4418-A2A0-35D5E9316A76}"/>
              </a:ext>
            </a:extLst>
          </p:cNvPr>
          <p:cNvSpPr/>
          <p:nvPr/>
        </p:nvSpPr>
        <p:spPr>
          <a:xfrm>
            <a:off x="6563704" y="4596423"/>
            <a:ext cx="2880000" cy="14400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EAA69C-DD40-3A28-BE18-C6C94F00D946}"/>
              </a:ext>
            </a:extLst>
          </p:cNvPr>
          <p:cNvSpPr txBox="1"/>
          <p:nvPr/>
        </p:nvSpPr>
        <p:spPr>
          <a:xfrm>
            <a:off x="7571169" y="6043261"/>
            <a:ext cx="18725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/>
              <a:t>Bauman </a:t>
            </a:r>
            <a:r>
              <a:rPr lang="ko-KR" altLang="en-US" sz="1000"/>
              <a:t>바이오가스 정제소</a:t>
            </a:r>
          </a:p>
        </p:txBody>
      </p:sp>
    </p:spTree>
    <p:extLst>
      <p:ext uri="{BB962C8B-B14F-4D97-AF65-F5344CB8AC3E}">
        <p14:creationId xmlns:p14="http://schemas.microsoft.com/office/powerpoint/2010/main" val="283317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신재생 에너지 </a:t>
            </a:r>
            <a:r>
              <a:rPr lang="en-US" altLang="ko-KR" b="1"/>
              <a:t>(</a:t>
            </a:r>
            <a:r>
              <a:rPr lang="ko-KR" altLang="en-US" b="1"/>
              <a:t>태양광 발전의 장점</a:t>
            </a:r>
            <a:r>
              <a:rPr lang="en-US" altLang="ko-KR" b="1"/>
              <a:t>)</a:t>
            </a:r>
            <a:endParaRPr lang="ko-KR" altLang="en-US" b="1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4A069E-535E-26C0-4C60-862280B85724}"/>
              </a:ext>
            </a:extLst>
          </p:cNvPr>
          <p:cNvGrpSpPr/>
          <p:nvPr/>
        </p:nvGrpSpPr>
        <p:grpSpPr>
          <a:xfrm>
            <a:off x="1365572" y="2983766"/>
            <a:ext cx="9483155" cy="2766221"/>
            <a:chOff x="864508" y="2045889"/>
            <a:chExt cx="9483155" cy="276622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CC727DF-A7F1-5845-6CC3-97A684CB2FE7}"/>
                </a:ext>
              </a:extLst>
            </p:cNvPr>
            <p:cNvGrpSpPr/>
            <p:nvPr/>
          </p:nvGrpSpPr>
          <p:grpSpPr>
            <a:xfrm>
              <a:off x="864508" y="2045889"/>
              <a:ext cx="3849287" cy="2766221"/>
              <a:chOff x="1018777" y="2616188"/>
              <a:chExt cx="3849287" cy="276622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E52B3C9-634E-8340-6CA5-6978D6A86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777" y="2616188"/>
                <a:ext cx="3849287" cy="25200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A9CE4-1E68-D077-568D-ADF3CE99B191}"/>
                  </a:ext>
                </a:extLst>
              </p:cNvPr>
              <p:cNvSpPr txBox="1"/>
              <p:nvPr/>
            </p:nvSpPr>
            <p:spPr>
              <a:xfrm>
                <a:off x="1619151" y="5136188"/>
                <a:ext cx="324891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000"/>
                  <a:t>태양광 전문 설계 업체 ㈜ 에스디 태양광의 장점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290D89-69C1-5D65-1829-7022B8626C93}"/>
                </a:ext>
              </a:extLst>
            </p:cNvPr>
            <p:cNvGrpSpPr/>
            <p:nvPr/>
          </p:nvGrpSpPr>
          <p:grpSpPr>
            <a:xfrm>
              <a:off x="5916167" y="2045889"/>
              <a:ext cx="4431496" cy="2766220"/>
              <a:chOff x="5916167" y="2045889"/>
              <a:chExt cx="4431496" cy="276622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3357C23-CB22-1BBF-6A5D-7A19654E7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6167" y="2045889"/>
                <a:ext cx="4431496" cy="25200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A9612-8F37-B585-E3AF-1F4CD4720C06}"/>
                  </a:ext>
                </a:extLst>
              </p:cNvPr>
              <p:cNvSpPr txBox="1"/>
              <p:nvPr/>
            </p:nvSpPr>
            <p:spPr>
              <a:xfrm>
                <a:off x="6572095" y="4565888"/>
                <a:ext cx="324891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000"/>
                  <a:t>풍력</a:t>
                </a:r>
                <a:r>
                  <a:rPr lang="en-US" altLang="ko-KR" sz="1000"/>
                  <a:t>, </a:t>
                </a:r>
                <a:r>
                  <a:rPr lang="ko-KR" altLang="en-US" sz="1000"/>
                  <a:t>태양광 발전 설비 비교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E7337DA-6719-480D-FB36-EBE4F0B73233}"/>
              </a:ext>
            </a:extLst>
          </p:cNvPr>
          <p:cNvSpPr txBox="1"/>
          <p:nvPr/>
        </p:nvSpPr>
        <p:spPr>
          <a:xfrm>
            <a:off x="991654" y="1654508"/>
            <a:ext cx="6226832" cy="10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풍력발전 보다 </a:t>
            </a:r>
            <a:r>
              <a:rPr lang="ko-KR" altLang="en-US" sz="1500" b="1">
                <a:solidFill>
                  <a:srgbClr val="333333"/>
                </a:solidFill>
                <a:latin typeface="맑은고딕"/>
              </a:rPr>
              <a:t>설치 면적이 작음</a:t>
            </a:r>
            <a:endParaRPr lang="en-US" altLang="ko-KR" sz="1500" b="1">
              <a:solidFill>
                <a:srgbClr val="333333"/>
              </a:solidFill>
              <a:latin typeface="맑은고딕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500" b="1" i="0">
                <a:solidFill>
                  <a:srgbClr val="000000"/>
                </a:solidFill>
                <a:effectLst/>
                <a:latin typeface="se-nanumgothic"/>
              </a:rPr>
              <a:t>유지 보수 비용</a:t>
            </a:r>
            <a:r>
              <a:rPr lang="ko-KR" altLang="en-US" sz="1500" i="0">
                <a:solidFill>
                  <a:srgbClr val="000000"/>
                </a:solidFill>
                <a:effectLst/>
                <a:latin typeface="se-nanumgothic"/>
              </a:rPr>
              <a:t>과 </a:t>
            </a:r>
            <a:r>
              <a:rPr lang="ko-KR" altLang="en-US" sz="1500" b="1" i="0">
                <a:solidFill>
                  <a:srgbClr val="000000"/>
                </a:solidFill>
                <a:effectLst/>
                <a:latin typeface="se-nanumgothic"/>
              </a:rPr>
              <a:t>소음</a:t>
            </a:r>
            <a:r>
              <a:rPr lang="ko-KR" altLang="en-US" sz="1500" i="0">
                <a:solidFill>
                  <a:srgbClr val="000000"/>
                </a:solidFill>
                <a:effectLst/>
                <a:latin typeface="se-nanumgothic"/>
              </a:rPr>
              <a:t>이 </a:t>
            </a:r>
            <a:r>
              <a:rPr lang="ko-KR" altLang="en-US" sz="1500" b="1" i="0">
                <a:solidFill>
                  <a:srgbClr val="000000"/>
                </a:solidFill>
                <a:effectLst/>
                <a:latin typeface="se-nanumgothic"/>
              </a:rPr>
              <a:t>적음</a:t>
            </a:r>
            <a:endParaRPr lang="en-US" altLang="ko-KR" sz="1500" b="1" i="0">
              <a:solidFill>
                <a:srgbClr val="000000"/>
              </a:solidFill>
              <a:effectLst/>
              <a:latin typeface="se-nanumgothic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500">
                <a:solidFill>
                  <a:srgbClr val="000000"/>
                </a:solidFill>
                <a:latin typeface="se-nanumgothic"/>
              </a:rPr>
              <a:t>풍력 발전보다 </a:t>
            </a:r>
            <a:r>
              <a:rPr lang="ko-KR" altLang="en-US" sz="1500" b="1">
                <a:solidFill>
                  <a:srgbClr val="000000"/>
                </a:solidFill>
                <a:latin typeface="se-nanumgothic"/>
              </a:rPr>
              <a:t>국내 설비량이 많음</a:t>
            </a:r>
            <a:endParaRPr lang="en-US" altLang="ko-KR" sz="1500" b="1" i="0">
              <a:solidFill>
                <a:srgbClr val="000000"/>
              </a:solidFill>
              <a:effectLst/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235621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753414" y="1801619"/>
            <a:ext cx="1045670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태양광 발전 시스템 운영을 위해서는 </a:t>
            </a:r>
            <a:r>
              <a:rPr lang="ko-KR" altLang="en-US" b="1">
                <a:effectLst/>
              </a:rPr>
              <a:t>사전에 정확한 단기 태양광 발전량을 예측</a:t>
            </a:r>
            <a:r>
              <a:rPr lang="ko-KR" altLang="en-US">
                <a:effectLst/>
              </a:rPr>
              <a:t>하는 것이 </a:t>
            </a:r>
            <a:r>
              <a:rPr lang="ko-KR" altLang="en-US" b="1">
                <a:effectLst/>
              </a:rPr>
              <a:t>중요</a:t>
            </a:r>
            <a:endParaRPr lang="en-US" altLang="ko-KR">
              <a:effectLst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</a:rPr>
              <a:t>태양광 발전량 예측 모델의 주요 요인인 </a:t>
            </a:r>
            <a:r>
              <a:rPr lang="ko-KR" altLang="en-US" b="1">
                <a:effectLst/>
              </a:rPr>
              <a:t>일사량 정보를 수집하는 것이 필수요소</a:t>
            </a:r>
            <a:endParaRPr lang="en-US" altLang="ko-KR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AE00C-DCDD-BEE6-20CA-B1FCFED2EC83}"/>
              </a:ext>
            </a:extLst>
          </p:cNvPr>
          <p:cNvSpPr txBox="1"/>
          <p:nvPr/>
        </p:nvSpPr>
        <p:spPr>
          <a:xfrm>
            <a:off x="430250" y="14322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중요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C6D37-62A8-7D63-B571-1EBA73F59AF1}"/>
              </a:ext>
            </a:extLst>
          </p:cNvPr>
          <p:cNvSpPr txBox="1"/>
          <p:nvPr/>
        </p:nvSpPr>
        <p:spPr>
          <a:xfrm>
            <a:off x="753414" y="3724927"/>
            <a:ext cx="10663873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>
                <a:effectLst/>
              </a:rPr>
              <a:t>기상청</a:t>
            </a:r>
            <a:r>
              <a:rPr lang="ko-KR" altLang="en-US">
                <a:effectLst/>
              </a:rPr>
              <a:t>의 </a:t>
            </a:r>
            <a:r>
              <a:rPr lang="ko-KR" altLang="en-US" b="1">
                <a:effectLst/>
              </a:rPr>
              <a:t>동네예보</a:t>
            </a:r>
            <a:r>
              <a:rPr lang="ko-KR" altLang="en-US">
                <a:effectLst/>
              </a:rPr>
              <a:t>는 기온</a:t>
            </a:r>
            <a:r>
              <a:rPr lang="en-US" altLang="ko-KR">
                <a:effectLst/>
              </a:rPr>
              <a:t>, </a:t>
            </a:r>
            <a:r>
              <a:rPr lang="ko-KR" altLang="en-US">
                <a:effectLst/>
              </a:rPr>
              <a:t>습도와 같은 요인의 예측값은 제공하나</a:t>
            </a:r>
            <a:r>
              <a:rPr lang="en-US" altLang="ko-KR">
                <a:effectLst/>
              </a:rPr>
              <a:t>, </a:t>
            </a:r>
            <a:r>
              <a:rPr lang="ko-KR" altLang="en-US" b="1">
                <a:effectLst/>
              </a:rPr>
              <a:t>일사량에 대한 예측값은 제공하지 않음</a:t>
            </a:r>
            <a:endParaRPr lang="en-US" altLang="ko-KR">
              <a:effectLst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따라서 정확한 단기 일사량 예측 모델이 요구 </a:t>
            </a:r>
            <a:r>
              <a:rPr lang="ko-KR" altLang="en-US" b="1">
                <a:effectLst/>
              </a:rPr>
              <a:t>국내 여러 기관</a:t>
            </a:r>
            <a:r>
              <a:rPr lang="ko-KR" altLang="en-US">
                <a:effectLst/>
              </a:rPr>
              <a:t>에서 </a:t>
            </a:r>
            <a:r>
              <a:rPr lang="ko-KR" altLang="en-US" b="1">
                <a:effectLst/>
              </a:rPr>
              <a:t>기계학습을 기반으로 일사량 예측 모델들을 보고</a:t>
            </a:r>
            <a:r>
              <a:rPr lang="ko-KR" altLang="en-US">
                <a:effectLst/>
              </a:rPr>
              <a:t>를</a:t>
            </a:r>
            <a:r>
              <a:rPr lang="ko-KR" altLang="en-US" b="1">
                <a:effectLst/>
              </a:rPr>
              <a:t> 진행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3B947-87DC-5EEA-EB26-82990C6B28E4}"/>
              </a:ext>
            </a:extLst>
          </p:cNvPr>
          <p:cNvSpPr txBox="1"/>
          <p:nvPr/>
        </p:nvSpPr>
        <p:spPr>
          <a:xfrm>
            <a:off x="430249" y="331360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문제 및 목적</a:t>
            </a:r>
          </a:p>
        </p:txBody>
      </p:sp>
    </p:spTree>
    <p:extLst>
      <p:ext uri="{BB962C8B-B14F-4D97-AF65-F5344CB8AC3E}">
        <p14:creationId xmlns:p14="http://schemas.microsoft.com/office/powerpoint/2010/main" val="300233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20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lang="ko-KR" altLang="en-US" sz="20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기계학습을 활용한 기상예측 자료 기반 태양광 발전량 예측 향상 기법 </a:t>
            </a:r>
            <a:r>
              <a:rPr lang="en-US" altLang="ko-KR" sz="20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KCI</a:t>
            </a:r>
            <a:r>
              <a:rPr kumimoji="0" lang="en-US" altLang="ko-KR" sz="20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E07B1E-B177-9AFC-E7BE-5B7D817BAC18}"/>
              </a:ext>
            </a:extLst>
          </p:cNvPr>
          <p:cNvGrpSpPr/>
          <p:nvPr/>
        </p:nvGrpSpPr>
        <p:grpSpPr>
          <a:xfrm>
            <a:off x="430250" y="1233120"/>
            <a:ext cx="6116633" cy="1650602"/>
            <a:chOff x="430250" y="1233120"/>
            <a:chExt cx="6116633" cy="165060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5256BA-C9F5-C9BB-8E4F-24578961A48D}"/>
                </a:ext>
              </a:extLst>
            </p:cNvPr>
            <p:cNvSpPr txBox="1"/>
            <p:nvPr/>
          </p:nvSpPr>
          <p:spPr>
            <a:xfrm>
              <a:off x="430250" y="1233120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일사량 예측 모델 구성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5A4A72-4240-F524-11FD-37957BE0E68C}"/>
                </a:ext>
              </a:extLst>
            </p:cNvPr>
            <p:cNvSpPr txBox="1"/>
            <p:nvPr/>
          </p:nvSpPr>
          <p:spPr>
            <a:xfrm>
              <a:off x="792487" y="1598434"/>
              <a:ext cx="5754396" cy="1285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b="1"/>
                <a:t>랜덤 포레스트 </a:t>
              </a:r>
              <a:r>
                <a:rPr lang="en-US" altLang="ko-KR" b="1"/>
                <a:t>( Random Forest RF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서포트 벡터 머신 </a:t>
              </a:r>
              <a:r>
                <a:rPr lang="en-US" altLang="ko-KR"/>
                <a:t>( Support Vector Machine SVM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인공 신경망</a:t>
              </a:r>
              <a:r>
                <a:rPr lang="en-US" altLang="ko-KR"/>
                <a:t> ( Artificial Neural Network ANN )</a:t>
              </a:r>
              <a:endParaRPr lang="en-US" altLang="ko-KR">
                <a:effectLst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FFB5B7-133C-3261-9F7B-8727350DB27E}"/>
              </a:ext>
            </a:extLst>
          </p:cNvPr>
          <p:cNvGrpSpPr/>
          <p:nvPr/>
        </p:nvGrpSpPr>
        <p:grpSpPr>
          <a:xfrm>
            <a:off x="492575" y="3634284"/>
            <a:ext cx="7008058" cy="912712"/>
            <a:chOff x="492575" y="4496793"/>
            <a:chExt cx="7008058" cy="91271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40D47-B26C-122D-09E1-2FD808378E90}"/>
                </a:ext>
              </a:extLst>
            </p:cNvPr>
            <p:cNvSpPr txBox="1"/>
            <p:nvPr/>
          </p:nvSpPr>
          <p:spPr>
            <a:xfrm>
              <a:off x="492575" y="449679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변수 중요도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9883C-4D9A-5E4E-8C6B-EDCC771A4792}"/>
                </a:ext>
              </a:extLst>
            </p:cNvPr>
            <p:cNvSpPr txBox="1"/>
            <p:nvPr/>
          </p:nvSpPr>
          <p:spPr>
            <a:xfrm>
              <a:off x="860674" y="4955213"/>
              <a:ext cx="6639959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b="1"/>
                <a:t>습도</a:t>
              </a:r>
              <a:r>
                <a:rPr lang="en-US" altLang="ko-KR" b="1"/>
                <a:t>, </a:t>
              </a:r>
              <a:r>
                <a:rPr lang="ko-KR" altLang="en-US" b="1"/>
                <a:t>풍속</a:t>
              </a:r>
              <a:r>
                <a:rPr lang="en-US" altLang="ko-KR" b="1"/>
                <a:t>, </a:t>
              </a:r>
              <a:r>
                <a:rPr lang="ko-KR" altLang="en-US" b="1"/>
                <a:t>기온</a:t>
              </a:r>
              <a:r>
                <a:rPr lang="ko-KR" altLang="en-US"/>
                <a:t> 등이 일사량 예측 모델 구성에 중요한 변수</a:t>
              </a:r>
              <a:endParaRPr lang="en-US" altLang="ko-KR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CC5C0E6-F0A1-A438-8E39-E124A8A1A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785" y="2258684"/>
            <a:ext cx="3955710" cy="22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9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0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lang="en-US" altLang="ko-KR" sz="10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Multistep-Ahead Solar Radiation Forecasting Scheme Based on the Light Gradient Boosting Machine: A Case Study of Jeju Island</a:t>
            </a:r>
            <a:r>
              <a:rPr kumimoji="0" lang="en-US" altLang="ko-KR" sz="10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430250" y="123312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92487" y="1598434"/>
            <a:ext cx="459805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랜덤 포레스트 </a:t>
            </a:r>
            <a:r>
              <a:rPr lang="en-US" altLang="ko-KR"/>
              <a:t>( Random Forest RF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GBM ( Gradient Boosting Machine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XGBoost ( eXtreme Gradient Boosting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LightGBM ( Light GBM 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4F44E-6980-FA8E-0CD6-3F2C5865C512}"/>
              </a:ext>
            </a:extLst>
          </p:cNvPr>
          <p:cNvSpPr txBox="1"/>
          <p:nvPr/>
        </p:nvSpPr>
        <p:spPr>
          <a:xfrm>
            <a:off x="430250" y="36006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변수 중요도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EC2FB-B4C2-11C2-F337-BF7D6BBA7245}"/>
              </a:ext>
            </a:extLst>
          </p:cNvPr>
          <p:cNvSpPr txBox="1"/>
          <p:nvPr/>
        </p:nvSpPr>
        <p:spPr>
          <a:xfrm>
            <a:off x="798349" y="4059057"/>
            <a:ext cx="411362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/>
              <a:t>습도 </a:t>
            </a:r>
            <a:r>
              <a:rPr lang="ko-KR" altLang="en-US"/>
              <a:t>예측 모델 구성에 중요한 변수</a:t>
            </a: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F0A642-3030-ABE9-D9F9-72EA46AE5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78" y="2632892"/>
            <a:ext cx="5893837" cy="159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9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793</Words>
  <Application>Microsoft Office PowerPoint</Application>
  <PresentationFormat>와이드스크린</PresentationFormat>
  <Paragraphs>106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-apple-system</vt:lpstr>
      <vt:lpstr>Inter</vt:lpstr>
      <vt:lpstr>Nanum Gothic</vt:lpstr>
      <vt:lpstr>noto</vt:lpstr>
      <vt:lpstr>se-nanumgothic</vt:lpstr>
      <vt:lpstr>Malgun Gothic</vt:lpstr>
      <vt:lpstr>Malgun Gothic</vt:lpstr>
      <vt:lpstr>맑은고딕</vt:lpstr>
      <vt:lpstr>Arial</vt:lpstr>
      <vt:lpstr>Office 테마</vt:lpstr>
      <vt:lpstr>기계학습을 기반한 일사량 예측 기법의 연구동향 분석      A Literature Survey of Machine Learning-Based Solar Irradiance Forecasting Methods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한 태규</cp:lastModifiedBy>
  <cp:revision>290</cp:revision>
  <dcterms:created xsi:type="dcterms:W3CDTF">2022-11-07T02:28:20Z</dcterms:created>
  <dcterms:modified xsi:type="dcterms:W3CDTF">2022-11-08T14:11:11Z</dcterms:modified>
</cp:coreProperties>
</file>