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63" r:id="rId4"/>
    <p:sldId id="282" r:id="rId5"/>
    <p:sldId id="266" r:id="rId6"/>
    <p:sldId id="267" r:id="rId7"/>
    <p:sldId id="271" r:id="rId8"/>
    <p:sldId id="269" r:id="rId9"/>
    <p:sldId id="270" r:id="rId10"/>
    <p:sldId id="277" r:id="rId11"/>
    <p:sldId id="272" r:id="rId12"/>
    <p:sldId id="279" r:id="rId13"/>
    <p:sldId id="278" r:id="rId14"/>
    <p:sldId id="281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83B"/>
    <a:srgbClr val="FF9900"/>
    <a:srgbClr val="1D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7" autoAdjust="0"/>
    <p:restoredTop sz="82397" autoAdjust="0"/>
  </p:normalViewPr>
  <p:slideViewPr>
    <p:cSldViewPr snapToGrid="0">
      <p:cViewPr>
        <p:scale>
          <a:sx n="75" d="100"/>
          <a:sy n="75" d="100"/>
        </p:scale>
        <p:origin x="1445" y="-3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안녕하세요 </a:t>
            </a:r>
            <a:endParaRPr lang="en-US" altLang="ko-KR" dirty="0"/>
          </a:p>
          <a:p>
            <a:r>
              <a:rPr lang="ko-KR" altLang="en-US" dirty="0"/>
              <a:t>저는 순천향대학교 학부생 </a:t>
            </a:r>
            <a:r>
              <a:rPr lang="ko-KR" altLang="en-US" dirty="0" err="1"/>
              <a:t>소다영입니다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전이 학습 기반의 랜덤 </a:t>
            </a:r>
            <a:r>
              <a:rPr lang="ko-KR" altLang="en-US" dirty="0" err="1"/>
              <a:t>포레스트를</a:t>
            </a:r>
            <a:r>
              <a:rPr lang="ko-KR" altLang="en-US" dirty="0"/>
              <a:t> 이용한 일사량 예측 기법을 주제로 발표하겠습니다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0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오전 </a:t>
            </a:r>
            <a:r>
              <a:rPr lang="en-US" altLang="ko-KR" dirty="0"/>
              <a:t>8</a:t>
            </a:r>
            <a:r>
              <a:rPr lang="ko-KR" altLang="en-US" dirty="0"/>
              <a:t>시부터 오후 </a:t>
            </a:r>
            <a:r>
              <a:rPr lang="en-US" altLang="ko-KR" dirty="0"/>
              <a:t>6</a:t>
            </a:r>
            <a:r>
              <a:rPr lang="ko-KR" altLang="en-US" dirty="0"/>
              <a:t>시 까지의 일사량을 예측한다 가정하면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2016</a:t>
            </a:r>
            <a:r>
              <a:rPr lang="ko-KR" altLang="en-US" dirty="0"/>
              <a:t>년부터 </a:t>
            </a:r>
            <a:r>
              <a:rPr lang="en-US" altLang="ko-KR" dirty="0"/>
              <a:t>2019</a:t>
            </a:r>
            <a:r>
              <a:rPr lang="ko-KR" altLang="en-US" dirty="0"/>
              <a:t>년까지의 타겟 지역을 제외한 </a:t>
            </a:r>
            <a:r>
              <a:rPr lang="en-US" altLang="ko-KR" dirty="0"/>
              <a:t>5</a:t>
            </a:r>
            <a:r>
              <a:rPr lang="ko-KR" altLang="en-US" dirty="0"/>
              <a:t>개 지역의 데이터와</a:t>
            </a:r>
            <a:r>
              <a:rPr lang="en-US" altLang="ko-KR" dirty="0"/>
              <a:t>, 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기상관측 데이터를 학습합니다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9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본 연구에서는 데이터에서 발생할 수 있는 계절성을 띄는 시계열 성분을 </a:t>
            </a:r>
            <a:r>
              <a:rPr lang="ko-KR" altLang="en-US" dirty="0" err="1"/>
              <a:t>랜덤포레스트</a:t>
            </a:r>
            <a:r>
              <a:rPr lang="ko-KR" altLang="en-US" dirty="0"/>
              <a:t> 모델을 사용해 고려하지 않도록 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변수 중요도는 지니 불순도로 분기되도록 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마지막으로 대전의 하루</a:t>
            </a:r>
            <a:r>
              <a:rPr lang="en-US" altLang="ko-KR" dirty="0"/>
              <a:t>. </a:t>
            </a:r>
            <a:r>
              <a:rPr lang="ko-KR" altLang="en-US" dirty="0"/>
              <a:t>원 </a:t>
            </a:r>
            <a:r>
              <a:rPr lang="ko-KR" altLang="en-US" dirty="0" err="1"/>
              <a:t>데이를</a:t>
            </a:r>
            <a:r>
              <a:rPr lang="ko-KR" altLang="en-US" dirty="0"/>
              <a:t> 정확하게 예측하기 위해서 슬라이딩 윈도우 방식을 사용했습니다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 및 결과입니다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예측 정확성 평가 지표에서 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시점의 실제 일사량과</a:t>
            </a:r>
            <a:r>
              <a:rPr lang="en-US" altLang="ko-KR" dirty="0"/>
              <a:t> T</a:t>
            </a:r>
            <a:r>
              <a:rPr lang="ko-KR" altLang="en-US" dirty="0"/>
              <a:t>시점의 예측된 일사량 값의 차이를 고려하기 위해</a:t>
            </a:r>
            <a:r>
              <a:rPr lang="en-US" altLang="ko-KR" dirty="0"/>
              <a:t> RMSE</a:t>
            </a:r>
            <a:r>
              <a:rPr lang="ko-KR" altLang="en-US" dirty="0"/>
              <a:t>를 사용했고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실험에 사용한 데이터는 </a:t>
            </a:r>
            <a:r>
              <a:rPr lang="en-US" altLang="ko-KR" dirty="0"/>
              <a:t>5</a:t>
            </a:r>
            <a:r>
              <a:rPr lang="ko-KR" altLang="en-US" dirty="0"/>
              <a:t>개 지역의 </a:t>
            </a:r>
            <a:r>
              <a:rPr lang="en-US" altLang="ko-KR" dirty="0"/>
              <a:t>4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20</a:t>
            </a:r>
            <a:r>
              <a:rPr lang="ko-KR" altLang="en-US" dirty="0"/>
              <a:t>년치 데이터와 타겟 지역으로 선정한 대전시의 각각 하루치 데이터를 사용했습니다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61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 결과입니다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본 논문에서 제안한 전이 학습 기반의 모델 성능을 비교한 결과 </a:t>
            </a:r>
            <a:endParaRPr lang="en-US" altLang="ko-KR" dirty="0"/>
          </a:p>
          <a:p>
            <a:r>
              <a:rPr lang="ko-KR" altLang="en-US" dirty="0"/>
              <a:t>기존 타겟 데이터의 해당 시점과</a:t>
            </a:r>
            <a:r>
              <a:rPr lang="en-US" altLang="ko-KR" dirty="0"/>
              <a:t>/</a:t>
            </a:r>
            <a:r>
              <a:rPr lang="ko-KR" altLang="en-US" dirty="0"/>
              <a:t> 그 다음날의 시점이 동일하다고 가정한 비교모델 보다 </a:t>
            </a:r>
            <a:r>
              <a:rPr lang="en-US" altLang="ko-KR" dirty="0"/>
              <a:t>RMSE </a:t>
            </a:r>
            <a:r>
              <a:rPr lang="ko-KR" altLang="en-US" dirty="0"/>
              <a:t>수치가 작은 것을 확인할 수 있어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제안 모델의 적용 가능성을 확인할 수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20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결론과 향후 연구입니다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본 연구는 예측하고자 하는 지역에 일사량 정보가 부족하더라도 이를 보안할 수 있는 전이 학습 기반의 다단계 일사량 예측 모델을 </a:t>
            </a:r>
            <a:r>
              <a:rPr lang="en-US" altLang="ko-KR" dirty="0"/>
              <a:t>3</a:t>
            </a:r>
            <a:r>
              <a:rPr lang="ko-KR" altLang="en-US" dirty="0"/>
              <a:t>단계로 나눠 제안했습니다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실험 결과</a:t>
            </a:r>
            <a:r>
              <a:rPr lang="en-US" altLang="ko-KR" dirty="0"/>
              <a:t>, </a:t>
            </a:r>
            <a:r>
              <a:rPr lang="ko-KR" altLang="en-US" dirty="0"/>
              <a:t>본 연구에서 제안하는 전이 학습 기반의 다단계 일사량 예측 모델이 다른 지역의 충분한 기후 정보 데이터를 통해</a:t>
            </a:r>
            <a:r>
              <a:rPr lang="en-US" altLang="ko-KR" dirty="0"/>
              <a:t>, </a:t>
            </a:r>
            <a:r>
              <a:rPr lang="ko-KR" altLang="en-US" dirty="0"/>
              <a:t>초기 태양광 발전 시스템에서 제안한 모델의 적용 가능성을 확인할 수 있었습니다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향후 연구로는 타겟 지역을 바꿔보며 다양한 지역을 대상으로 본 연구에서 제안하는 모델의 범용성을 확인해볼 예정입니다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54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발표를 마치겠습니다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감사합니다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1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연구 배경과 목적을 설명하고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본 연구에서 제안하는 일사량 예측 모델링 방법을 세 단계로 나누어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실험 결과와 결론</a:t>
            </a:r>
            <a:r>
              <a:rPr lang="en-US" altLang="ko-KR" dirty="0"/>
              <a:t>, </a:t>
            </a:r>
            <a:r>
              <a:rPr lang="ko-KR" altLang="en-US" dirty="0"/>
              <a:t>향후 연구 순으로 발표 진행을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5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번째로 연구 배경입니다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최근 화석연료 사용으로 온실가스 배출량을 줄이기 위해 신재생 에너지 발전의 중요성이 강조되고 있는 현황이며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신재생 에너지를 활용한 스마트 그리드 기술의 관심도 높아지고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9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 태양광 발전 시스템은 신재생 에너지 중에서도</a:t>
            </a:r>
            <a:r>
              <a:rPr lang="en-US" altLang="ko-KR" dirty="0"/>
              <a:t> </a:t>
            </a:r>
            <a:r>
              <a:rPr lang="ko-KR" altLang="en-US" dirty="0"/>
              <a:t>자연 친화적이며 재생가능한 에너지로 알려져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에너지업계 리서치 회사에 </a:t>
            </a:r>
            <a:r>
              <a:rPr lang="en-US" altLang="ko-KR" dirty="0"/>
              <a:t>BNEF</a:t>
            </a:r>
            <a:r>
              <a:rPr lang="ko-KR" altLang="en-US" dirty="0"/>
              <a:t> 연구 조사에 따르면 세계적으로도 태양광 </a:t>
            </a:r>
            <a:r>
              <a:rPr lang="ko-KR" altLang="en-US" dirty="0" err="1"/>
              <a:t>설치량이</a:t>
            </a:r>
            <a:r>
              <a:rPr lang="ko-KR" altLang="en-US" dirty="0"/>
              <a:t> 증가되고 있는 추세로 확인됐습니다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1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 태양광 발전에 가장 중요한 에너지원은 일사량이며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태양광 발전 시스템은 미래 일사량 정보를 바탕으로 </a:t>
            </a:r>
            <a:endParaRPr lang="en-US" altLang="ko-KR" dirty="0"/>
          </a:p>
          <a:p>
            <a:r>
              <a:rPr lang="ko-KR" altLang="en-US" dirty="0"/>
              <a:t>에너지 운영 계획을 수립하기 때문에 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발전 시스템을 효율적으로 운영하기 위해서는  </a:t>
            </a:r>
            <a:endParaRPr lang="en-US" altLang="ko-KR" dirty="0"/>
          </a:p>
          <a:p>
            <a:r>
              <a:rPr lang="ko-KR" altLang="en-US" dirty="0"/>
              <a:t>사전에 정확한 일사량을 예측하는 것이 중요합니다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기상청에서는 일사량 정보를 제공하지 않아</a:t>
            </a:r>
            <a:r>
              <a:rPr lang="en-US" altLang="ko-KR" dirty="0"/>
              <a:t>, </a:t>
            </a:r>
            <a:r>
              <a:rPr lang="ko-KR" altLang="en-US" dirty="0"/>
              <a:t>이를 기계학습으로 예측하는 연구가 활발하게 진행중에 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8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표는 일사량을 예측하기 위한 연구논문으로 </a:t>
            </a:r>
            <a:endParaRPr lang="en-US" altLang="ko-KR" dirty="0"/>
          </a:p>
          <a:p>
            <a:r>
              <a:rPr lang="ko-KR" altLang="en-US" dirty="0"/>
              <a:t>정확한 단기 일사량을 예측하기 위해 기계학습 기반으로 선행 연구가 활발히 진행되고 있음을 알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연구 목적입니다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저희 연구에서는 초기 태양광 발전 시스템을 도입하는 지역에 일사량 정보가 부족하다는 가정을 두고 진행했습니다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이렇게 시스템을 설치하고자 하는 지역에 일사량 정보가 부족하다고 가정을 해보면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앞서 연구 배경에서 고려했던 시스템을 효율적으로 운영하지 못하는 문제가 생기게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 본 연구에서는 예측 대상 지역에서 하루치의 일사량만 수집되었더라도 타 지역의 충분한 일사량 데이터를 활용해 </a:t>
            </a:r>
            <a:endParaRPr lang="en-US" altLang="ko-KR" dirty="0"/>
          </a:p>
          <a:p>
            <a:r>
              <a:rPr lang="ko-KR" altLang="en-US" dirty="0"/>
              <a:t>전이학습 기반의 다단계 일사량 예측 모델을 제안합니다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모델링 </a:t>
            </a:r>
            <a:r>
              <a:rPr lang="en-US" altLang="ko-KR" dirty="0"/>
              <a:t>1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연구에 사용한 데이터는 </a:t>
            </a:r>
            <a:r>
              <a:rPr lang="en-US" altLang="ko-KR" dirty="0"/>
              <a:t>1</a:t>
            </a:r>
            <a:r>
              <a:rPr lang="ko-KR" altLang="en-US" dirty="0"/>
              <a:t>시간 단위로 수집된 기상청 종관기상관측 데이터이며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타겟 지역을 제외한 </a:t>
            </a:r>
            <a:r>
              <a:rPr lang="en-US" altLang="ko-KR" dirty="0"/>
              <a:t>5</a:t>
            </a:r>
            <a:r>
              <a:rPr lang="ko-KR" altLang="en-US" dirty="0"/>
              <a:t>개 지역의 </a:t>
            </a:r>
            <a:r>
              <a:rPr lang="en-US" altLang="ko-KR" dirty="0"/>
              <a:t>4</a:t>
            </a:r>
            <a:r>
              <a:rPr lang="ko-KR" altLang="en-US" dirty="0"/>
              <a:t>년치 데이터를 사용했고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입력 변수는 타겟 변수인 일사량을 제외한 총 </a:t>
            </a:r>
            <a:r>
              <a:rPr lang="en-US" altLang="ko-KR" dirty="0"/>
              <a:t>7</a:t>
            </a:r>
            <a:r>
              <a:rPr lang="ko-KR" altLang="en-US" dirty="0"/>
              <a:t>개로 입력 변수를 구성했습니다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0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전이 학습을 이용한 </a:t>
            </a:r>
            <a:endParaRPr lang="en-US" altLang="ko-KR" dirty="0"/>
          </a:p>
          <a:p>
            <a:r>
              <a:rPr lang="ko-KR" altLang="en-US" dirty="0"/>
              <a:t>다단계 일사량 예측 모델을 제안하기 위해 </a:t>
            </a:r>
            <a:endParaRPr lang="en-US" altLang="ko-KR" dirty="0"/>
          </a:p>
          <a:p>
            <a:r>
              <a:rPr lang="ko-KR" altLang="en-US" dirty="0"/>
              <a:t>먼저 태양광 발전 시스템이 하루만 운영되었다고 가정하고</a:t>
            </a:r>
            <a:r>
              <a:rPr lang="en-US" altLang="ko-KR" dirty="0"/>
              <a:t>, </a:t>
            </a:r>
            <a:r>
              <a:rPr lang="ko-KR" altLang="en-US" dirty="0"/>
              <a:t>일사량 데이터 또한 하루치만 수집되었다고 가정했습니다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전이 학습 모델링을 위해 다섯 군데 지역의 </a:t>
            </a:r>
            <a:r>
              <a:rPr lang="en-US" altLang="ko-KR" dirty="0"/>
              <a:t>4</a:t>
            </a:r>
            <a:r>
              <a:rPr lang="ko-KR" altLang="en-US" dirty="0"/>
              <a:t>년치 데이터 셋과 예측 대상 지역의 </a:t>
            </a:r>
            <a:r>
              <a:rPr lang="en-US" altLang="ko-KR" dirty="0"/>
              <a:t>1</a:t>
            </a:r>
            <a:r>
              <a:rPr lang="ko-KR" altLang="en-US" dirty="0"/>
              <a:t>년치 데이터 셋을 결합해 학습 데이터 셋을 구성했습니다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2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1A1-ECC2-4FC0-B302-F0851A2DAF96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76F3-FA10-46FF-876F-FD661044B22A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DE5-D51E-4229-AB66-C7101E1152BA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B69-5B14-4E78-BE7F-73BF55FD31EF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7CD2-5C3D-4F05-9F6B-B11A1D0D1083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5097-A977-4D21-8664-50600180C781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796C-E5D2-4EC2-8E18-C90D3088C1BD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E95-61EF-45FD-9014-3EEB368FD2B8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1D6F-FB04-4E76-A8DA-5F8DE44FB36A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E60-9F20-4133-868F-E7C4E4BFBD57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E31E-FF16-4439-B212-AC7025F4AAB0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2A02-A5CD-4786-B499-4F5D26E953F9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0" y="1368552"/>
            <a:ext cx="12192000" cy="2644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032" y="1665923"/>
            <a:ext cx="8789935" cy="2059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chemeClr val="bg1"/>
                </a:solidFill>
              </a:rPr>
              <a:t>포레스트를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일사량 예측 기법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A Solar Irradiance Forecasting Method Using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Transfer Learning-Based Random Forests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86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EB7D54-E339-4A43-975D-6694001A5F41}"/>
              </a:ext>
            </a:extLst>
          </p:cNvPr>
          <p:cNvSpPr/>
          <p:nvPr/>
        </p:nvSpPr>
        <p:spPr>
          <a:xfrm>
            <a:off x="508990" y="1751681"/>
            <a:ext cx="11291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8FC27C-9E46-41FC-AE9F-AE636CB10B93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435B2D4-3A9E-426B-BBAC-17A5EA8A0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5AAD85-AEA9-49BA-A267-3B0F01689AC3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501185-FD66-4FE5-B10E-939BE738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729F0BD-83EF-48F5-9647-6917EAD4486F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DBE0181-1158-490D-8B3E-1DF77A160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D8F4D3B-38AB-488D-B3DF-66359577B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2" name="object 2">
            <a:extLst>
              <a:ext uri="{FF2B5EF4-FFF2-40B4-BE49-F238E27FC236}">
                <a16:creationId xmlns:a16="http://schemas.microsoft.com/office/drawing/2014/main" id="{4949A076-FBAD-4D7E-983A-1A6AF8885CBF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(3/4)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C17FF3-2232-46A5-B77F-A455FA0C21FA}"/>
              </a:ext>
            </a:extLst>
          </p:cNvPr>
          <p:cNvSpPr txBox="1"/>
          <p:nvPr/>
        </p:nvSpPr>
        <p:spPr>
          <a:xfrm>
            <a:off x="6651883" y="639258"/>
            <a:ext cx="51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[5] T. M. Oshiro, P. S. Perez, and J. A. </a:t>
            </a:r>
            <a:r>
              <a:rPr lang="en-US" altLang="ko-KR" sz="800" dirty="0" err="1"/>
              <a:t>Baranauskas</a:t>
            </a:r>
            <a:r>
              <a:rPr lang="en-US" altLang="ko-KR" sz="800" dirty="0"/>
              <a:t>, “How Many Trees in a Random Forest?” In Proc. of the International Workshop on Machine Learning and Data Mining in Pattern Recognition, pp. 154-168, 2012. 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BD39F-1B48-4CAE-83EA-F9188E8456C3}"/>
              </a:ext>
            </a:extLst>
          </p:cNvPr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초매개변수인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나무의 수는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Oshiro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등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[5]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의 연구에서 제안한 값인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128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변수 중요도는 지니 불순도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(impurity)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최근 추세를 반영하기 위해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Sliding Window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방식을 사용해 모델링 수행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E078E1-F60E-4A7E-A9A3-4B198D66C9F3}"/>
              </a:ext>
            </a:extLst>
          </p:cNvPr>
          <p:cNvGrpSpPr/>
          <p:nvPr/>
        </p:nvGrpSpPr>
        <p:grpSpPr>
          <a:xfrm>
            <a:off x="3625100" y="2962374"/>
            <a:ext cx="5026424" cy="3320101"/>
            <a:chOff x="2948307" y="3220884"/>
            <a:chExt cx="5026424" cy="3320101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307" y="3220884"/>
              <a:ext cx="5026424" cy="2907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C0A93C-CEAF-4167-9F41-DA1659C7FAF8}"/>
                </a:ext>
              </a:extLst>
            </p:cNvPr>
            <p:cNvSpPr txBox="1"/>
            <p:nvPr/>
          </p:nvSpPr>
          <p:spPr>
            <a:xfrm>
              <a:off x="4310419" y="6233208"/>
              <a:ext cx="2217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Figure2. Random Forest </a:t>
              </a:r>
              <a:endParaRPr lang="ko-KR" altLang="en-US" sz="1400" b="1" dirty="0"/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B48B4A-F649-4845-B4D2-44931DA6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79CF86-B693-4BBB-82BD-A2BA9FF9C611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3280C9F-85EB-4D56-96E1-4376D39D9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C817776-6121-47DD-9AA3-83C99F934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0" name="object 2">
            <a:extLst>
              <a:ext uri="{FF2B5EF4-FFF2-40B4-BE49-F238E27FC236}">
                <a16:creationId xmlns:a16="http://schemas.microsoft.com/office/drawing/2014/main" id="{F2816C64-CDD8-4907-95C1-B3462515EC24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(4/4)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b="1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algun Gothic"/>
                  </a:rPr>
                  <a:t>RMSE 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  <a:blipFill>
                <a:blip r:embed="rId3"/>
                <a:stretch>
                  <a:fillRect l="-1027" b="-17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3">
            <a:extLst>
              <a:ext uri="{FF2B5EF4-FFF2-40B4-BE49-F238E27FC236}">
                <a16:creationId xmlns:a16="http://schemas.microsoft.com/office/drawing/2014/main" id="{1605B09A-1A65-42D8-BD43-DFC96EF1C727}"/>
              </a:ext>
            </a:extLst>
          </p:cNvPr>
          <p:cNvSpPr txBox="1"/>
          <p:nvPr/>
        </p:nvSpPr>
        <p:spPr>
          <a:xfrm>
            <a:off x="492575" y="3310475"/>
            <a:ext cx="11275060" cy="7867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b="1" kern="0" dirty="0">
                <a:solidFill>
                  <a:sysClr val="windowText" lastClr="000000"/>
                </a:solidFill>
                <a:ea typeface="+mj-ea"/>
              </a:rPr>
              <a:t>기상청에서 제공하는 종관기상관측 데이터를 사용함</a:t>
            </a:r>
            <a:endParaRPr lang="en-US" altLang="ko-KR" b="1" kern="0" dirty="0">
              <a:solidFill>
                <a:sysClr val="windowText" lastClr="000000"/>
              </a:solidFill>
              <a:ea typeface="+mj-ea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Training Set : 5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개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4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+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각 하루치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/ Test Set :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다음 날</a:t>
            </a:r>
            <a:endParaRPr lang="en-US" altLang="ko-KR" kern="0" dirty="0">
              <a:solidFill>
                <a:sysClr val="windowText" lastClr="0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blipFill>
                <a:blip r:embed="rId4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8E646CB-738F-40B8-9E45-C5A37587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65582"/>
              </p:ext>
            </p:extLst>
          </p:nvPr>
        </p:nvGraphicFramePr>
        <p:xfrm>
          <a:off x="2258556" y="4252845"/>
          <a:ext cx="7775928" cy="1817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976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3850742786"/>
                    </a:ext>
                  </a:extLst>
                </a:gridCol>
              </a:tblGrid>
              <a:tr h="30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Area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Training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Test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777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서울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인천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광주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대구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부산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2016.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2019. 12. 31. 18:00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73448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12. 31. 18:00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각각의 하루치 데이터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3A86AB-7BE1-41B6-B7E7-ADE64CBF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AB2C7C-EBAF-453A-875B-795087C6D271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E2AD77F-EA93-4056-84C7-3AA0807DA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D7BAA4C-8D1D-43F0-A611-50C3469A4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실험 및 결과 </a:t>
            </a:r>
            <a:r>
              <a:rPr lang="en-US" altLang="ko-KR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(2/2)</a:t>
            </a:r>
            <a:endParaRPr lang="ko-KR" alt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20994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b="1" kern="0" dirty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논문에서 제안한 전이 학습 기반의 모델 성능을 비교한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기존 모델보다 오차율이 감소한 것을 확인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9AC04AA-E7CF-45BA-8710-0B384253F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04" y="2264340"/>
            <a:ext cx="5841892" cy="360872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0067F0-B8D2-4329-9255-C52A79B7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9D7726-7245-4A1E-B439-A90C18E8E710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5016FD7-F41E-4F8D-9FFC-B1C82FB3A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FCAD4B3-AC68-4E3C-96F2-A901BC06F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향후 연구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331853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논문은 예측하고자 하는 지역의 일사량 정보가 부족할지라도 이를 보완할 수 있는 전이 학습 기반의 다단계 일사량 예측 모델을 제안함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단계로 예측 모델을 학습하기 위한 기상 정보를 입력 변수로 구성하고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2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전이 학습 기반의 다단계 일사량 예측을 수행하기 위하여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Random Forest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모델을 구성함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실험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연구에서 제안한 전이 학습 기반의 다단계 일사량 예측 모델이 다른 지역의 충분한 데이터를 통해 초기 태양광 발전 시스템에서 제안한 모델의 적용 가능성을 확인할 수 있었음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향후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연구로는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, </a:t>
            </a:r>
            <a:r>
              <a:rPr lang="ko-KR" altLang="en-US" dirty="0"/>
              <a:t>대구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, </a:t>
            </a:r>
            <a:r>
              <a:rPr lang="ko-KR" altLang="en-US" dirty="0"/>
              <a:t>광주 등 다양한 지역을 대상으로 본 연구의 범용성을 확인할 예정임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3E53AA-8508-45D4-B0A1-B4E14FCD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D30972-30A6-4532-94CE-15D6481E0C00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5AB330B-C12C-4C77-AB2C-0894F53A2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8E6DBDD-5553-4E0A-8CFF-44EE5C67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57" y="2348460"/>
            <a:ext cx="9120279" cy="13325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960CA42-4A07-4571-BB24-C693341E19EE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0521F0B-906E-4D04-9790-C7099E5D18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8FA4DE9-1A9F-4FB6-9EE7-4BBE2B437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1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695CD8-5F3F-45CF-8CE8-AEE84605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(1/4)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강조하며 에너지원별 발전 비중을 점차 늘리고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1C9D6F-0094-4CC1-97C2-550122F4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54F7AA-F428-47CC-A3E3-3BB51B79F7A3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0C2EE76-FE01-43DC-A894-8586555FF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BB0BD25-D208-49B8-A2A7-C1F83B832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자연 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재생 가능한 에너지로 알려지면서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FB4A4B5-6FD3-49DB-BC37-70FBE3F5DAFF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(2/4)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B060DF-A3C8-4CD3-BAE6-E4181456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F5079F5-092E-444E-86FB-55C20072681D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11CEBE6-325D-4C31-A647-1FFB019EC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8D757FD-6C72-4332-9633-C317E3139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2292610" cy="199477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cs typeface="Malgun Gothic"/>
              </a:rPr>
              <a:t>태양광 발전의 주 에너지원은 </a:t>
            </a:r>
            <a:r>
              <a:rPr lang="ko-KR" altLang="en-US" sz="2000" b="1" kern="0" dirty="0">
                <a:solidFill>
                  <a:srgbClr val="FF0000"/>
                </a:solidFill>
                <a:cs typeface="Malgun Gothic"/>
              </a:rPr>
              <a:t>일사량</a:t>
            </a:r>
            <a:endParaRPr lang="en-US" altLang="ko-KR" sz="2000" b="1" kern="0" dirty="0">
              <a:solidFill>
                <a:srgbClr val="FF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하지만 기상청의 동네예보는 기온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습도와 같은 요인의 예측 값은 제공하나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값은 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12700" latinLnBrk="0">
              <a:spcBef>
                <a:spcPts val="915"/>
              </a:spcBef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  </a:t>
            </a:r>
            <a:r>
              <a:rPr lang="en-US" altLang="ko-KR" sz="1200" kern="0" dirty="0">
                <a:solidFill>
                  <a:sysClr val="windowText" lastClr="000000"/>
                </a:solidFill>
                <a:cs typeface="Malgun Gothic"/>
              </a:rPr>
              <a:t>   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제공하지 않음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따라서 기계학습을 기반으로 일사량 예측하는 연구가 활발하게 진행 중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0BCDD19C-6C3D-4C7E-839E-529889148078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(3/4)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2AE747-C59C-4C4C-BF9C-C02E5D5A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2C9AD3D-C59A-4335-9356-313D6A17A54A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0292A9A-5FED-4F17-90EF-3343A904E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9234BCB-E166-4F4D-9E53-FD7B7E2C1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79A07AA6-5A6C-450D-B332-BAD160FB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47104"/>
              </p:ext>
            </p:extLst>
          </p:nvPr>
        </p:nvGraphicFramePr>
        <p:xfrm>
          <a:off x="1098261" y="2027379"/>
          <a:ext cx="9995478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698">
                  <a:extLst>
                    <a:ext uri="{9D8B030D-6E8A-4147-A177-3AD203B41FA5}">
                      <a16:colId xmlns:a16="http://schemas.microsoft.com/office/drawing/2014/main" val="217998940"/>
                    </a:ext>
                  </a:extLst>
                </a:gridCol>
                <a:gridCol w="3924329">
                  <a:extLst>
                    <a:ext uri="{9D8B030D-6E8A-4147-A177-3AD203B41FA5}">
                      <a16:colId xmlns:a16="http://schemas.microsoft.com/office/drawing/2014/main" val="2127612294"/>
                    </a:ext>
                  </a:extLst>
                </a:gridCol>
                <a:gridCol w="2457451">
                  <a:extLst>
                    <a:ext uri="{9D8B030D-6E8A-4147-A177-3AD203B41FA5}">
                      <a16:colId xmlns:a16="http://schemas.microsoft.com/office/drawing/2014/main" val="385687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Authors(Year)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Title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Forecasting Method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34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I. Kim &amp; S. Lee(2019)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the Design of Testable CAM using MTA code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1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S. Jung, J. Moon, S. Park &amp; E. Hwang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Probabilistic Short-Term Solar Radiation Prediction Scheme Based on Attention Mechanism for Smart Island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LSTM,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ATT-LSTM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9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 et al.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Artificial Neural Network-based Solar Radiation Forecasting for Efficient Solar Photovoltaic System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ANN, WD-ANN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1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J. Moon &amp; E. Hwang(2020)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Explainable Solar Irradiation Forecasting Based on Conditional Random Forests 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GBM, Random Forest, CRF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Y. Lee et al.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Comparison of Machine Learning Models in Photovoltaic Power Generation Forecasting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KNN, SVM, Random Forest,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7-Block ANN, CNN, S2S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701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Kim, S. Jung, J. Kim, H. Lee &amp; S. Kim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Solar Radiation Forecasting Based on Long Short-term Memory Considering Hourly Weather Changes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LSTM, FFNN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59402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9FF06612-694A-470C-B652-9BB9B7C0C847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(4/4)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E637D7-6BB8-430B-9A50-4E3881CF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63D9B35-6136-4F3A-A542-5D36A5CF8FC3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73356B5-8310-4BBB-94EB-42C690C4C2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A98E520-E8E3-48F3-8A3F-13F2DDE11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A9946-43B0-4EF5-9941-288BADA602A7}"/>
              </a:ext>
            </a:extLst>
          </p:cNvPr>
          <p:cNvSpPr/>
          <p:nvPr/>
        </p:nvSpPr>
        <p:spPr>
          <a:xfrm>
            <a:off x="508990" y="1751681"/>
            <a:ext cx="1129147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운영 계획을 효율적으로 세울 수 없음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본 논문은 예측 대상 지역에서 하루치의 일사량만 수집되었더라도 타 지역의 충분한 일사량 데이터를 활용해 전이 학습 기반의 다단계 일사량 예측 모델을 제안함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83B49716-0887-4538-AD48-111BCC7639AC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초기 태양광 발전 시스템을 도입하는 지역에서 일사량 정보가 부족하다면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?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7D43E1-DADC-4C68-AFA1-29D04727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E04E9C-FD80-4993-A996-C101848D340D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D0BFCAC-C74B-4888-BBC5-1B3C6C1C5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8FE382C-C5F6-4586-8931-A84122A48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(1/4)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5A218-522B-413B-8E64-AFA3BC0197B5}"/>
              </a:ext>
            </a:extLst>
          </p:cNvPr>
          <p:cNvSpPr/>
          <p:nvPr/>
        </p:nvSpPr>
        <p:spPr>
          <a:xfrm>
            <a:off x="508990" y="1751681"/>
            <a:ext cx="11291475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6C4280-D4DB-4999-8C34-3CB9A5DE76CF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01ECBD-1CED-44F1-A35C-43F10FB1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AD90B1-B49D-4D59-8865-2C6502F0B149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0F677AA-CC87-4544-B076-4351FB82E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89EFAB4-4413-4BCC-B6CB-229D7F666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19A49-03EC-4805-A079-BB7E70F8C6E2}"/>
              </a:ext>
            </a:extLst>
          </p:cNvPr>
          <p:cNvSpPr/>
          <p:nvPr/>
        </p:nvSpPr>
        <p:spPr>
          <a:xfrm>
            <a:off x="492575" y="1769352"/>
            <a:ext cx="11291475" cy="7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824A77-08A5-4866-8DE6-58B0DB3EE876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003943B-8FB7-40F2-82FC-F529FD6FF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C6C5BA-10A4-4E50-B798-2B68C6FE0B8B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B0EB81-A489-4104-9752-A006A23D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39FF9D7-1961-4E60-8E25-302787F79103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834C8FC-5072-4124-8A37-C63812157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11296EE-9E12-4788-B4C0-363C79658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5" name="object 2">
            <a:extLst>
              <a:ext uri="{FF2B5EF4-FFF2-40B4-BE49-F238E27FC236}">
                <a16:creationId xmlns:a16="http://schemas.microsoft.com/office/drawing/2014/main" id="{43C16904-9A99-4BD2-9F44-3E2B105B40E3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(2/4)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1661</Words>
  <Application>Microsoft Office PowerPoint</Application>
  <PresentationFormat>와이드스크린</PresentationFormat>
  <Paragraphs>210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Malgun Gothic</vt:lpstr>
      <vt:lpstr>Malgun Gothic</vt:lpstr>
      <vt:lpstr>Arial</vt:lpstr>
      <vt:lpstr>Calibri</vt:lpstr>
      <vt:lpstr>Cambria Math</vt:lpstr>
      <vt:lpstr>Wingdings</vt:lpstr>
      <vt:lpstr>Office 테마</vt:lpstr>
      <vt:lpstr>전이 학습 기반의 랜덤 포레스트를 이용한  일사량 예측 기법      A Solar Irradiance Forecasting Method Using Transfer Learning-Based 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458</cp:revision>
  <dcterms:created xsi:type="dcterms:W3CDTF">2022-11-07T02:28:20Z</dcterms:created>
  <dcterms:modified xsi:type="dcterms:W3CDTF">2022-11-17T23:46:32Z</dcterms:modified>
</cp:coreProperties>
</file>