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6" r:id="rId5"/>
    <p:sldId id="271" r:id="rId6"/>
    <p:sldId id="267" r:id="rId7"/>
    <p:sldId id="269" r:id="rId8"/>
    <p:sldId id="270" r:id="rId9"/>
    <p:sldId id="277" r:id="rId10"/>
    <p:sldId id="272" r:id="rId11"/>
    <p:sldId id="278" r:id="rId12"/>
    <p:sldId id="279" r:id="rId13"/>
    <p:sldId id="280" r:id="rId14"/>
    <p:sldId id="28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6F6AC-2834-4FC4-97B2-7851B34ED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CE66D-9368-4540-B7DB-A70290641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DA27B-14FD-46C7-A3DA-65992A02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363DB-DE90-46DD-BC80-ED0E4E31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8015D-2086-4F37-A9C0-99F60148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27A0-C0FA-47B9-814A-A26991EA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E4DE1-75FF-44D5-BDAD-2F2B43AB2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E331C-E978-43BE-8EE1-7CEAFFA6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1C298-F778-470E-8B75-C53D25DB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F7FB0-AF4B-45FD-8CAF-31F4E8D9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5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4CF4F-B152-4EF0-8413-5A495E94E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D790E-9021-4F2C-87E0-ECFEF1AB9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9DF6B-2D2C-4128-AFC0-629AAC60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80CD2-E1D5-4EA2-9098-EB450420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F7CB5-FC14-405C-B1DD-57DE772B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5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351A5-71C3-4924-9022-DFAA8B1F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D1934-6F8E-4187-89E2-4997B1F6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55E96-4160-4F81-B713-6E2FBC73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95A65-D14E-461A-B743-CCA54EDA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1201B-507B-4D51-9415-3E95C001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273F-A3F2-4F44-A3CA-EB2BE315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65012-9F8F-44C0-A25E-5F629011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3F794-1425-49DE-9DB0-69DA0A6E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60F62-4550-4BD1-B3DD-6AC83C9A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37730-51CC-42CC-A148-49F7945D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4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5FE0F-C5C4-4D17-8FE2-CF306F9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EE44C-4E25-4BD8-A2F5-657BC4FB1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7C0E1-EC80-4046-991E-CCE2F1615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43AFC-FEC2-4F34-A5FF-EAB3C313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97835-2F40-442C-AB26-C0299F5B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95E1F-5E8B-4727-A238-4313D50F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6174-7476-4739-8B6F-33C8C12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D0F10-8DDA-4E31-8636-8DAB0A182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F6260-A982-4BBE-8231-25C7125C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69ADA2-8F1A-48ED-A7E8-99F2454B8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5AA26-DBFC-4196-AAB7-96D3A46E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D6A3CA-366C-416F-8616-D54F652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6BB1A-BA19-4907-B50C-AE700DD9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A1DA2D-0C27-4AC5-B23C-345D45E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AE7E0-09B1-4C21-91AE-5795B3A5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58884B-F622-4436-BD71-C6B00C6C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A6B8BA-0652-489B-9CDC-3003A31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D0E59-D26D-4455-9454-96C0AF13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3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91B8F9-0905-4ABA-BEBE-4225F9A6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BC733-314D-428A-B540-5C7FC42E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E1D33-4071-41C5-8CB0-76190BD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85EF-CDFD-4F04-B3A2-6EBBF208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5DF9-A118-4AC1-8F5F-B66606D3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5117E-4D61-42BD-AA0F-6901B7AF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CF933-C81D-41BB-B82B-65D8291A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33F76-2727-4287-BEF7-FAFAF726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F52FC-D1B4-4CDA-9043-03E9B127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5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1B2A-1200-4DAB-AE05-2BFE373D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AA53B-A628-4469-9E35-C682D39FB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BFA94-81A7-458E-86F0-6DE1A0C5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5BF8A-9065-4486-981D-4E3E8A6B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65C9E-B609-4A46-A7A2-7BFC7798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E839E-439E-475E-87DB-2AAAADD5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1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FB003-105D-4F84-B5D9-50B0E51D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47218-1984-4C68-9499-D2EDA1BA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6D96C-E979-4315-9D42-78AA2B73A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4D021-D564-4245-B3C7-F1A0654D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BE13-D3C3-41B9-815E-C277AE732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2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396" y="1444164"/>
            <a:ext cx="8768711" cy="36831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rgbClr val="002060"/>
                </a:solidFill>
              </a:rPr>
              <a:t>전이 학습 기반의 랜덤 </a:t>
            </a:r>
            <a:r>
              <a:rPr lang="ko-KR" altLang="en-US" sz="3600" b="1" dirty="0" err="1">
                <a:solidFill>
                  <a:srgbClr val="002060"/>
                </a:solidFill>
              </a:rPr>
              <a:t>포레스트를</a:t>
            </a:r>
            <a:r>
              <a:rPr lang="ko-KR" altLang="en-US" sz="3600" b="1" dirty="0">
                <a:solidFill>
                  <a:srgbClr val="002060"/>
                </a:solidFill>
              </a:rPr>
              <a:t> 이용한 </a:t>
            </a:r>
            <a:br>
              <a:rPr lang="en-US" altLang="ko-KR" sz="3600" b="1" dirty="0">
                <a:solidFill>
                  <a:srgbClr val="002060"/>
                </a:solidFill>
              </a:rPr>
            </a:br>
            <a:r>
              <a:rPr lang="ko-KR" altLang="en-US" sz="3600" b="1" dirty="0">
                <a:solidFill>
                  <a:srgbClr val="002060"/>
                </a:solidFill>
              </a:rPr>
              <a:t>일사량 예측 기법</a:t>
            </a:r>
            <a:br>
              <a:rPr lang="en-US" altLang="ko-KR" sz="3700" b="1" dirty="0"/>
            </a:br>
            <a:r>
              <a:rPr lang="ko-KR" altLang="en-US" sz="1200" dirty="0"/>
              <a:t>    </a:t>
            </a:r>
            <a:br>
              <a:rPr lang="en-US" altLang="ko-KR" sz="4000" b="1" dirty="0"/>
            </a:br>
            <a:r>
              <a:rPr lang="en-US" altLang="ko-KR" sz="1800" dirty="0"/>
              <a:t>A Solar Irradiance Forecasting Method Using</a:t>
            </a:r>
            <a:br>
              <a:rPr lang="en-US" altLang="ko-KR" sz="1800" dirty="0"/>
            </a:br>
            <a:r>
              <a:rPr lang="en-US" altLang="ko-KR" sz="1800" dirty="0"/>
              <a:t>Transfer Learning-Based Random Forests</a:t>
            </a:r>
            <a:br>
              <a:rPr lang="en-US" altLang="ko-KR" sz="1800" dirty="0"/>
            </a:br>
            <a:br>
              <a:rPr lang="en-US" altLang="ko-KR" sz="1800" b="1" dirty="0"/>
            </a:br>
            <a:r>
              <a:rPr lang="en-US" altLang="ko-KR" sz="3000" b="1" dirty="0"/>
              <a:t>  </a:t>
            </a:r>
            <a:br>
              <a:rPr lang="en-US" altLang="ko-KR" sz="4000" b="1" dirty="0"/>
            </a:br>
            <a:endParaRPr lang="ko-KR" altLang="en-US" sz="4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5023B2-3FDC-44DE-A33A-F3521C218F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E354B1-5E87-4ADB-8B04-66BB9EEC2D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91FD4D-AF49-40AE-B356-99B511DA47B1}"/>
              </a:ext>
            </a:extLst>
          </p:cNvPr>
          <p:cNvSpPr txBox="1"/>
          <p:nvPr/>
        </p:nvSpPr>
        <p:spPr>
          <a:xfrm>
            <a:off x="2655502" y="4181991"/>
            <a:ext cx="7048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소다영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baseline="300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김의년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한태규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하휘명</a:t>
            </a:r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문지훈</a:t>
            </a:r>
            <a:r>
              <a:rPr lang="en-US" altLang="ko-KR" sz="1600" baseline="30000" dirty="0">
                <a:latin typeface="+mn-ea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aseline="300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순천향대학교 빅데이터공학과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LG </a:t>
            </a:r>
            <a:r>
              <a:rPr lang="ko-KR" altLang="en-US" sz="1600" dirty="0">
                <a:latin typeface="+mn-ea"/>
              </a:rPr>
              <a:t>에너지솔루션</a:t>
            </a:r>
            <a:endParaRPr lang="en-US" altLang="ko-KR" sz="1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{</a:t>
            </a:r>
            <a:r>
              <a:rPr lang="en-US" altLang="ko-KR" sz="1600" dirty="0" err="1">
                <a:latin typeface="+mn-ea"/>
              </a:rPr>
              <a:t>dayeong</a:t>
            </a:r>
            <a:r>
              <a:rPr lang="en-US" altLang="ko-KR" sz="1600" dirty="0">
                <a:latin typeface="+mn-ea"/>
              </a:rPr>
              <a:t>, eui20n, gksxorb159, jmoon22}@sch.ac.kr, hwmhkr@lgnsol.com</a:t>
            </a:r>
          </a:p>
        </p:txBody>
      </p:sp>
    </p:spTree>
    <p:extLst>
      <p:ext uri="{BB962C8B-B14F-4D97-AF65-F5344CB8AC3E}">
        <p14:creationId xmlns:p14="http://schemas.microsoft.com/office/powerpoint/2010/main" val="384231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16946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3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) Random Forest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초매개변수인</a:t>
            </a:r>
            <a:r>
              <a:rPr lang="ko-KR" altLang="en-US" sz="2000" dirty="0"/>
              <a:t> 나무의 수는 </a:t>
            </a:r>
            <a:r>
              <a:rPr lang="en-US" altLang="ko-KR" sz="2000" dirty="0"/>
              <a:t>Oshiro </a:t>
            </a:r>
            <a:r>
              <a:rPr lang="ko-KR" altLang="en-US" sz="2000" dirty="0"/>
              <a:t>등</a:t>
            </a:r>
            <a:r>
              <a:rPr lang="en-US" altLang="ko-KR" sz="2000" dirty="0"/>
              <a:t>[5]</a:t>
            </a:r>
            <a:r>
              <a:rPr lang="ko-KR" altLang="en-US" sz="2000" dirty="0"/>
              <a:t>의 연구에서 제안한 값인 </a:t>
            </a:r>
            <a:r>
              <a:rPr lang="en-US" altLang="ko-KR" sz="2000" dirty="0"/>
              <a:t>128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변수 중요도는 지니 불순도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(impurity)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사용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최근 추세를 반영하기 위해 </a:t>
            </a:r>
            <a:r>
              <a:rPr lang="en-US" altLang="ko-KR" sz="2000" b="1" kern="0" dirty="0">
                <a:solidFill>
                  <a:srgbClr val="002060"/>
                </a:solidFill>
                <a:cs typeface="Malgun Gothic"/>
              </a:rPr>
              <a:t>Sliding Window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방식을 사용해 모델링 수행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42C4D40-10CE-47F5-B8D5-759B277E3082}"/>
              </a:ext>
            </a:extLst>
          </p:cNvPr>
          <p:cNvGrpSpPr/>
          <p:nvPr/>
        </p:nvGrpSpPr>
        <p:grpSpPr>
          <a:xfrm>
            <a:off x="879512" y="3312188"/>
            <a:ext cx="10432975" cy="2622566"/>
            <a:chOff x="956052" y="3252674"/>
            <a:chExt cx="10432975" cy="2622566"/>
          </a:xfrm>
        </p:grpSpPr>
        <p:pic>
          <p:nvPicPr>
            <p:cNvPr id="1026" name="Picture 2" descr="Random Forest Regression. Random Forest Regression is a… | by chaya | Level  Up Coding">
              <a:extLst>
                <a:ext uri="{FF2B5EF4-FFF2-40B4-BE49-F238E27FC236}">
                  <a16:creationId xmlns:a16="http://schemas.microsoft.com/office/drawing/2014/main" id="{C4A2E2C3-031F-4D15-922E-75F2193B5A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052" y="3252674"/>
              <a:ext cx="4529544" cy="2620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Omphalos, Uber's Parallel and Language-Extensible Time Series Backtesting  Tool - 雷竞技电脑版,raybet雷电竞官网,雷电竞网页">
              <a:extLst>
                <a:ext uri="{FF2B5EF4-FFF2-40B4-BE49-F238E27FC236}">
                  <a16:creationId xmlns:a16="http://schemas.microsoft.com/office/drawing/2014/main" id="{F9D413B2-0613-4B48-BFB8-27C8660BEF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5209" y="3254975"/>
              <a:ext cx="5023818" cy="2620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34005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실험 및 결과 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848309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Head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 err="1">
                <a:solidFill>
                  <a:sysClr val="windowText" lastClr="000000"/>
                </a:solidFill>
                <a:cs typeface="Malgun Gothic"/>
              </a:rPr>
              <a:t>ㅇㅇ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7455D9-43A2-4EEB-8BFF-497E80E50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818" y="2254691"/>
            <a:ext cx="9827403" cy="303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9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실험 및 결과 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예측 정확성 평가 지표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: RMSE</a:t>
            </a:r>
            <a:r>
              <a:rPr lang="ko-KR" altLang="en-US" sz="2000" b="1" kern="0" dirty="0" err="1">
                <a:solidFill>
                  <a:sysClr val="windowText" lastClr="000000"/>
                </a:solidFill>
                <a:cs typeface="Malgun Gothic"/>
              </a:rPr>
              <a:t>ㅇㅇ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3259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848309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Head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 err="1">
                <a:solidFill>
                  <a:sysClr val="windowText" lastClr="000000"/>
                </a:solidFill>
                <a:cs typeface="Malgun Gothic"/>
              </a:rPr>
              <a:t>ㅇㅇ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45955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848309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Head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 err="1">
                <a:solidFill>
                  <a:sysClr val="windowText" lastClr="000000"/>
                </a:solidFill>
                <a:cs typeface="Malgun Gothic"/>
              </a:rPr>
              <a:t>ㅇㅇ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0724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목차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338746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연구 배경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연구 목적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일사량 예측 모델링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)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)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3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) Random Forest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실험 및 결과 </a:t>
            </a: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결론 및 향후 연구</a:t>
            </a: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화석 연료 고갈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친환경 에너지 발전 이슈로 스마트 그리드 기술의 관심이 커지고 있음</a:t>
            </a:r>
            <a:endParaRPr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pic>
        <p:nvPicPr>
          <p:cNvPr id="1028" name="Picture 4" descr="http://www.econovill.com/news/photo/201902/356028_242269_3354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/>
          <a:stretch/>
        </p:blipFill>
        <p:spPr bwMode="auto">
          <a:xfrm>
            <a:off x="3301608" y="2128107"/>
            <a:ext cx="5428837" cy="357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30250" y="1921127"/>
            <a:ext cx="10568247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ㅇㅇ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ㅇㅇ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ㅇㅇ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323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848309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태양광 발전의 주 에너지원은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“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일사량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” </a:t>
            </a: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태양광 발전원을 효율적으로 운영하기 위해 일사량을 예측하기 위한 연구가 활발하게 진행중 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30250" y="2187447"/>
            <a:ext cx="10568247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ㅇㅇ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ㅇㅇ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ㅇㅇ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744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lang="ko-KR" altLang="en-US" sz="3200" kern="0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목적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일사량 정보가 부족한 지역에서 초기 태양광 발전 시스템의 효율적인 운영을 돕기 위해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30250" y="1852301"/>
            <a:ext cx="11353800" cy="1413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indent="-457200" latinLnBrk="0">
              <a:spcBef>
                <a:spcPts val="695"/>
              </a:spcBef>
              <a:buFont typeface="+mj-ea"/>
              <a:buAutoNum type="circleNumDbPlain"/>
              <a:tabLst>
                <a:tab pos="240665" algn="l"/>
              </a:tabLst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태양광 발전 시스템을 구축하기 이전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설치하고자 하는 지역의 일사량을 예측해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 태양광 발전 시스템으로 생산할 수 있는 에너지를 예측하기 위함</a:t>
            </a:r>
            <a:endParaRPr lang="en-US" altLang="ko-KR" sz="2000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469900" indent="-457200" latinLnBrk="0">
              <a:spcBef>
                <a:spcPts val="695"/>
              </a:spcBef>
              <a:buFont typeface="+mj-ea"/>
              <a:buAutoNum type="circleNumDbPlain"/>
              <a:tabLst>
                <a:tab pos="240665" algn="l"/>
              </a:tabLst>
            </a:pPr>
            <a:r>
              <a:rPr lang="ko-KR" altLang="en-US" sz="20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대상에서 하루치의 일사량만 수집되었더라도 타 지역의 충분한 일사량 데이터를 활용하여 일사량과 기상 요인 관계를 학습하기 위함</a:t>
            </a:r>
            <a:endParaRPr lang="en-US" altLang="ko-KR" sz="2000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766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270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연구 목적</a:t>
            </a: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16946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일사량 정보가 없는 지역을 대상으로 일사량 데이터가 충분한 지역을 학습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 기반의 다단계 일사량 예측 방식을 제안 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endParaRPr lang="en-US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endParaRPr lang="en-US"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2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270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</a:t>
            </a: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338746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)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데이터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: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기상청에서 제공하는 종관기상관측 데이터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(2016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일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~ 2019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12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31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)</a:t>
            </a: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입력 변수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: 7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개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날짜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시간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  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습도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풍속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풍향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8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)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92575" y="1769352"/>
            <a:ext cx="11291475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[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가정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] </a:t>
            </a:r>
            <a:r>
              <a:rPr lang="ko-KR" altLang="en-US" dirty="0"/>
              <a:t>태양광 발전 시스템이 하루만 운영되었으며</a:t>
            </a:r>
            <a:r>
              <a:rPr lang="en-US" altLang="ko-KR" dirty="0"/>
              <a:t>, </a:t>
            </a:r>
            <a:r>
              <a:rPr lang="ko-KR" altLang="en-US" dirty="0"/>
              <a:t>일사량 데이터도 하루치만 수집되었음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다섯 군데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4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년치 데이터 셋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대상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년치 데이터 셋을 결합해 학습 데이터 셋을 구성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1F0147-7E99-430A-BE8A-08C8C8B5C4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612"/>
          <a:stretch/>
        </p:blipFill>
        <p:spPr>
          <a:xfrm>
            <a:off x="3105047" y="2586938"/>
            <a:ext cx="6066529" cy="350434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5F2A5E-66AF-49FF-B6C0-2C81B4E1E460}"/>
              </a:ext>
            </a:extLst>
          </p:cNvPr>
          <p:cNvSpPr/>
          <p:nvPr/>
        </p:nvSpPr>
        <p:spPr>
          <a:xfrm>
            <a:off x="9036771" y="401503"/>
            <a:ext cx="2947481" cy="55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학습 지역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endParaRPr lang="en-US" altLang="ko-KR" sz="1200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지역 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endParaRPr lang="en-US" altLang="ko-KR" sz="1200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3433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2612"/>
          <a:stretch/>
        </p:blipFill>
        <p:spPr>
          <a:xfrm>
            <a:off x="3105047" y="2586938"/>
            <a:ext cx="6066529" cy="3504346"/>
          </a:xfrm>
          <a:prstGeom prst="rect">
            <a:avLst/>
          </a:prstGeom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)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92575" y="1769352"/>
            <a:ext cx="11291475" cy="1013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예를 들어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3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시부터 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일사량을 예측하고 싶음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2016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 2019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데이터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데이터를 사용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F9D0B5-0903-456D-905A-778BBFF7C77A}"/>
              </a:ext>
            </a:extLst>
          </p:cNvPr>
          <p:cNvSpPr/>
          <p:nvPr/>
        </p:nvSpPr>
        <p:spPr>
          <a:xfrm>
            <a:off x="10354048" y="644301"/>
            <a:ext cx="14300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수집 단위 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1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시간 </a:t>
            </a:r>
            <a:endParaRPr lang="en-US" altLang="ko-KR" sz="1200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6122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480</Words>
  <Application>Microsoft Office PowerPoint</Application>
  <PresentationFormat>와이드스크린</PresentationFormat>
  <Paragraphs>69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Arial</vt:lpstr>
      <vt:lpstr>Calibri</vt:lpstr>
      <vt:lpstr>Wingdings</vt:lpstr>
      <vt:lpstr>맑은 고딕</vt:lpstr>
      <vt:lpstr>맑은 고딕</vt:lpstr>
      <vt:lpstr>Office 테마</vt:lpstr>
      <vt:lpstr>전이 학습 기반의 랜덤 포레스트를 이용한  일사량 예측 기법      A Solar Irradiance Forecasting Method Using Transfer Learning-Based Random Forests  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전이 학습 기반의 랜덤포레스트를 이용한 일사량 예측 모델 개발</dc:title>
  <dc:creator>소다영</dc:creator>
  <cp:lastModifiedBy>소다영</cp:lastModifiedBy>
  <cp:revision>163</cp:revision>
  <dcterms:created xsi:type="dcterms:W3CDTF">2022-11-07T02:28:20Z</dcterms:created>
  <dcterms:modified xsi:type="dcterms:W3CDTF">2022-11-08T01:30:55Z</dcterms:modified>
</cp:coreProperties>
</file>