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3" r:id="rId5"/>
    <p:sldId id="281" r:id="rId6"/>
    <p:sldId id="280" r:id="rId7"/>
    <p:sldId id="266" r:id="rId8"/>
    <p:sldId id="267" r:id="rId9"/>
    <p:sldId id="282" r:id="rId10"/>
    <p:sldId id="283" r:id="rId11"/>
    <p:sldId id="284" r:id="rId12"/>
    <p:sldId id="285" r:id="rId13"/>
    <p:sldId id="286" r:id="rId14"/>
    <p:sldId id="287" r:id="rId15"/>
    <p:sldId id="28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3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7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6F6AC-2834-4FC4-97B2-7851B34ED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6CE66D-9368-4540-B7DB-A70290641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DA27B-14FD-46C7-A3DA-65992A02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5363DB-DE90-46DD-BC80-ED0E4E31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78015D-2086-4F37-A9C0-99F60148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97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727A0-C0FA-47B9-814A-A26991EA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7E4DE1-75FF-44D5-BDAD-2F2B43AB2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E331C-E978-43BE-8EE1-7CEAFFA6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1C298-F778-470E-8B75-C53D25DB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BF7FB0-AF4B-45FD-8CAF-31F4E8D9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05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04CF4F-B152-4EF0-8413-5A495E94E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D790E-9021-4F2C-87E0-ECFEF1AB9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9DF6B-2D2C-4128-AFC0-629AAC60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80CD2-E1D5-4EA2-9098-EB450420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F7CB5-FC14-405C-B1DD-57DE772B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95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351A5-71C3-4924-9022-DFAA8B1F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D1934-6F8E-4187-89E2-4997B1F6A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55E96-4160-4F81-B713-6E2FBC73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95A65-D14E-461A-B743-CCA54EDA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11201B-507B-4D51-9415-3E95C001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01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3273F-A3F2-4F44-A3CA-EB2BE315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165012-9F8F-44C0-A25E-5F6290111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3F794-1425-49DE-9DB0-69DA0A6E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F60F62-4550-4BD1-B3DD-6AC83C9A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37730-51CC-42CC-A148-49F7945D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84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5FE0F-C5C4-4D17-8FE2-CF306F97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9EE44C-4E25-4BD8-A2F5-657BC4FB1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47C0E1-EC80-4046-991E-CCE2F1615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643AFC-FEC2-4F34-A5FF-EAB3C313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97835-2F40-442C-AB26-C0299F5B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695E1F-5E8B-4727-A238-4313D50F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98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86174-7476-4739-8B6F-33C8C126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D0F10-8DDA-4E31-8636-8DAB0A182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6F6260-A982-4BBE-8231-25C7125C1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69ADA2-8F1A-48ED-A7E8-99F2454B8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35AA26-DBFC-4196-AAB7-96D3A46EC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D6A3CA-366C-416F-8616-D54F6520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96BB1A-BA19-4907-B50C-AE700DD9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A1DA2D-0C27-4AC5-B23C-345D45EF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2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AE7E0-09B1-4C21-91AE-5795B3A5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58884B-F622-4436-BD71-C6B00C6C6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A6B8BA-0652-489B-9CDC-3003A316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0D0E59-D26D-4455-9454-96C0AF13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53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91B8F9-0905-4ABA-BEBE-4225F9A6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ABC733-314D-428A-B540-5C7FC42E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DE1D33-4071-41C5-8CB0-76190BDA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6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585EF-CDFD-4F04-B3A2-6EBBF2087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5DF9-A118-4AC1-8F5F-B66606D3C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D5117E-4D61-42BD-AA0F-6901B7AFB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2CF933-C81D-41BB-B82B-65D8291A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C33F76-2727-4287-BEF7-FAFAF726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CF52FC-D1B4-4CDA-9043-03E9B127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05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51B2A-1200-4DAB-AE05-2BFE373D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AA53B-A628-4469-9E35-C682D39FB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EBFA94-81A7-458E-86F0-6DE1A0C59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5BF8A-9065-4486-981D-4E3E8A6B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A65C9E-B609-4A46-A7A2-7BFC77987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CE839E-439E-475E-87DB-2AAAADD5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41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7FB003-105D-4F84-B5D9-50B0E51D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847218-1984-4C68-9499-D2EDA1BA7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6D96C-E979-4315-9D42-78AA2B73A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4D021-D564-4245-B3C7-F1A0654D9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4BE13-D3C3-41B9-815E-C277AE732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32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696DC-B7BA-4CDC-A60C-0425727A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921" y="1570676"/>
            <a:ext cx="11442158" cy="22996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b="1" dirty="0"/>
              <a:t>기계학습을 기반한 일사량 예측 기법의 연구동향 분석</a:t>
            </a:r>
            <a:br>
              <a:rPr lang="en-US" altLang="ko-KR" sz="3700" b="1" dirty="0"/>
            </a:br>
            <a:r>
              <a:rPr lang="ko-KR" altLang="en-US" sz="1200" dirty="0"/>
              <a:t>    </a:t>
            </a:r>
            <a:br>
              <a:rPr lang="en-US" altLang="ko-KR" sz="4000" b="1" dirty="0"/>
            </a:br>
            <a:r>
              <a:rPr lang="en-US" altLang="ko-KR" sz="1800" dirty="0"/>
              <a:t>A Literature Survey of Machine Learning-Based Solar Irradiance Forecasting Methods</a:t>
            </a:r>
            <a:br>
              <a:rPr lang="en-US" altLang="ko-KR" sz="1800" b="1" dirty="0"/>
            </a:br>
            <a:r>
              <a:rPr lang="en-US" altLang="ko-KR" sz="3000" b="1" dirty="0"/>
              <a:t>  </a:t>
            </a:r>
            <a:endParaRPr lang="ko-KR" altLang="en-US" sz="4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5023B2-3FDC-44DE-A33A-F3521C218F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8473734" y="6091284"/>
            <a:ext cx="1353669" cy="5856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E354B1-5E87-4ADB-8B04-66BB9EEC2D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03" y="6172124"/>
            <a:ext cx="2199971" cy="4239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91FD4D-AF49-40AE-B356-99B511DA47B1}"/>
              </a:ext>
            </a:extLst>
          </p:cNvPr>
          <p:cNvSpPr txBox="1"/>
          <p:nvPr/>
        </p:nvSpPr>
        <p:spPr>
          <a:xfrm>
            <a:off x="2664380" y="3995562"/>
            <a:ext cx="7048500" cy="1398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err="1">
                <a:latin typeface="+mn-ea"/>
              </a:rPr>
              <a:t>한태규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김의년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소다영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하휘명</a:t>
            </a:r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문지훈</a:t>
            </a:r>
            <a:r>
              <a:rPr lang="en-US" altLang="ko-KR" sz="1600" baseline="30000" dirty="0">
                <a:latin typeface="+mn-ea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aseline="30000" dirty="0">
                <a:latin typeface="+mn-ea"/>
              </a:rPr>
              <a:t>1</a:t>
            </a:r>
            <a:r>
              <a:rPr lang="ko-KR" altLang="en-US" sz="1600" dirty="0">
                <a:latin typeface="+mn-ea"/>
              </a:rPr>
              <a:t>순천향대학교 </a:t>
            </a:r>
            <a:r>
              <a:rPr lang="ko-KR" altLang="en-US" sz="1600" dirty="0" err="1">
                <a:latin typeface="+mn-ea"/>
              </a:rPr>
              <a:t>빅데이터공학과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LG </a:t>
            </a:r>
            <a:r>
              <a:rPr lang="ko-KR" altLang="en-US" sz="1600" dirty="0">
                <a:latin typeface="+mn-ea"/>
              </a:rPr>
              <a:t>에너지솔루션</a:t>
            </a:r>
            <a:endParaRPr lang="en-US" altLang="ko-KR" sz="16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{</a:t>
            </a:r>
            <a:r>
              <a:rPr lang="en-US" altLang="ko-KR" sz="1600" dirty="0" err="1">
                <a:latin typeface="+mn-ea"/>
              </a:rPr>
              <a:t>dayeong</a:t>
            </a:r>
            <a:r>
              <a:rPr lang="en-US" altLang="ko-KR" sz="1600" dirty="0">
                <a:latin typeface="+mn-ea"/>
              </a:rPr>
              <a:t>, eui20n, gksxorb159, jmoon22}@sch.ac.kr, hwmhkr@lgnsol.com</a:t>
            </a:r>
          </a:p>
        </p:txBody>
      </p:sp>
    </p:spTree>
    <p:extLst>
      <p:ext uri="{BB962C8B-B14F-4D97-AF65-F5344CB8AC3E}">
        <p14:creationId xmlns:p14="http://schemas.microsoft.com/office/powerpoint/2010/main" val="3842319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267830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논문</a:t>
            </a:r>
            <a:r>
              <a:rPr lang="en-US" altLang="ko-KR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3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kumimoji="0" lang="en-US" altLang="ko-KR" sz="15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</a:t>
            </a:r>
            <a:r>
              <a:rPr lang="ko-KR" altLang="en-US" sz="15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조건부 랜덤 포레스트 기반의 설명 가능한 일사량 예측</a:t>
            </a:r>
            <a:r>
              <a:rPr kumimoji="0" lang="en-US" altLang="ko-KR" sz="15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)</a:t>
            </a:r>
            <a:endParaRPr kumimoji="0" lang="ko-KR" altLang="en-US" sz="15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10225454" y="6479121"/>
            <a:ext cx="703142" cy="30421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596" y="6521112"/>
            <a:ext cx="1142740" cy="220232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CCA46AE7-3116-D3F3-7E32-B197A71993A9}"/>
              </a:ext>
            </a:extLst>
          </p:cNvPr>
          <p:cNvGrpSpPr/>
          <p:nvPr/>
        </p:nvGrpSpPr>
        <p:grpSpPr>
          <a:xfrm>
            <a:off x="430250" y="1269591"/>
            <a:ext cx="7119664" cy="2066101"/>
            <a:chOff x="430250" y="2707356"/>
            <a:chExt cx="7119664" cy="206610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5256BA-C9F5-C9BB-8E4F-24578961A48D}"/>
                </a:ext>
              </a:extLst>
            </p:cNvPr>
            <p:cNvSpPr txBox="1"/>
            <p:nvPr/>
          </p:nvSpPr>
          <p:spPr>
            <a:xfrm>
              <a:off x="430250" y="2707356"/>
              <a:ext cx="2589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일사량 예측 모델 구성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5A4A72-4240-F524-11FD-37957BE0E68C}"/>
                </a:ext>
              </a:extLst>
            </p:cNvPr>
            <p:cNvSpPr txBox="1"/>
            <p:nvPr/>
          </p:nvSpPr>
          <p:spPr>
            <a:xfrm>
              <a:off x="792487" y="3072670"/>
              <a:ext cx="6757427" cy="1700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b="1"/>
                <a:t>조건부 랜덤 포레스트 </a:t>
              </a:r>
              <a:r>
                <a:rPr lang="en-US" altLang="ko-KR" b="1"/>
                <a:t>( Conditional Random Forests CRF )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/>
                <a:t>랜덤 포레스트 </a:t>
              </a:r>
              <a:r>
                <a:rPr lang="en-US" altLang="ko-KR"/>
                <a:t>( Random Forest RF )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/>
                <a:t>의사결정 나무</a:t>
              </a:r>
              <a:r>
                <a:rPr lang="en-US" altLang="ko-KR"/>
                <a:t> ( </a:t>
              </a:r>
              <a:r>
                <a:rPr lang="en-US" altLang="ko-KR">
                  <a:solidFill>
                    <a:srgbClr val="000000"/>
                  </a:solidFill>
                  <a:latin typeface="noto"/>
                </a:rPr>
                <a:t>D</a:t>
              </a:r>
              <a:r>
                <a:rPr lang="en-US" altLang="ko-KR" b="0" i="0">
                  <a:solidFill>
                    <a:srgbClr val="000000"/>
                  </a:solidFill>
                  <a:effectLst/>
                  <a:latin typeface="noto"/>
                </a:rPr>
                <a:t>ecision Tree</a:t>
              </a:r>
              <a:r>
                <a:rPr lang="en-US" altLang="ko-KR"/>
                <a:t> )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/>
                <a:t>GBM ( Gradient Boosting Machine )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20D8B479-A6A6-4F1D-99DF-A355DDA43520}"/>
              </a:ext>
            </a:extLst>
          </p:cNvPr>
          <p:cNvGrpSpPr/>
          <p:nvPr/>
        </p:nvGrpSpPr>
        <p:grpSpPr>
          <a:xfrm>
            <a:off x="430250" y="4703472"/>
            <a:ext cx="6722724" cy="912712"/>
            <a:chOff x="430250" y="5074873"/>
            <a:chExt cx="6722724" cy="91271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754F44E-6980-FA8E-0CD6-3F2C5865C512}"/>
                </a:ext>
              </a:extLst>
            </p:cNvPr>
            <p:cNvSpPr txBox="1"/>
            <p:nvPr/>
          </p:nvSpPr>
          <p:spPr>
            <a:xfrm>
              <a:off x="430250" y="5074873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변수 중요도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BEC2FB-B4C2-11C2-F337-BF7D6BBA7245}"/>
                </a:ext>
              </a:extLst>
            </p:cNvPr>
            <p:cNvSpPr txBox="1"/>
            <p:nvPr/>
          </p:nvSpPr>
          <p:spPr>
            <a:xfrm>
              <a:off x="798349" y="5533293"/>
              <a:ext cx="6354625" cy="454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b="1"/>
                <a:t>강수량</a:t>
              </a:r>
              <a:r>
                <a:rPr lang="ko-KR" altLang="en-US"/>
                <a:t>의 학습 유무에 따라 변수 중요도가 달라짐 확인함</a:t>
              </a:r>
              <a:r>
                <a:rPr lang="en-US" altLang="ko-KR"/>
                <a:t>.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A702C2A-F23F-7C3D-EF1C-6DCF585490CA}"/>
              </a:ext>
            </a:extLst>
          </p:cNvPr>
          <p:cNvGrpSpPr/>
          <p:nvPr/>
        </p:nvGrpSpPr>
        <p:grpSpPr>
          <a:xfrm>
            <a:off x="430250" y="3609273"/>
            <a:ext cx="10751619" cy="820619"/>
            <a:chOff x="430250" y="1242317"/>
            <a:chExt cx="10751619" cy="82061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D37E41-800A-7426-2939-9A4161F57B9A}"/>
                </a:ext>
              </a:extLst>
            </p:cNvPr>
            <p:cNvSpPr txBox="1"/>
            <p:nvPr/>
          </p:nvSpPr>
          <p:spPr>
            <a:xfrm>
              <a:off x="430250" y="1242317"/>
              <a:ext cx="2927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조건부 랜덤 포레스트 </a:t>
              </a:r>
              <a:r>
                <a:rPr lang="en-US" altLang="ko-KR" b="1"/>
                <a:t>CRF</a:t>
              </a:r>
              <a:endParaRPr lang="ko-KR" altLang="en-US" b="1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61D9AD-A678-01E3-E2D2-139FE0816697}"/>
                </a:ext>
              </a:extLst>
            </p:cNvPr>
            <p:cNvSpPr txBox="1"/>
            <p:nvPr/>
          </p:nvSpPr>
          <p:spPr>
            <a:xfrm>
              <a:off x="792486" y="1608644"/>
              <a:ext cx="10389383" cy="454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/>
                <a:t>데이터 부족 문제 해결하기 위해 </a:t>
              </a:r>
              <a:r>
                <a:rPr lang="ko-KR" altLang="en-US" b="1"/>
                <a:t>시계열 교차 검증 </a:t>
              </a:r>
              <a:r>
                <a:rPr lang="ko-KR" altLang="en-US"/>
                <a:t>을 적용한 </a:t>
              </a:r>
              <a:r>
                <a:rPr lang="ko-KR" altLang="en-US" b="1"/>
                <a:t>조건부 랜덤 포레스트</a:t>
              </a:r>
              <a:r>
                <a:rPr lang="ko-KR" altLang="en-US"/>
                <a:t> 모델 구성함</a:t>
              </a:r>
              <a:r>
                <a:rPr lang="en-US" altLang="ko-KR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8849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267830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논문</a:t>
            </a:r>
            <a:r>
              <a:rPr lang="en-US" altLang="ko-KR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4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kumimoji="0" lang="en-US" altLang="ko-KR" sz="15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(RNN-LSTM</a:t>
            </a:r>
            <a:r>
              <a:rPr kumimoji="0" lang="ko-KR" altLang="en-US" sz="15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을 이용한 태양광 발전량 단기 예측 모델</a:t>
            </a:r>
            <a:r>
              <a:rPr kumimoji="0" lang="en-US" altLang="ko-KR" sz="15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)</a:t>
            </a:r>
            <a:endParaRPr kumimoji="0" lang="ko-KR" altLang="en-US" sz="15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10225454" y="6479121"/>
            <a:ext cx="703142" cy="30421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596" y="6521112"/>
            <a:ext cx="1142740" cy="2202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5256BA-C9F5-C9BB-8E4F-24578961A48D}"/>
              </a:ext>
            </a:extLst>
          </p:cNvPr>
          <p:cNvSpPr txBox="1"/>
          <p:nvPr/>
        </p:nvSpPr>
        <p:spPr>
          <a:xfrm>
            <a:off x="430250" y="1233120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일사량 예측 모델 구성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A4A72-4240-F524-11FD-37957BE0E68C}"/>
              </a:ext>
            </a:extLst>
          </p:cNvPr>
          <p:cNvSpPr txBox="1"/>
          <p:nvPr/>
        </p:nvSpPr>
        <p:spPr>
          <a:xfrm>
            <a:off x="792487" y="1598434"/>
            <a:ext cx="4832028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심층 학습 </a:t>
            </a:r>
            <a:r>
              <a:rPr lang="en-US" altLang="ko-KR"/>
              <a:t>( Deep neural networks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순환 신경망 </a:t>
            </a:r>
            <a:r>
              <a:rPr lang="en-US" altLang="ko-KR"/>
              <a:t>( Recurrent Neural Network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/>
              <a:t>LSTM ( Long Short – Term Memory 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B1B00D-EAD5-422E-741C-93D3FE749C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75" y="3249036"/>
            <a:ext cx="57340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78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267830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논문</a:t>
            </a:r>
            <a:r>
              <a:rPr lang="en-US" altLang="ko-KR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5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kumimoji="0" lang="en-US" altLang="ko-KR" sz="15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</a:t>
            </a:r>
            <a:r>
              <a:rPr kumimoji="0" lang="ko-KR" altLang="en-US" sz="15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기상 위성을 이용한 태양광 발전 일사량 예측</a:t>
            </a:r>
            <a:r>
              <a:rPr kumimoji="0" lang="en-US" altLang="ko-KR" sz="15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)</a:t>
            </a:r>
            <a:endParaRPr kumimoji="0" lang="ko-KR" altLang="en-US" sz="15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10225454" y="6479121"/>
            <a:ext cx="703142" cy="30421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596" y="6521112"/>
            <a:ext cx="1142740" cy="2202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5256BA-C9F5-C9BB-8E4F-24578961A48D}"/>
              </a:ext>
            </a:extLst>
          </p:cNvPr>
          <p:cNvSpPr txBox="1"/>
          <p:nvPr/>
        </p:nvSpPr>
        <p:spPr>
          <a:xfrm>
            <a:off x="364936" y="2281957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일사량 예측 모델 구성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A4A72-4240-F524-11FD-37957BE0E68C}"/>
              </a:ext>
            </a:extLst>
          </p:cNvPr>
          <p:cNvSpPr txBox="1"/>
          <p:nvPr/>
        </p:nvSpPr>
        <p:spPr>
          <a:xfrm>
            <a:off x="727173" y="2647271"/>
            <a:ext cx="4290983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/>
              <a:t>CNN(Convolutional Neural Network)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CB5852-17AB-1A9F-34DC-605DEE4B829E}"/>
              </a:ext>
            </a:extLst>
          </p:cNvPr>
          <p:cNvSpPr txBox="1"/>
          <p:nvPr/>
        </p:nvSpPr>
        <p:spPr>
          <a:xfrm>
            <a:off x="427261" y="344669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오차율</a:t>
            </a:r>
            <a:r>
              <a:rPr lang="en-US" altLang="ko-KR" b="1"/>
              <a:t>, </a:t>
            </a:r>
            <a:r>
              <a:rPr lang="ko-KR" altLang="en-US" b="1"/>
              <a:t>적중률</a:t>
            </a:r>
            <a:endParaRPr lang="en-US" altLang="ko-KR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200CAA-87C4-9BA3-69D9-A1E0961B048B}"/>
              </a:ext>
            </a:extLst>
          </p:cNvPr>
          <p:cNvSpPr txBox="1"/>
          <p:nvPr/>
        </p:nvSpPr>
        <p:spPr>
          <a:xfrm>
            <a:off x="727172" y="3896967"/>
            <a:ext cx="2004075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오차율 </a:t>
            </a:r>
            <a:r>
              <a:rPr lang="en-US" altLang="ko-KR"/>
              <a:t>: 0.58%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적중률 </a:t>
            </a:r>
            <a:r>
              <a:rPr lang="en-US" altLang="ko-KR"/>
              <a:t>: 98%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63EB62-FE78-5BAB-6ABC-7EBB3D0B4BD8}"/>
              </a:ext>
            </a:extLst>
          </p:cNvPr>
          <p:cNvSpPr txBox="1"/>
          <p:nvPr/>
        </p:nvSpPr>
        <p:spPr>
          <a:xfrm>
            <a:off x="434624" y="12420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데이터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691F72-DF64-A8A0-E6BA-43D1B13ECEE1}"/>
              </a:ext>
            </a:extLst>
          </p:cNvPr>
          <p:cNvSpPr txBox="1"/>
          <p:nvPr/>
        </p:nvSpPr>
        <p:spPr>
          <a:xfrm>
            <a:off x="727172" y="1570427"/>
            <a:ext cx="9445214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/>
              <a:t>2011</a:t>
            </a:r>
            <a:r>
              <a:rPr lang="ko-KR" altLang="en-US"/>
              <a:t>년 </a:t>
            </a:r>
            <a:r>
              <a:rPr lang="en-US" altLang="ko-KR"/>
              <a:t>2017</a:t>
            </a:r>
            <a:r>
              <a:rPr lang="ko-KR" altLang="en-US"/>
              <a:t>년 까지의 국가기상위성센터에서 제공하는 표면도달일사량 이미지 사용함</a:t>
            </a:r>
            <a:r>
              <a:rPr lang="en-US" altLang="ko-KR"/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E785C64-9432-86BB-9A43-CADA6E0A1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6298" y="3268338"/>
            <a:ext cx="70199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979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267830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특허</a:t>
            </a:r>
            <a:r>
              <a:rPr lang="en-US" altLang="ko-KR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6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kumimoji="0" lang="en-US" altLang="ko-KR" sz="15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</a:t>
            </a:r>
            <a:r>
              <a:rPr kumimoji="0" lang="ko-KR" altLang="en-US" sz="15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스마트 아일랜드를 위한 주의 집중 메커니즘 기반의 확률론적 단기 일사량 예측 기법</a:t>
            </a:r>
            <a:r>
              <a:rPr kumimoji="0" lang="en-US" altLang="ko-KR" sz="15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)</a:t>
            </a:r>
            <a:endParaRPr kumimoji="0" lang="ko-KR" altLang="en-US" sz="15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10225454" y="6479121"/>
            <a:ext cx="703142" cy="30421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596" y="6521112"/>
            <a:ext cx="1142740" cy="220232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38EEEEB1-4BA0-445C-38DE-AB6A6EC6D0C7}"/>
              </a:ext>
            </a:extLst>
          </p:cNvPr>
          <p:cNvGrpSpPr/>
          <p:nvPr/>
        </p:nvGrpSpPr>
        <p:grpSpPr>
          <a:xfrm>
            <a:off x="430250" y="2625690"/>
            <a:ext cx="5432792" cy="2066101"/>
            <a:chOff x="514227" y="2617853"/>
            <a:chExt cx="5432792" cy="206610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5256BA-C9F5-C9BB-8E4F-24578961A48D}"/>
                </a:ext>
              </a:extLst>
            </p:cNvPr>
            <p:cNvSpPr txBox="1"/>
            <p:nvPr/>
          </p:nvSpPr>
          <p:spPr>
            <a:xfrm>
              <a:off x="514227" y="2617853"/>
              <a:ext cx="2589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일사량 예측 모델 구성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5A4A72-4240-F524-11FD-37957BE0E68C}"/>
                </a:ext>
              </a:extLst>
            </p:cNvPr>
            <p:cNvSpPr txBox="1"/>
            <p:nvPr/>
          </p:nvSpPr>
          <p:spPr>
            <a:xfrm>
              <a:off x="876464" y="2983167"/>
              <a:ext cx="5070555" cy="1700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b="1"/>
                <a:t>ATT-LSTM ( Long Short – Term Memory )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/>
                <a:t>LSTM ( Long Short – Term Memory )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/>
                <a:t>SNN ( Spiking neural network )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/>
                <a:t>DNN ( Deep Neural Network )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3EAEB56-7D7E-D8D5-3BFD-02726D4A5128}"/>
              </a:ext>
            </a:extLst>
          </p:cNvPr>
          <p:cNvGrpSpPr/>
          <p:nvPr/>
        </p:nvGrpSpPr>
        <p:grpSpPr>
          <a:xfrm>
            <a:off x="430250" y="1242065"/>
            <a:ext cx="6385883" cy="1198152"/>
            <a:chOff x="434624" y="1242065"/>
            <a:chExt cx="6385883" cy="119815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F63EB62-FE78-5BAB-6ABC-7EBB3D0B4BD8}"/>
                </a:ext>
              </a:extLst>
            </p:cNvPr>
            <p:cNvSpPr txBox="1"/>
            <p:nvPr/>
          </p:nvSpPr>
          <p:spPr>
            <a:xfrm>
              <a:off x="434624" y="124206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데이터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B691F72-DF64-A8A0-E6BA-43D1B13ECEE1}"/>
                </a:ext>
              </a:extLst>
            </p:cNvPr>
            <p:cNvSpPr txBox="1"/>
            <p:nvPr/>
          </p:nvSpPr>
          <p:spPr>
            <a:xfrm>
              <a:off x="727172" y="1570427"/>
              <a:ext cx="6093335" cy="869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/>
                <a:t>제주도 두 지역</a:t>
              </a:r>
              <a:r>
                <a:rPr lang="en-US" altLang="ko-KR"/>
                <a:t>, </a:t>
              </a:r>
              <a:r>
                <a:rPr lang="ko-KR" altLang="en-US"/>
                <a:t>기상자료개방포털의 기상요인 데이터</a:t>
              </a:r>
              <a:endParaRPr lang="en-US" altLang="ko-KR"/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/>
                <a:t>2011</a:t>
              </a:r>
              <a:r>
                <a:rPr lang="ko-KR" altLang="en-US"/>
                <a:t>년 </a:t>
              </a:r>
              <a:r>
                <a:rPr lang="en-US" altLang="ko-KR"/>
                <a:t>2018</a:t>
              </a:r>
              <a:r>
                <a:rPr lang="ko-KR" altLang="en-US"/>
                <a:t>년 총 </a:t>
              </a:r>
              <a:r>
                <a:rPr lang="en-US" altLang="ko-KR"/>
                <a:t>8</a:t>
              </a:r>
              <a:r>
                <a:rPr lang="ko-KR" altLang="en-US"/>
                <a:t>년</a:t>
              </a:r>
              <a:endParaRPr lang="en-US" altLang="ko-KR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402060B-1C2A-64A0-1733-A63ADCFB72A9}"/>
              </a:ext>
            </a:extLst>
          </p:cNvPr>
          <p:cNvGrpSpPr/>
          <p:nvPr/>
        </p:nvGrpSpPr>
        <p:grpSpPr>
          <a:xfrm>
            <a:off x="430250" y="4877263"/>
            <a:ext cx="8010099" cy="820619"/>
            <a:chOff x="430250" y="1242317"/>
            <a:chExt cx="8010099" cy="8206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66C8D4D-964C-95B9-3F25-3632D8C6CCBC}"/>
                </a:ext>
              </a:extLst>
            </p:cNvPr>
            <p:cNvSpPr txBox="1"/>
            <p:nvPr/>
          </p:nvSpPr>
          <p:spPr>
            <a:xfrm>
              <a:off x="430250" y="1242317"/>
              <a:ext cx="1305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ATT-LSTM</a:t>
              </a:r>
              <a:endParaRPr lang="ko-KR" altLang="en-US" b="1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029577F-7F52-88A6-A383-D347BF7491F4}"/>
                </a:ext>
              </a:extLst>
            </p:cNvPr>
            <p:cNvSpPr txBox="1"/>
            <p:nvPr/>
          </p:nvSpPr>
          <p:spPr>
            <a:xfrm>
              <a:off x="792486" y="1608644"/>
              <a:ext cx="7647863" cy="454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/>
                <a:t>-</a:t>
              </a:r>
              <a:r>
                <a:rPr lang="ko-KR" altLang="en-US"/>
                <a:t> 주의 집중 메커니즘</a:t>
              </a:r>
              <a:r>
                <a:rPr lang="en-US" altLang="ko-KR"/>
                <a:t>(Attention Mechanism)</a:t>
              </a:r>
              <a:r>
                <a:rPr lang="ko-KR" altLang="en-US"/>
                <a:t>을 적용한 </a:t>
              </a:r>
              <a:r>
                <a:rPr lang="en-US" altLang="ko-KR"/>
                <a:t>LSTM</a:t>
              </a:r>
              <a:r>
                <a:rPr lang="ko-KR" altLang="en-US"/>
                <a:t>모델 구성함</a:t>
              </a:r>
              <a:r>
                <a:rPr lang="en-US" altLang="ko-KR"/>
                <a:t>.</a:t>
              </a: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550DB94C-12CD-AC35-537E-4B37B126C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279" y="2482208"/>
            <a:ext cx="5467349" cy="194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91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267830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결론</a:t>
            </a:r>
            <a:endParaRPr kumimoji="0" lang="ko-KR" altLang="en-US" sz="15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10225454" y="6479121"/>
            <a:ext cx="703142" cy="3042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B229C4-D60A-E3E6-E983-CFF5F9667609}"/>
              </a:ext>
            </a:extLst>
          </p:cNvPr>
          <p:cNvSpPr txBox="1"/>
          <p:nvPr/>
        </p:nvSpPr>
        <p:spPr>
          <a:xfrm>
            <a:off x="430249" y="1371599"/>
            <a:ext cx="11195694" cy="372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>
                <a:effectLst/>
              </a:rPr>
              <a:t>시스템의 효과적인 운영 계획을 수립하기 위해 기계학습 기반의 </a:t>
            </a:r>
            <a:r>
              <a:rPr lang="ko-KR" altLang="en-US" sz="2000" b="1">
                <a:effectLst/>
              </a:rPr>
              <a:t>일사량 예측 모델 구성에 관한 사례를 소개</a:t>
            </a:r>
            <a:r>
              <a:rPr lang="ko-KR" altLang="en-US" sz="2000">
                <a:effectLst/>
              </a:rPr>
              <a:t>함</a:t>
            </a:r>
            <a:r>
              <a:rPr lang="en-US" altLang="ko-KR" sz="2000">
                <a:effectLst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>
              <a:effectLst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b="1">
                <a:effectLst/>
              </a:rPr>
              <a:t>앙상블 학습 기법은 우수한 예측 성능</a:t>
            </a:r>
            <a:r>
              <a:rPr lang="ko-KR" altLang="en-US" sz="2000">
                <a:effectLst/>
              </a:rPr>
              <a:t>을 도출할 수 있을 뿐만 아니라 </a:t>
            </a:r>
            <a:r>
              <a:rPr lang="ko-KR" altLang="en-US" sz="2000" b="1">
                <a:effectLst/>
              </a:rPr>
              <a:t>변수 중요도</a:t>
            </a:r>
            <a:r>
              <a:rPr lang="ko-KR" altLang="en-US" sz="2000">
                <a:effectLst/>
              </a:rPr>
              <a:t>를 통해 어떤 독립변수가 모델 구성에 중요한지를 </a:t>
            </a:r>
            <a:r>
              <a:rPr lang="ko-KR" altLang="en-US" sz="2000" b="1">
                <a:effectLst/>
              </a:rPr>
              <a:t>해석</a:t>
            </a:r>
            <a:r>
              <a:rPr lang="ko-KR" altLang="en-US" sz="2000">
                <a:effectLst/>
              </a:rPr>
              <a:t>할 수 있다는 </a:t>
            </a:r>
            <a:r>
              <a:rPr lang="ko-KR" altLang="en-US" sz="2000" b="1">
                <a:effectLst/>
              </a:rPr>
              <a:t>장점</a:t>
            </a:r>
            <a:r>
              <a:rPr lang="ko-KR" altLang="en-US" sz="2000">
                <a:effectLst/>
              </a:rPr>
              <a:t>이 있음</a:t>
            </a:r>
            <a:r>
              <a:rPr lang="en-US" altLang="ko-KR" sz="2000">
                <a:effectLst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>
              <a:effectLst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b="1">
                <a:effectLst/>
              </a:rPr>
              <a:t>심층 학습</a:t>
            </a:r>
            <a:r>
              <a:rPr lang="ko-KR" altLang="en-US" sz="2000">
                <a:effectLst/>
              </a:rPr>
              <a:t>은 이미지와 같이 테이블형식이 아닌 데이터에서도 </a:t>
            </a:r>
            <a:r>
              <a:rPr lang="ko-KR" altLang="en-US" sz="2000" b="1">
                <a:effectLst/>
              </a:rPr>
              <a:t>특징을 추출하여 정확한 일사량 예측을 수행</a:t>
            </a:r>
            <a:r>
              <a:rPr lang="ko-KR" altLang="en-US" sz="2000">
                <a:effectLst/>
              </a:rPr>
              <a:t>할 수 있음을 </a:t>
            </a:r>
            <a:r>
              <a:rPr lang="ko-KR" altLang="en-US" sz="2000" b="1">
                <a:effectLst/>
              </a:rPr>
              <a:t>확인</a:t>
            </a:r>
            <a:r>
              <a:rPr lang="ko-KR" altLang="en-US" sz="2000">
                <a:effectLst/>
              </a:rPr>
              <a:t>함</a:t>
            </a:r>
            <a:r>
              <a:rPr lang="en-US" altLang="ko-KR" sz="2000">
                <a:effectLst/>
              </a:rPr>
              <a:t>.</a:t>
            </a:r>
            <a:endParaRPr lang="ko-KR" altLang="en-US" sz="200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EFD75F5-0893-44A2-F8EA-A90875C8747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596" y="6521112"/>
            <a:ext cx="1142740" cy="22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42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267830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>
                <a:solidFill>
                  <a:srgbClr val="001F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sz="3200" kern="0" spc="-25">
                <a:solidFill>
                  <a:srgbClr val="001F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ko-KR" altLang="en-US" sz="15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10225454" y="6479121"/>
            <a:ext cx="703142" cy="30421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F5ED937-718D-ECF2-E331-FDACBA9D96B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596" y="6521112"/>
            <a:ext cx="1142740" cy="22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63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목차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B96BE26-2017-014E-5014-687C9E2461D1}"/>
              </a:ext>
            </a:extLst>
          </p:cNvPr>
          <p:cNvSpPr txBox="1"/>
          <p:nvPr/>
        </p:nvSpPr>
        <p:spPr>
          <a:xfrm>
            <a:off x="430249" y="1371599"/>
            <a:ext cx="3983131" cy="4649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/>
              <a:t>연구 배경</a:t>
            </a:r>
            <a:endParaRPr lang="en-US" altLang="ko-KR" sz="200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/>
              <a:t>목적</a:t>
            </a:r>
            <a:endParaRPr lang="en-US" altLang="ko-KR" sz="200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/>
              <a:t>본론</a:t>
            </a:r>
            <a:endParaRPr lang="en-US" altLang="ko-KR" sz="200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2000"/>
              <a:t>논문</a:t>
            </a:r>
            <a:r>
              <a:rPr lang="en-US" altLang="ko-KR" sz="2000"/>
              <a:t>1</a:t>
            </a:r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2000"/>
              <a:t>논문</a:t>
            </a:r>
            <a:r>
              <a:rPr lang="en-US" altLang="ko-KR" sz="2000"/>
              <a:t>2</a:t>
            </a:r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2000"/>
              <a:t>논문</a:t>
            </a:r>
            <a:r>
              <a:rPr lang="en-US" altLang="ko-KR" sz="2000"/>
              <a:t>3</a:t>
            </a:r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2000"/>
              <a:t>논문</a:t>
            </a:r>
            <a:r>
              <a:rPr lang="en-US" altLang="ko-KR" sz="2000"/>
              <a:t>4</a:t>
            </a:r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2000"/>
              <a:t>논문</a:t>
            </a:r>
            <a:r>
              <a:rPr lang="en-US" altLang="ko-KR" sz="2000"/>
              <a:t>5</a:t>
            </a:r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2000"/>
              <a:t>특허</a:t>
            </a:r>
            <a:r>
              <a:rPr lang="en-US" altLang="ko-KR" sz="2000"/>
              <a:t>6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25078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29C2551-88E7-CCA4-FAA9-F5DC4BF0941D}"/>
              </a:ext>
            </a:extLst>
          </p:cNvPr>
          <p:cNvSpPr txBox="1"/>
          <p:nvPr/>
        </p:nvSpPr>
        <p:spPr>
          <a:xfrm>
            <a:off x="430250" y="1178351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기후 변화 및 에너지 위기 문제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7642FB-4E81-4AAF-3A29-B26F3FD8C2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84"/>
          <a:stretch/>
        </p:blipFill>
        <p:spPr>
          <a:xfrm>
            <a:off x="837206" y="2877109"/>
            <a:ext cx="4994611" cy="288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62984FE-052A-3DAE-3F81-D4AC01C1462F}"/>
              </a:ext>
            </a:extLst>
          </p:cNvPr>
          <p:cNvSpPr txBox="1"/>
          <p:nvPr/>
        </p:nvSpPr>
        <p:spPr>
          <a:xfrm>
            <a:off x="1569679" y="5739172"/>
            <a:ext cx="43535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b="0" i="0">
                <a:solidFill>
                  <a:srgbClr val="495057"/>
                </a:solidFill>
                <a:effectLst/>
                <a:latin typeface="Inter"/>
              </a:rPr>
              <a:t>1850</a:t>
            </a:r>
            <a:r>
              <a:rPr lang="ko-KR" altLang="en-US" sz="1000" b="0" i="0">
                <a:solidFill>
                  <a:srgbClr val="495057"/>
                </a:solidFill>
                <a:effectLst/>
                <a:latin typeface="Inter"/>
              </a:rPr>
              <a:t>년</a:t>
            </a:r>
            <a:r>
              <a:rPr lang="en-US" altLang="ko-KR" sz="1000" b="0" i="0">
                <a:solidFill>
                  <a:srgbClr val="495057"/>
                </a:solidFill>
                <a:effectLst/>
                <a:latin typeface="Inter"/>
              </a:rPr>
              <a:t>~1900</a:t>
            </a:r>
            <a:r>
              <a:rPr lang="ko-KR" altLang="en-US" sz="1000" b="0" i="0">
                <a:solidFill>
                  <a:srgbClr val="495057"/>
                </a:solidFill>
                <a:effectLst/>
                <a:latin typeface="Inter"/>
              </a:rPr>
              <a:t>년 대비 전 지구 연평균 기온 편차 시계열</a:t>
            </a:r>
            <a:r>
              <a:rPr lang="en-US" altLang="ko-KR" sz="1000" b="0" i="0">
                <a:solidFill>
                  <a:srgbClr val="495057"/>
                </a:solidFill>
                <a:effectLst/>
                <a:latin typeface="Inter"/>
              </a:rPr>
              <a:t>(</a:t>
            </a:r>
            <a:r>
              <a:rPr lang="ko-KR" altLang="en-US" sz="1000" b="0" i="0">
                <a:solidFill>
                  <a:srgbClr val="495057"/>
                </a:solidFill>
                <a:effectLst/>
                <a:latin typeface="Inter"/>
              </a:rPr>
              <a:t>그래프</a:t>
            </a:r>
            <a:r>
              <a:rPr lang="en-US" altLang="ko-KR" sz="1000" b="0" i="0">
                <a:solidFill>
                  <a:srgbClr val="495057"/>
                </a:solidFill>
                <a:effectLst/>
                <a:latin typeface="Inter"/>
              </a:rPr>
              <a:t>=</a:t>
            </a:r>
            <a:r>
              <a:rPr lang="ko-KR" altLang="en-US" sz="1000" b="0" i="0">
                <a:solidFill>
                  <a:srgbClr val="495057"/>
                </a:solidFill>
                <a:effectLst/>
                <a:latin typeface="Inter"/>
              </a:rPr>
              <a:t>기상청 제공</a:t>
            </a:r>
            <a:r>
              <a:rPr lang="en-US" altLang="ko-KR" sz="1000" b="0" i="0">
                <a:solidFill>
                  <a:srgbClr val="495057"/>
                </a:solidFill>
                <a:effectLst/>
                <a:latin typeface="Inter"/>
              </a:rPr>
              <a:t>)</a:t>
            </a:r>
            <a:endParaRPr lang="ko-KR" altLang="en-US" sz="100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3EA529A-0CAD-E48C-D148-EBD3DD4CCD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723" y="2877109"/>
            <a:ext cx="4813370" cy="2880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13F89FD-B1F8-BEDE-4A79-0CEC1581F014}"/>
              </a:ext>
            </a:extLst>
          </p:cNvPr>
          <p:cNvSpPr txBox="1"/>
          <p:nvPr/>
        </p:nvSpPr>
        <p:spPr>
          <a:xfrm>
            <a:off x="7586275" y="5654994"/>
            <a:ext cx="37908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000" b="0" i="0">
                <a:solidFill>
                  <a:srgbClr val="222222"/>
                </a:solidFill>
                <a:effectLst/>
                <a:latin typeface="+mj-lt"/>
              </a:rPr>
              <a:t>최근 </a:t>
            </a:r>
            <a:r>
              <a:rPr lang="en-US" altLang="ko-KR" sz="1000" b="0" i="0">
                <a:solidFill>
                  <a:srgbClr val="222222"/>
                </a:solidFill>
                <a:effectLst/>
                <a:latin typeface="+mj-lt"/>
              </a:rPr>
              <a:t>30</a:t>
            </a:r>
            <a:r>
              <a:rPr lang="ko-KR" altLang="en-US" sz="1000" b="0" i="0">
                <a:solidFill>
                  <a:srgbClr val="222222"/>
                </a:solidFill>
                <a:effectLst/>
                <a:latin typeface="+mj-lt"/>
              </a:rPr>
              <a:t>년간</a:t>
            </a:r>
            <a:r>
              <a:rPr lang="en-US" altLang="ko-KR" sz="1000" b="0" i="0">
                <a:solidFill>
                  <a:srgbClr val="222222"/>
                </a:solidFill>
                <a:effectLst/>
                <a:latin typeface="+mj-lt"/>
              </a:rPr>
              <a:t>(1991∼2020</a:t>
            </a:r>
            <a:r>
              <a:rPr lang="ko-KR" altLang="en-US" sz="1000" b="0" i="0">
                <a:solidFill>
                  <a:srgbClr val="222222"/>
                </a:solidFill>
                <a:effectLst/>
                <a:latin typeface="+mj-lt"/>
              </a:rPr>
              <a:t>년</a:t>
            </a:r>
            <a:r>
              <a:rPr lang="en-US" altLang="ko-KR" sz="1000" b="0" i="0">
                <a:solidFill>
                  <a:srgbClr val="222222"/>
                </a:solidFill>
                <a:effectLst/>
                <a:latin typeface="+mj-lt"/>
              </a:rPr>
              <a:t>) </a:t>
            </a:r>
            <a:r>
              <a:rPr lang="ko-KR" altLang="en-US" sz="1000" b="0" i="0">
                <a:solidFill>
                  <a:srgbClr val="222222"/>
                </a:solidFill>
                <a:effectLst/>
                <a:latin typeface="+mj-lt"/>
              </a:rPr>
              <a:t>해수면 높이 변화</a:t>
            </a:r>
            <a:r>
              <a:rPr lang="en-US" altLang="ko-KR" sz="1000" b="0" i="0">
                <a:solidFill>
                  <a:srgbClr val="222222"/>
                </a:solidFill>
                <a:effectLst/>
                <a:latin typeface="+mj-lt"/>
              </a:rPr>
              <a:t>(21</a:t>
            </a:r>
            <a:r>
              <a:rPr lang="ko-KR" altLang="en-US" sz="1000" b="0" i="0">
                <a:solidFill>
                  <a:srgbClr val="222222"/>
                </a:solidFill>
                <a:effectLst/>
                <a:latin typeface="+mj-lt"/>
              </a:rPr>
              <a:t>개 조위관측소</a:t>
            </a:r>
            <a:r>
              <a:rPr lang="en-US" altLang="ko-KR" sz="1000" b="0" i="0">
                <a:solidFill>
                  <a:srgbClr val="222222"/>
                </a:solidFill>
                <a:effectLst/>
                <a:latin typeface="+mj-lt"/>
              </a:rPr>
              <a:t>)</a:t>
            </a:r>
            <a:endParaRPr lang="ko-KR" altLang="en-US" sz="1000"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10C352-3A00-9B9E-E7CA-E3E4CE938419}"/>
              </a:ext>
            </a:extLst>
          </p:cNvPr>
          <p:cNvSpPr txBox="1"/>
          <p:nvPr/>
        </p:nvSpPr>
        <p:spPr>
          <a:xfrm>
            <a:off x="810887" y="1599908"/>
            <a:ext cx="10599376" cy="1093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b="0" i="0">
                <a:effectLst/>
                <a:latin typeface="Inter"/>
              </a:rPr>
              <a:t>산업혁명 이수 인구증가와 산업화에 의해 화석연료 사용 등으로 대기 중 온실가스 농도가 높아지면서 </a:t>
            </a:r>
            <a:r>
              <a:rPr lang="ko-KR" altLang="en-US" sz="1500" b="1" i="0">
                <a:effectLst/>
                <a:latin typeface="Inter"/>
              </a:rPr>
              <a:t>지구 온난화 발생</a:t>
            </a:r>
            <a:r>
              <a:rPr lang="ko-KR" altLang="en-US" sz="1500" i="0">
                <a:effectLst/>
                <a:latin typeface="Inter"/>
              </a:rPr>
              <a:t>함</a:t>
            </a:r>
            <a:r>
              <a:rPr lang="en-US" altLang="ko-KR" sz="1500" b="1" i="0">
                <a:effectLst/>
                <a:latin typeface="Inter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b="0" i="0">
                <a:effectLst/>
                <a:latin typeface="Inter"/>
              </a:rPr>
              <a:t>산업화 이전</a:t>
            </a:r>
            <a:r>
              <a:rPr lang="en-US" altLang="ko-KR" sz="1500" b="0" i="0">
                <a:effectLst/>
                <a:latin typeface="Inter"/>
              </a:rPr>
              <a:t>(1980</a:t>
            </a:r>
            <a:r>
              <a:rPr lang="ko-KR" altLang="en-US" sz="1500" b="0" i="0">
                <a:effectLst/>
                <a:latin typeface="Inter"/>
              </a:rPr>
              <a:t>년</a:t>
            </a:r>
            <a:r>
              <a:rPr lang="en-US" altLang="ko-KR" sz="1500" b="0" i="0">
                <a:effectLst/>
                <a:latin typeface="Inter"/>
              </a:rPr>
              <a:t>~1900</a:t>
            </a:r>
            <a:r>
              <a:rPr lang="ko-KR" altLang="en-US" sz="1500" b="0" i="0">
                <a:effectLst/>
                <a:latin typeface="Inter"/>
              </a:rPr>
              <a:t>년</a:t>
            </a:r>
            <a:r>
              <a:rPr lang="en-US" altLang="ko-KR" sz="1500" b="0" i="0">
                <a:effectLst/>
                <a:latin typeface="Inter"/>
              </a:rPr>
              <a:t>) </a:t>
            </a:r>
            <a:r>
              <a:rPr lang="ko-KR" altLang="en-US" sz="1500" b="0" i="0">
                <a:effectLst/>
                <a:latin typeface="Inter"/>
              </a:rPr>
              <a:t>대비 </a:t>
            </a:r>
            <a:r>
              <a:rPr lang="ko-KR" altLang="en-US" sz="1500" b="1" i="0">
                <a:effectLst/>
                <a:latin typeface="Inter"/>
              </a:rPr>
              <a:t>기온 </a:t>
            </a:r>
            <a:r>
              <a:rPr lang="en-US" altLang="ko-KR" sz="1500" b="1" i="0">
                <a:effectLst/>
                <a:latin typeface="Inter"/>
              </a:rPr>
              <a:t>1,1°C </a:t>
            </a:r>
            <a:r>
              <a:rPr lang="ko-KR" altLang="en-US" sz="1500" b="1" i="0">
                <a:effectLst/>
                <a:latin typeface="Inter"/>
              </a:rPr>
              <a:t>증가</a:t>
            </a:r>
            <a:r>
              <a:rPr lang="ko-KR" altLang="en-US" sz="1500" i="0">
                <a:effectLst/>
                <a:latin typeface="Inter"/>
              </a:rPr>
              <a:t>함</a:t>
            </a:r>
            <a:r>
              <a:rPr lang="en-US" altLang="ko-KR" sz="1500" b="0" i="0">
                <a:effectLst/>
                <a:latin typeface="Inter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b="0" i="0">
                <a:solidFill>
                  <a:srgbClr val="222222"/>
                </a:solidFill>
                <a:effectLst/>
                <a:latin typeface="Nanum Gothic"/>
              </a:rPr>
              <a:t>지난 </a:t>
            </a:r>
            <a:r>
              <a:rPr lang="en-US" altLang="ko-KR" sz="1500" b="0" i="0">
                <a:solidFill>
                  <a:srgbClr val="222222"/>
                </a:solidFill>
                <a:effectLst/>
                <a:latin typeface="Nanum Gothic"/>
              </a:rPr>
              <a:t>30</a:t>
            </a:r>
            <a:r>
              <a:rPr lang="ko-KR" altLang="en-US" sz="1500" b="0" i="0">
                <a:solidFill>
                  <a:srgbClr val="222222"/>
                </a:solidFill>
                <a:effectLst/>
                <a:latin typeface="Nanum Gothic"/>
              </a:rPr>
              <a:t>년</a:t>
            </a:r>
            <a:r>
              <a:rPr lang="en-US" altLang="ko-KR" sz="1500" b="0" i="0">
                <a:solidFill>
                  <a:srgbClr val="222222"/>
                </a:solidFill>
                <a:effectLst/>
                <a:latin typeface="Nanum Gothic"/>
              </a:rPr>
              <a:t>(1991</a:t>
            </a:r>
            <a:r>
              <a:rPr lang="ko-KR" altLang="en-US" sz="1500" b="0" i="0">
                <a:solidFill>
                  <a:srgbClr val="222222"/>
                </a:solidFill>
                <a:effectLst/>
                <a:latin typeface="Nanum Gothic"/>
              </a:rPr>
              <a:t>년</a:t>
            </a:r>
            <a:r>
              <a:rPr lang="en-US" altLang="ko-KR" sz="1500" b="0" i="0">
                <a:solidFill>
                  <a:srgbClr val="222222"/>
                </a:solidFill>
                <a:effectLst/>
                <a:latin typeface="Nanum Gothic"/>
              </a:rPr>
              <a:t>~2020</a:t>
            </a:r>
            <a:r>
              <a:rPr lang="ko-KR" altLang="en-US" sz="1500" b="0" i="0">
                <a:solidFill>
                  <a:srgbClr val="222222"/>
                </a:solidFill>
                <a:effectLst/>
                <a:latin typeface="Nanum Gothic"/>
              </a:rPr>
              <a:t>년</a:t>
            </a:r>
            <a:r>
              <a:rPr lang="en-US" altLang="ko-KR" sz="1500" b="0" i="0">
                <a:solidFill>
                  <a:srgbClr val="222222"/>
                </a:solidFill>
                <a:effectLst/>
                <a:latin typeface="Nanum Gothic"/>
              </a:rPr>
              <a:t>)</a:t>
            </a:r>
            <a:r>
              <a:rPr lang="ko-KR" altLang="en-US" sz="1500" b="0" i="0">
                <a:solidFill>
                  <a:srgbClr val="222222"/>
                </a:solidFill>
                <a:effectLst/>
                <a:latin typeface="Nanum Gothic"/>
              </a:rPr>
              <a:t>간 우리나라 전 연안의 평균 </a:t>
            </a:r>
            <a:r>
              <a:rPr lang="ko-KR" altLang="en-US" sz="1500" b="1" i="0">
                <a:solidFill>
                  <a:srgbClr val="222222"/>
                </a:solidFill>
                <a:effectLst/>
                <a:latin typeface="Nanum Gothic"/>
              </a:rPr>
              <a:t>해수면이 매년 </a:t>
            </a:r>
            <a:r>
              <a:rPr lang="en-US" altLang="ko-KR" sz="1500" b="1" i="0">
                <a:solidFill>
                  <a:srgbClr val="222222"/>
                </a:solidFill>
                <a:effectLst/>
                <a:latin typeface="Nanum Gothic"/>
              </a:rPr>
              <a:t>3.03mm</a:t>
            </a:r>
            <a:r>
              <a:rPr lang="ko-KR" altLang="en-US" sz="1500" b="0" i="0">
                <a:solidFill>
                  <a:srgbClr val="222222"/>
                </a:solidFill>
                <a:effectLst/>
                <a:latin typeface="Nanum Gothic"/>
              </a:rPr>
              <a:t>씩 높아져 </a:t>
            </a:r>
            <a:r>
              <a:rPr lang="ko-KR" altLang="en-US" sz="1500" b="1" i="0">
                <a:solidFill>
                  <a:srgbClr val="222222"/>
                </a:solidFill>
                <a:effectLst/>
                <a:latin typeface="Nanum Gothic"/>
              </a:rPr>
              <a:t>평균 </a:t>
            </a:r>
            <a:r>
              <a:rPr lang="en-US" altLang="ko-KR" sz="1500" b="1" i="0">
                <a:solidFill>
                  <a:srgbClr val="222222"/>
                </a:solidFill>
                <a:effectLst/>
                <a:latin typeface="Nanum Gothic"/>
              </a:rPr>
              <a:t>9.1cm </a:t>
            </a:r>
            <a:r>
              <a:rPr lang="ko-KR" altLang="en-US" sz="1500" b="1" i="0">
                <a:solidFill>
                  <a:srgbClr val="222222"/>
                </a:solidFill>
                <a:effectLst/>
                <a:latin typeface="Nanum Gothic"/>
              </a:rPr>
              <a:t>가량 상승</a:t>
            </a:r>
            <a:r>
              <a:rPr lang="ko-KR" altLang="en-US" sz="1500" i="0">
                <a:solidFill>
                  <a:srgbClr val="222222"/>
                </a:solidFill>
                <a:effectLst/>
                <a:latin typeface="Nanum Gothic"/>
              </a:rPr>
              <a:t>함</a:t>
            </a:r>
            <a:r>
              <a:rPr lang="en-US" altLang="ko-KR" sz="1500" i="0">
                <a:solidFill>
                  <a:srgbClr val="222222"/>
                </a:solidFill>
                <a:effectLst/>
                <a:latin typeface="Nanum Gothic"/>
              </a:rPr>
              <a:t>.</a:t>
            </a:r>
            <a:endParaRPr lang="ko-KR" altLang="en-US" sz="1500"/>
          </a:p>
        </p:txBody>
      </p:sp>
    </p:spTree>
    <p:extLst>
      <p:ext uri="{BB962C8B-B14F-4D97-AF65-F5344CB8AC3E}">
        <p14:creationId xmlns:p14="http://schemas.microsoft.com/office/powerpoint/2010/main" val="2813023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32BDAE3-8425-E8C0-3D82-A3DF9B086B90}"/>
              </a:ext>
            </a:extLst>
          </p:cNvPr>
          <p:cNvSpPr txBox="1"/>
          <p:nvPr/>
        </p:nvSpPr>
        <p:spPr>
          <a:xfrm>
            <a:off x="430250" y="1178351"/>
            <a:ext cx="4992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이산화 탄소</a:t>
            </a:r>
            <a:r>
              <a:rPr lang="en-US" altLang="ko-KR" b="1"/>
              <a:t>(CO2)</a:t>
            </a:r>
            <a:r>
              <a:rPr lang="ko-KR" altLang="en-US" b="1"/>
              <a:t> 배출 및 신재생 에너지 산업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F87D69-F246-ED30-D4CA-FDAB7AE7A1A1}"/>
              </a:ext>
            </a:extLst>
          </p:cNvPr>
          <p:cNvSpPr txBox="1"/>
          <p:nvPr/>
        </p:nvSpPr>
        <p:spPr>
          <a:xfrm>
            <a:off x="957788" y="1740323"/>
            <a:ext cx="12163011" cy="833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1500" b="0" i="0">
                <a:solidFill>
                  <a:srgbClr val="333333"/>
                </a:solidFill>
                <a:effectLst/>
                <a:latin typeface="맑은고딕"/>
              </a:rPr>
              <a:t>IEA (</a:t>
            </a:r>
            <a:r>
              <a:rPr lang="ko-KR" altLang="en-US" sz="1500" b="0" i="0">
                <a:solidFill>
                  <a:srgbClr val="333333"/>
                </a:solidFill>
                <a:effectLst/>
                <a:latin typeface="맑은고딕"/>
              </a:rPr>
              <a:t>국제에너지 기구</a:t>
            </a:r>
            <a:r>
              <a:rPr lang="en-US" altLang="ko-KR" sz="1500" b="0" i="0">
                <a:solidFill>
                  <a:srgbClr val="333333"/>
                </a:solidFill>
                <a:effectLst/>
                <a:latin typeface="맑은고딕"/>
              </a:rPr>
              <a:t>) 1990</a:t>
            </a:r>
            <a:r>
              <a:rPr lang="ko-KR" altLang="en-US" sz="1500" b="0" i="0">
                <a:solidFill>
                  <a:srgbClr val="333333"/>
                </a:solidFill>
                <a:effectLst/>
                <a:latin typeface="맑은고딕"/>
              </a:rPr>
              <a:t>년 이후 지금까지 코로나 팬데믹을 제외한 </a:t>
            </a:r>
            <a:r>
              <a:rPr lang="ko-KR" altLang="en-US" sz="1500" b="1" i="0">
                <a:solidFill>
                  <a:srgbClr val="333333"/>
                </a:solidFill>
                <a:effectLst/>
                <a:latin typeface="맑은고딕"/>
              </a:rPr>
              <a:t>이산화 탄소 배출량 증가</a:t>
            </a:r>
            <a:r>
              <a:rPr lang="ko-KR" altLang="en-US" sz="1500" i="0">
                <a:solidFill>
                  <a:srgbClr val="333333"/>
                </a:solidFill>
                <a:effectLst/>
                <a:latin typeface="맑은고딕"/>
              </a:rPr>
              <a:t>함</a:t>
            </a:r>
            <a:r>
              <a:rPr lang="en-US" altLang="ko-KR" sz="1500" i="0">
                <a:solidFill>
                  <a:srgbClr val="333333"/>
                </a:solidFill>
                <a:effectLst/>
                <a:latin typeface="맑은고딕"/>
              </a:rPr>
              <a:t>.</a:t>
            </a:r>
          </a:p>
          <a:p>
            <a:pPr marL="285750" indent="-285750" fontAlgn="base">
              <a:lnSpc>
                <a:spcPct val="200000"/>
              </a:lnSpc>
              <a:buFontTx/>
              <a:buChar char="-"/>
            </a:pPr>
            <a:r>
              <a:rPr lang="en-US" altLang="ko-KR" sz="1500">
                <a:solidFill>
                  <a:srgbClr val="333333"/>
                </a:solidFill>
                <a:latin typeface="맑은고딕"/>
              </a:rPr>
              <a:t>IRENA (</a:t>
            </a:r>
            <a:r>
              <a:rPr lang="ko-KR" altLang="en-US" sz="1500">
                <a:solidFill>
                  <a:srgbClr val="333333"/>
                </a:solidFill>
                <a:latin typeface="맑은고딕"/>
              </a:rPr>
              <a:t>국제 재생 에너지 기구</a:t>
            </a:r>
            <a:r>
              <a:rPr lang="en-US" altLang="ko-KR" sz="1500">
                <a:solidFill>
                  <a:srgbClr val="333333"/>
                </a:solidFill>
                <a:latin typeface="맑은고딕"/>
              </a:rPr>
              <a:t>) </a:t>
            </a:r>
            <a:r>
              <a:rPr lang="ko-KR" altLang="en-US" sz="1500" b="0" i="0">
                <a:solidFill>
                  <a:srgbClr val="333333"/>
                </a:solidFill>
                <a:effectLst/>
                <a:latin typeface="맑은고딕"/>
              </a:rPr>
              <a:t>신재생에너지분야 고용은 </a:t>
            </a:r>
            <a:r>
              <a:rPr lang="en-US" altLang="ko-KR" sz="1500" b="0" i="0">
                <a:solidFill>
                  <a:srgbClr val="333333"/>
                </a:solidFill>
                <a:effectLst/>
                <a:latin typeface="맑은고딕"/>
              </a:rPr>
              <a:t>2012</a:t>
            </a:r>
            <a:r>
              <a:rPr lang="ko-KR" altLang="en-US" sz="1500" b="0" i="0">
                <a:solidFill>
                  <a:srgbClr val="333333"/>
                </a:solidFill>
                <a:effectLst/>
                <a:latin typeface="맑은고딕"/>
              </a:rPr>
              <a:t>년 약 </a:t>
            </a:r>
            <a:r>
              <a:rPr lang="en-US" altLang="ko-KR" sz="1500" b="1" i="0">
                <a:solidFill>
                  <a:srgbClr val="333333"/>
                </a:solidFill>
                <a:effectLst/>
                <a:latin typeface="맑은고딕"/>
              </a:rPr>
              <a:t>730</a:t>
            </a:r>
            <a:r>
              <a:rPr lang="ko-KR" altLang="en-US" sz="1500" b="1" i="0">
                <a:solidFill>
                  <a:srgbClr val="333333"/>
                </a:solidFill>
                <a:effectLst/>
                <a:latin typeface="맑은고딕"/>
              </a:rPr>
              <a:t>만명</a:t>
            </a:r>
            <a:r>
              <a:rPr lang="ko-KR" altLang="en-US" sz="1500" b="0" i="0">
                <a:solidFill>
                  <a:srgbClr val="333333"/>
                </a:solidFill>
                <a:effectLst/>
                <a:latin typeface="맑은고딕"/>
              </a:rPr>
              <a:t>에서 </a:t>
            </a:r>
            <a:r>
              <a:rPr lang="en-US" altLang="ko-KR" sz="1500" b="0" i="0">
                <a:solidFill>
                  <a:srgbClr val="333333"/>
                </a:solidFill>
                <a:effectLst/>
                <a:latin typeface="맑은고딕"/>
              </a:rPr>
              <a:t>2020</a:t>
            </a:r>
            <a:r>
              <a:rPr lang="ko-KR" altLang="en-US" sz="1500" b="0" i="0">
                <a:solidFill>
                  <a:srgbClr val="333333"/>
                </a:solidFill>
                <a:effectLst/>
                <a:latin typeface="맑은고딕"/>
              </a:rPr>
              <a:t>년 약 </a:t>
            </a:r>
            <a:r>
              <a:rPr lang="en-US" altLang="ko-KR" sz="1500" b="1" i="0">
                <a:solidFill>
                  <a:srgbClr val="333333"/>
                </a:solidFill>
                <a:effectLst/>
                <a:latin typeface="맑은고딕"/>
              </a:rPr>
              <a:t>1,200</a:t>
            </a:r>
            <a:r>
              <a:rPr lang="ko-KR" altLang="en-US" sz="1500" b="1" i="0">
                <a:solidFill>
                  <a:srgbClr val="333333"/>
                </a:solidFill>
                <a:effectLst/>
                <a:latin typeface="맑은고딕"/>
              </a:rPr>
              <a:t>만명으로 증가</a:t>
            </a:r>
            <a:r>
              <a:rPr lang="ko-KR" altLang="en-US" sz="1500" i="0">
                <a:solidFill>
                  <a:srgbClr val="333333"/>
                </a:solidFill>
                <a:effectLst/>
                <a:latin typeface="맑은고딕"/>
              </a:rPr>
              <a:t>함</a:t>
            </a:r>
            <a:r>
              <a:rPr lang="en-US" altLang="ko-KR" sz="1500" i="0">
                <a:solidFill>
                  <a:srgbClr val="333333"/>
                </a:solidFill>
                <a:effectLst/>
                <a:latin typeface="맑은고딕"/>
              </a:rPr>
              <a:t>.</a:t>
            </a:r>
            <a:endParaRPr lang="en-US" altLang="ko-KR" sz="1500" i="0">
              <a:solidFill>
                <a:srgbClr val="000000"/>
              </a:solidFill>
              <a:effectLst/>
              <a:latin typeface="se-nanumgothic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E49EFAF-E36D-088E-59A0-59DE71A15E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07"/>
          <a:stretch/>
        </p:blipFill>
        <p:spPr>
          <a:xfrm>
            <a:off x="6078357" y="3106718"/>
            <a:ext cx="5734950" cy="252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777BBB8-C479-33D1-5C9A-0A225555F1ED}"/>
              </a:ext>
            </a:extLst>
          </p:cNvPr>
          <p:cNvSpPr txBox="1"/>
          <p:nvPr/>
        </p:nvSpPr>
        <p:spPr>
          <a:xfrm>
            <a:off x="1816098" y="5468029"/>
            <a:ext cx="32489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000">
                <a:solidFill>
                  <a:srgbClr val="495057"/>
                </a:solidFill>
                <a:latin typeface="Inter"/>
              </a:rPr>
              <a:t>국제 에너지 기구 </a:t>
            </a:r>
            <a:r>
              <a:rPr lang="en-US" altLang="ko-KR" sz="1000">
                <a:solidFill>
                  <a:srgbClr val="495057"/>
                </a:solidFill>
                <a:latin typeface="Inter"/>
              </a:rPr>
              <a:t>(IEA) </a:t>
            </a:r>
            <a:r>
              <a:rPr lang="ko-KR" altLang="en-US" sz="1000">
                <a:solidFill>
                  <a:srgbClr val="495057"/>
                </a:solidFill>
                <a:latin typeface="Inter"/>
              </a:rPr>
              <a:t>전 세계 이산화 탄소 배출량 통계</a:t>
            </a:r>
            <a:endParaRPr lang="ko-KR" altLang="en-US" sz="1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E995BB-9B3A-9006-AC11-E1D2738110AF}"/>
              </a:ext>
            </a:extLst>
          </p:cNvPr>
          <p:cNvSpPr txBox="1"/>
          <p:nvPr/>
        </p:nvSpPr>
        <p:spPr>
          <a:xfrm>
            <a:off x="8370277" y="5545598"/>
            <a:ext cx="28865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>
                <a:latin typeface="+mj-lt"/>
              </a:rPr>
              <a:t>2012 ~ 2020 </a:t>
            </a:r>
            <a:r>
              <a:rPr lang="ko-KR" altLang="en-US" sz="1000">
                <a:latin typeface="+mj-lt"/>
              </a:rPr>
              <a:t>글로벌 신재생 에너지 고용 현황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6B9271F-6809-1810-DC6E-98087AD909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29"/>
          <a:stretch/>
        </p:blipFill>
        <p:spPr>
          <a:xfrm>
            <a:off x="1240341" y="2921834"/>
            <a:ext cx="382467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56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32BDAE3-8425-E8C0-3D82-A3DF9B086B90}"/>
              </a:ext>
            </a:extLst>
          </p:cNvPr>
          <p:cNvSpPr txBox="1"/>
          <p:nvPr/>
        </p:nvSpPr>
        <p:spPr>
          <a:xfrm>
            <a:off x="430250" y="1178351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신재생 에너지 발전 비중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3A6CDCF-2C8B-803A-BE59-68B77980E7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95" b="10254"/>
          <a:stretch/>
        </p:blipFill>
        <p:spPr>
          <a:xfrm>
            <a:off x="1308782" y="2442562"/>
            <a:ext cx="2563030" cy="330726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071EE2C-88A2-38E9-0AD7-B4B08E9DA334}"/>
              </a:ext>
            </a:extLst>
          </p:cNvPr>
          <p:cNvSpPr txBox="1"/>
          <p:nvPr/>
        </p:nvSpPr>
        <p:spPr>
          <a:xfrm>
            <a:off x="1099038" y="5626718"/>
            <a:ext cx="30076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>
                <a:solidFill>
                  <a:srgbClr val="495057"/>
                </a:solidFill>
                <a:latin typeface="Inter"/>
              </a:rPr>
              <a:t>2022</a:t>
            </a:r>
            <a:r>
              <a:rPr lang="ko-KR" altLang="en-US" sz="1000">
                <a:solidFill>
                  <a:srgbClr val="495057"/>
                </a:solidFill>
                <a:latin typeface="Inter"/>
              </a:rPr>
              <a:t>년</a:t>
            </a:r>
            <a:r>
              <a:rPr lang="en-US" altLang="ko-KR" sz="1000">
                <a:solidFill>
                  <a:srgbClr val="495057"/>
                </a:solidFill>
                <a:latin typeface="Inter"/>
              </a:rPr>
              <a:t> Electric Power Journal </a:t>
            </a:r>
            <a:r>
              <a:rPr lang="ko-KR" altLang="en-US" sz="1000">
                <a:solidFill>
                  <a:srgbClr val="495057"/>
                </a:solidFill>
                <a:latin typeface="Inter"/>
              </a:rPr>
              <a:t>기사 정부 통계 자료</a:t>
            </a:r>
            <a:endParaRPr lang="ko-KR" altLang="en-US" sz="10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EFACDC-A9D0-EBBF-6B1D-1C27A4A166CF}"/>
              </a:ext>
            </a:extLst>
          </p:cNvPr>
          <p:cNvSpPr/>
          <p:nvPr/>
        </p:nvSpPr>
        <p:spPr>
          <a:xfrm>
            <a:off x="4620831" y="2788782"/>
            <a:ext cx="2880000" cy="144000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3E8A0A-443D-5074-5423-79422D776ED5}"/>
              </a:ext>
            </a:extLst>
          </p:cNvPr>
          <p:cNvSpPr txBox="1"/>
          <p:nvPr/>
        </p:nvSpPr>
        <p:spPr>
          <a:xfrm>
            <a:off x="5856027" y="4228782"/>
            <a:ext cx="17151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>
                <a:solidFill>
                  <a:srgbClr val="495057"/>
                </a:solidFill>
                <a:latin typeface="Inter"/>
              </a:rPr>
              <a:t>[</a:t>
            </a:r>
            <a:r>
              <a:rPr lang="ko-KR" altLang="en-US" sz="1000">
                <a:solidFill>
                  <a:srgbClr val="495057"/>
                </a:solidFill>
                <a:latin typeface="Inter"/>
              </a:rPr>
              <a:t>사진</a:t>
            </a:r>
            <a:r>
              <a:rPr lang="en-US" altLang="ko-KR" sz="1000">
                <a:solidFill>
                  <a:srgbClr val="495057"/>
                </a:solidFill>
                <a:latin typeface="Inter"/>
              </a:rPr>
              <a:t>] </a:t>
            </a:r>
            <a:r>
              <a:rPr lang="ko-KR" altLang="en-US" sz="1000">
                <a:solidFill>
                  <a:srgbClr val="495057"/>
                </a:solidFill>
                <a:latin typeface="Inter"/>
              </a:rPr>
              <a:t>게티이미지뱅크</a:t>
            </a:r>
            <a:endParaRPr lang="ko-KR" altLang="en-US" sz="100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E1A3572-87A4-69E1-3A5A-63897855578E}"/>
              </a:ext>
            </a:extLst>
          </p:cNvPr>
          <p:cNvGrpSpPr/>
          <p:nvPr/>
        </p:nvGrpSpPr>
        <p:grpSpPr>
          <a:xfrm>
            <a:off x="8003704" y="2788782"/>
            <a:ext cx="2882347" cy="1686220"/>
            <a:chOff x="8000872" y="3376195"/>
            <a:chExt cx="2882347" cy="168622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C6E22D4-ABF6-B2B2-46A9-EA75251B0610}"/>
                </a:ext>
              </a:extLst>
            </p:cNvPr>
            <p:cNvSpPr/>
            <p:nvPr/>
          </p:nvSpPr>
          <p:spPr>
            <a:xfrm>
              <a:off x="8000872" y="3376195"/>
              <a:ext cx="2880000" cy="1440000"/>
            </a:xfrm>
            <a:prstGeom prst="rect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D64AB4-0663-F5A2-1CDD-49E11E765CEB}"/>
                </a:ext>
              </a:extLst>
            </p:cNvPr>
            <p:cNvSpPr txBox="1"/>
            <p:nvPr/>
          </p:nvSpPr>
          <p:spPr>
            <a:xfrm>
              <a:off x="8958189" y="4816194"/>
              <a:ext cx="192503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1000" b="0" i="0">
                  <a:solidFill>
                    <a:srgbClr val="222222"/>
                  </a:solidFill>
                  <a:effectLst/>
                  <a:latin typeface="-apple-system"/>
                </a:rPr>
                <a:t>태백귀네미풍력 발전단지 전경</a:t>
              </a:r>
              <a:endParaRPr lang="ko-KR" altLang="en-US" sz="100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E3B7E35-41B3-D35D-EACA-7DE0C77237CA}"/>
              </a:ext>
            </a:extLst>
          </p:cNvPr>
          <p:cNvSpPr txBox="1"/>
          <p:nvPr/>
        </p:nvSpPr>
        <p:spPr>
          <a:xfrm>
            <a:off x="957789" y="1715948"/>
            <a:ext cx="6849780" cy="487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500">
                <a:solidFill>
                  <a:srgbClr val="333333"/>
                </a:solidFill>
                <a:latin typeface="맑은고딕"/>
              </a:rPr>
              <a:t>-</a:t>
            </a:r>
            <a:r>
              <a:rPr lang="ko-KR" altLang="en-US" sz="1500">
                <a:solidFill>
                  <a:srgbClr val="333333"/>
                </a:solidFill>
                <a:latin typeface="맑은고딕"/>
              </a:rPr>
              <a:t> </a:t>
            </a:r>
            <a:r>
              <a:rPr lang="en-US" altLang="ko-KR" sz="1500">
                <a:solidFill>
                  <a:srgbClr val="333333"/>
                </a:solidFill>
                <a:latin typeface="맑은고딕"/>
              </a:rPr>
              <a:t>2022</a:t>
            </a:r>
            <a:r>
              <a:rPr lang="ko-KR" altLang="en-US" sz="1500">
                <a:solidFill>
                  <a:srgbClr val="333333"/>
                </a:solidFill>
                <a:latin typeface="맑은고딕"/>
              </a:rPr>
              <a:t>년 신재생 에너지 비중 </a:t>
            </a:r>
            <a:r>
              <a:rPr lang="ko-KR" altLang="en-US" sz="1500" b="1">
                <a:solidFill>
                  <a:srgbClr val="333333"/>
                </a:solidFill>
                <a:latin typeface="맑은고딕"/>
              </a:rPr>
              <a:t>태양광</a:t>
            </a:r>
            <a:r>
              <a:rPr lang="en-US" altLang="ko-KR" sz="1500">
                <a:solidFill>
                  <a:srgbClr val="333333"/>
                </a:solidFill>
                <a:latin typeface="맑은고딕"/>
              </a:rPr>
              <a:t>, </a:t>
            </a:r>
            <a:r>
              <a:rPr lang="ko-KR" altLang="en-US" sz="1500" b="1">
                <a:solidFill>
                  <a:srgbClr val="333333"/>
                </a:solidFill>
                <a:latin typeface="맑은고딕"/>
              </a:rPr>
              <a:t>바이오</a:t>
            </a:r>
            <a:r>
              <a:rPr lang="en-US" altLang="ko-KR" sz="1500">
                <a:solidFill>
                  <a:srgbClr val="333333"/>
                </a:solidFill>
                <a:latin typeface="맑은고딕"/>
              </a:rPr>
              <a:t>, </a:t>
            </a:r>
            <a:r>
              <a:rPr lang="ko-KR" altLang="en-US" sz="1500" b="1">
                <a:solidFill>
                  <a:srgbClr val="333333"/>
                </a:solidFill>
                <a:latin typeface="맑은고딕"/>
              </a:rPr>
              <a:t>풍력</a:t>
            </a:r>
            <a:r>
              <a:rPr lang="ko-KR" altLang="en-US" sz="1500">
                <a:solidFill>
                  <a:srgbClr val="333333"/>
                </a:solidFill>
                <a:latin typeface="맑은고딕"/>
              </a:rPr>
              <a:t> 순으로 비율이 가장 높음</a:t>
            </a:r>
            <a:r>
              <a:rPr lang="en-US" altLang="ko-KR" sz="1500">
                <a:solidFill>
                  <a:srgbClr val="333333"/>
                </a:solidFill>
                <a:latin typeface="맑은고딕"/>
              </a:rPr>
              <a:t>.</a:t>
            </a:r>
            <a:endParaRPr lang="en-US" altLang="ko-KR" sz="1500" i="0">
              <a:solidFill>
                <a:srgbClr val="000000"/>
              </a:solidFill>
              <a:effectLst/>
              <a:latin typeface="se-nanumgothic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A24A9D5-8CF4-4418-A2A0-35D5E9316A76}"/>
              </a:ext>
            </a:extLst>
          </p:cNvPr>
          <p:cNvSpPr/>
          <p:nvPr/>
        </p:nvSpPr>
        <p:spPr>
          <a:xfrm>
            <a:off x="6563704" y="4596423"/>
            <a:ext cx="2880000" cy="1440000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EAA69C-DD40-3A28-BE18-C6C94F00D946}"/>
              </a:ext>
            </a:extLst>
          </p:cNvPr>
          <p:cNvSpPr txBox="1"/>
          <p:nvPr/>
        </p:nvSpPr>
        <p:spPr>
          <a:xfrm>
            <a:off x="7571169" y="6043261"/>
            <a:ext cx="187253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/>
              <a:t>Bauman </a:t>
            </a:r>
            <a:r>
              <a:rPr lang="ko-KR" altLang="en-US" sz="1000"/>
              <a:t>바이오가스 정제소</a:t>
            </a:r>
          </a:p>
        </p:txBody>
      </p:sp>
    </p:spTree>
    <p:extLst>
      <p:ext uri="{BB962C8B-B14F-4D97-AF65-F5344CB8AC3E}">
        <p14:creationId xmlns:p14="http://schemas.microsoft.com/office/powerpoint/2010/main" val="2833178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32BDAE3-8425-E8C0-3D82-A3DF9B086B90}"/>
              </a:ext>
            </a:extLst>
          </p:cNvPr>
          <p:cNvSpPr txBox="1"/>
          <p:nvPr/>
        </p:nvSpPr>
        <p:spPr>
          <a:xfrm>
            <a:off x="430250" y="1178351"/>
            <a:ext cx="391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신재생 에너지 </a:t>
            </a:r>
            <a:r>
              <a:rPr lang="en-US" altLang="ko-KR" b="1"/>
              <a:t>(</a:t>
            </a:r>
            <a:r>
              <a:rPr lang="ko-KR" altLang="en-US" b="1"/>
              <a:t>태양광 발전의 장점</a:t>
            </a:r>
            <a:r>
              <a:rPr lang="en-US" altLang="ko-KR" b="1"/>
              <a:t>)</a:t>
            </a:r>
            <a:endParaRPr lang="ko-KR" altLang="en-US" b="1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F4A069E-535E-26C0-4C60-862280B85724}"/>
              </a:ext>
            </a:extLst>
          </p:cNvPr>
          <p:cNvGrpSpPr/>
          <p:nvPr/>
        </p:nvGrpSpPr>
        <p:grpSpPr>
          <a:xfrm>
            <a:off x="1365572" y="2983766"/>
            <a:ext cx="9483155" cy="2766221"/>
            <a:chOff x="864508" y="2045889"/>
            <a:chExt cx="9483155" cy="2766221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CC727DF-A7F1-5845-6CC3-97A684CB2FE7}"/>
                </a:ext>
              </a:extLst>
            </p:cNvPr>
            <p:cNvGrpSpPr/>
            <p:nvPr/>
          </p:nvGrpSpPr>
          <p:grpSpPr>
            <a:xfrm>
              <a:off x="864508" y="2045889"/>
              <a:ext cx="3849287" cy="2766221"/>
              <a:chOff x="1018777" y="2616188"/>
              <a:chExt cx="3849287" cy="2766221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5E52B3C9-634E-8340-6CA5-6978D6A863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8777" y="2616188"/>
                <a:ext cx="3849287" cy="2520000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A9CE4-1E68-D077-568D-ADF3CE99B191}"/>
                  </a:ext>
                </a:extLst>
              </p:cNvPr>
              <p:cNvSpPr txBox="1"/>
              <p:nvPr/>
            </p:nvSpPr>
            <p:spPr>
              <a:xfrm>
                <a:off x="1619151" y="5136188"/>
                <a:ext cx="3248913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ko-KR" altLang="en-US" sz="1000"/>
                  <a:t>태양광 전문 설계 업체 ㈜ 에스디 태양광의 장점</a:t>
                </a: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F290D89-69C1-5D65-1829-7022B8626C93}"/>
                </a:ext>
              </a:extLst>
            </p:cNvPr>
            <p:cNvGrpSpPr/>
            <p:nvPr/>
          </p:nvGrpSpPr>
          <p:grpSpPr>
            <a:xfrm>
              <a:off x="5916167" y="2045889"/>
              <a:ext cx="4431496" cy="2766220"/>
              <a:chOff x="5916167" y="2045889"/>
              <a:chExt cx="4431496" cy="2766220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53357C23-CB22-1BBF-6A5D-7A19654E76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16167" y="2045889"/>
                <a:ext cx="4431496" cy="2520000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2A9612-8F37-B585-E3AF-1F4CD4720C06}"/>
                  </a:ext>
                </a:extLst>
              </p:cNvPr>
              <p:cNvSpPr txBox="1"/>
              <p:nvPr/>
            </p:nvSpPr>
            <p:spPr>
              <a:xfrm>
                <a:off x="6572095" y="4565888"/>
                <a:ext cx="3248913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ko-KR" altLang="en-US" sz="1000"/>
                  <a:t>풍력</a:t>
                </a:r>
                <a:r>
                  <a:rPr lang="en-US" altLang="ko-KR" sz="1000"/>
                  <a:t>, </a:t>
                </a:r>
                <a:r>
                  <a:rPr lang="ko-KR" altLang="en-US" sz="1000"/>
                  <a:t>태양광 발전 설비 비교</a:t>
                </a: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E7337DA-6719-480D-FB36-EBE4F0B73233}"/>
              </a:ext>
            </a:extLst>
          </p:cNvPr>
          <p:cNvSpPr txBox="1"/>
          <p:nvPr/>
        </p:nvSpPr>
        <p:spPr>
          <a:xfrm>
            <a:off x="991654" y="1654508"/>
            <a:ext cx="6226832" cy="1095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500">
                <a:solidFill>
                  <a:srgbClr val="333333"/>
                </a:solidFill>
                <a:latin typeface="맑은고딕"/>
              </a:rPr>
              <a:t>풍력발전 보다 </a:t>
            </a:r>
            <a:r>
              <a:rPr lang="ko-KR" altLang="en-US" sz="1500" b="1">
                <a:solidFill>
                  <a:srgbClr val="333333"/>
                </a:solidFill>
                <a:latin typeface="맑은고딕"/>
              </a:rPr>
              <a:t>설치 면적이 작음</a:t>
            </a:r>
            <a:r>
              <a:rPr lang="en-US" altLang="ko-KR" sz="1500" b="1">
                <a:solidFill>
                  <a:srgbClr val="333333"/>
                </a:solidFill>
                <a:latin typeface="맑은고딕"/>
              </a:rPr>
              <a:t>.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500" b="1" i="0">
                <a:solidFill>
                  <a:srgbClr val="000000"/>
                </a:solidFill>
                <a:effectLst/>
                <a:latin typeface="se-nanumgothic"/>
              </a:rPr>
              <a:t>유지 보수 비용</a:t>
            </a:r>
            <a:r>
              <a:rPr lang="ko-KR" altLang="en-US" sz="1500" i="0">
                <a:solidFill>
                  <a:srgbClr val="000000"/>
                </a:solidFill>
                <a:effectLst/>
                <a:latin typeface="se-nanumgothic"/>
              </a:rPr>
              <a:t>과 </a:t>
            </a:r>
            <a:r>
              <a:rPr lang="ko-KR" altLang="en-US" sz="1500" b="1" i="0">
                <a:solidFill>
                  <a:srgbClr val="000000"/>
                </a:solidFill>
                <a:effectLst/>
                <a:latin typeface="se-nanumgothic"/>
              </a:rPr>
              <a:t>소음</a:t>
            </a:r>
            <a:r>
              <a:rPr lang="ko-KR" altLang="en-US" sz="1500" i="0">
                <a:solidFill>
                  <a:srgbClr val="000000"/>
                </a:solidFill>
                <a:effectLst/>
                <a:latin typeface="se-nanumgothic"/>
              </a:rPr>
              <a:t>이 </a:t>
            </a:r>
            <a:r>
              <a:rPr lang="ko-KR" altLang="en-US" sz="1500" b="1" i="0">
                <a:solidFill>
                  <a:srgbClr val="000000"/>
                </a:solidFill>
                <a:effectLst/>
                <a:latin typeface="se-nanumgothic"/>
              </a:rPr>
              <a:t>적음</a:t>
            </a:r>
            <a:r>
              <a:rPr lang="en-US" altLang="ko-KR" sz="1500" b="1" i="0">
                <a:solidFill>
                  <a:srgbClr val="000000"/>
                </a:solidFill>
                <a:effectLst/>
                <a:latin typeface="se-nanumgothic"/>
              </a:rPr>
              <a:t>.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500">
                <a:solidFill>
                  <a:srgbClr val="000000"/>
                </a:solidFill>
                <a:latin typeface="se-nanumgothic"/>
              </a:rPr>
              <a:t>풍력 발전보다 </a:t>
            </a:r>
            <a:r>
              <a:rPr lang="ko-KR" altLang="en-US" sz="1500" b="1">
                <a:solidFill>
                  <a:srgbClr val="000000"/>
                </a:solidFill>
                <a:latin typeface="se-nanumgothic"/>
              </a:rPr>
              <a:t>국내 설비량이 많음</a:t>
            </a:r>
            <a:r>
              <a:rPr lang="en-US" altLang="ko-KR" sz="1500" b="1">
                <a:solidFill>
                  <a:srgbClr val="000000"/>
                </a:solidFill>
                <a:latin typeface="se-nanumgothic"/>
              </a:rPr>
              <a:t>.</a:t>
            </a:r>
            <a:endParaRPr lang="en-US" altLang="ko-KR" sz="1500" b="1" i="0">
              <a:solidFill>
                <a:srgbClr val="000000"/>
              </a:solidFill>
              <a:effectLst/>
              <a:latin typeface="se-nanumgothic"/>
            </a:endParaRPr>
          </a:p>
        </p:txBody>
      </p:sp>
    </p:spTree>
    <p:extLst>
      <p:ext uri="{BB962C8B-B14F-4D97-AF65-F5344CB8AC3E}">
        <p14:creationId xmlns:p14="http://schemas.microsoft.com/office/powerpoint/2010/main" val="2356219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목적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2E7B266-169E-4100-7118-6F2682285D06}"/>
              </a:ext>
            </a:extLst>
          </p:cNvPr>
          <p:cNvSpPr txBox="1"/>
          <p:nvPr/>
        </p:nvSpPr>
        <p:spPr>
          <a:xfrm>
            <a:off x="753414" y="1801619"/>
            <a:ext cx="10456709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태양광 발전 시스템 운영을 위해서는 </a:t>
            </a:r>
            <a:r>
              <a:rPr lang="ko-KR" altLang="en-US" b="1">
                <a:effectLst/>
              </a:rPr>
              <a:t>사전에 정확한 단기 태양광 발전량을 예측</a:t>
            </a:r>
            <a:r>
              <a:rPr lang="ko-KR" altLang="en-US">
                <a:effectLst/>
              </a:rPr>
              <a:t>하는 것이 </a:t>
            </a:r>
            <a:r>
              <a:rPr lang="ko-KR" altLang="en-US" b="1">
                <a:effectLst/>
              </a:rPr>
              <a:t>중요</a:t>
            </a:r>
            <a:r>
              <a:rPr lang="ko-KR" altLang="en-US">
                <a:effectLst/>
              </a:rPr>
              <a:t>함</a:t>
            </a:r>
            <a:r>
              <a:rPr lang="en-US" altLang="ko-KR">
                <a:effectLst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>
                <a:effectLst/>
              </a:rPr>
              <a:t>태양광 발전량 예측 모델의 주요 요인인 </a:t>
            </a:r>
            <a:r>
              <a:rPr lang="ko-KR" altLang="en-US" b="1">
                <a:effectLst/>
              </a:rPr>
              <a:t>일사량 정보를 수집하는 것이 필수요소</a:t>
            </a:r>
            <a:r>
              <a:rPr lang="ko-KR" altLang="en-US">
                <a:effectLst/>
              </a:rPr>
              <a:t>임</a:t>
            </a:r>
            <a:r>
              <a:rPr lang="en-US" altLang="ko-KR" b="1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CAE00C-DCDD-BEE6-20CA-B1FCFED2EC83}"/>
              </a:ext>
            </a:extLst>
          </p:cNvPr>
          <p:cNvSpPr txBox="1"/>
          <p:nvPr/>
        </p:nvSpPr>
        <p:spPr>
          <a:xfrm>
            <a:off x="430250" y="14322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중요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4C6D37-62A8-7D63-B571-1EBA73F59AF1}"/>
              </a:ext>
            </a:extLst>
          </p:cNvPr>
          <p:cNvSpPr txBox="1"/>
          <p:nvPr/>
        </p:nvSpPr>
        <p:spPr>
          <a:xfrm>
            <a:off x="753414" y="3724927"/>
            <a:ext cx="10663873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>
                <a:effectLst/>
              </a:rPr>
              <a:t>기상청</a:t>
            </a:r>
            <a:r>
              <a:rPr lang="ko-KR" altLang="en-US">
                <a:effectLst/>
              </a:rPr>
              <a:t>의 </a:t>
            </a:r>
            <a:r>
              <a:rPr lang="ko-KR" altLang="en-US" b="1">
                <a:effectLst/>
              </a:rPr>
              <a:t>동네예보</a:t>
            </a:r>
            <a:r>
              <a:rPr lang="ko-KR" altLang="en-US">
                <a:effectLst/>
              </a:rPr>
              <a:t>는 기온</a:t>
            </a:r>
            <a:r>
              <a:rPr lang="en-US" altLang="ko-KR">
                <a:effectLst/>
              </a:rPr>
              <a:t>, </a:t>
            </a:r>
            <a:r>
              <a:rPr lang="ko-KR" altLang="en-US">
                <a:effectLst/>
              </a:rPr>
              <a:t>습도와 같은 요인의 예측값은 제공하나</a:t>
            </a:r>
            <a:r>
              <a:rPr lang="en-US" altLang="ko-KR">
                <a:effectLst/>
              </a:rPr>
              <a:t>, </a:t>
            </a:r>
            <a:r>
              <a:rPr lang="ko-KR" altLang="en-US" b="1">
                <a:effectLst/>
              </a:rPr>
              <a:t>일사량에 대한 예측값은 제공하지 않음</a:t>
            </a:r>
            <a:r>
              <a:rPr lang="en-US" altLang="ko-KR">
                <a:effectLst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따라서 정확한 단기 일사량 예측 모델이 요구 </a:t>
            </a:r>
            <a:r>
              <a:rPr lang="ko-KR" altLang="en-US" b="1">
                <a:effectLst/>
              </a:rPr>
              <a:t>국내 여러 기관</a:t>
            </a:r>
            <a:r>
              <a:rPr lang="ko-KR" altLang="en-US">
                <a:effectLst/>
              </a:rPr>
              <a:t>에서 </a:t>
            </a:r>
            <a:r>
              <a:rPr lang="ko-KR" altLang="en-US" b="1">
                <a:effectLst/>
              </a:rPr>
              <a:t>기계학습을 기반으로 일사량 예측 모델들을 보고</a:t>
            </a:r>
            <a:r>
              <a:rPr lang="ko-KR" altLang="en-US">
                <a:effectLst/>
              </a:rPr>
              <a:t>를</a:t>
            </a:r>
            <a:r>
              <a:rPr lang="ko-KR" altLang="en-US" b="1">
                <a:effectLst/>
              </a:rPr>
              <a:t> 진행</a:t>
            </a:r>
            <a:r>
              <a:rPr lang="ko-KR" altLang="en-US">
                <a:effectLst/>
              </a:rPr>
              <a:t>함</a:t>
            </a:r>
            <a:r>
              <a:rPr lang="en-US" altLang="ko-KR" b="1">
                <a:effectLst/>
              </a:rPr>
              <a:t>.</a:t>
            </a:r>
            <a:endParaRPr lang="ko-KR" alt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C3B947-87DC-5EEA-EB26-82990C6B28E4}"/>
              </a:ext>
            </a:extLst>
          </p:cNvPr>
          <p:cNvSpPr txBox="1"/>
          <p:nvPr/>
        </p:nvSpPr>
        <p:spPr>
          <a:xfrm>
            <a:off x="430249" y="3313604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문제 및 목적</a:t>
            </a:r>
          </a:p>
        </p:txBody>
      </p:sp>
    </p:spTree>
    <p:extLst>
      <p:ext uri="{BB962C8B-B14F-4D97-AF65-F5344CB8AC3E}">
        <p14:creationId xmlns:p14="http://schemas.microsoft.com/office/powerpoint/2010/main" val="3002335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1353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논문</a:t>
            </a:r>
            <a:r>
              <a:rPr lang="en-US" altLang="ko-KR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1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kumimoji="0" lang="en-US" altLang="ko-KR" sz="20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</a:t>
            </a:r>
            <a:r>
              <a:rPr lang="ko-KR" altLang="en-US" sz="20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기계학습을 활용한 기상예측 자료 기반 태양광 발전량 예측 향상 기법 </a:t>
            </a:r>
            <a:r>
              <a:rPr lang="en-US" altLang="ko-KR" sz="20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KCI</a:t>
            </a:r>
            <a:r>
              <a:rPr kumimoji="0" lang="en-US" altLang="ko-KR" sz="20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)</a:t>
            </a:r>
            <a:endParaRPr kumimoji="0" lang="ko-KR" altLang="en-US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2E07B1E-B177-9AFC-E7BE-5B7D817BAC18}"/>
              </a:ext>
            </a:extLst>
          </p:cNvPr>
          <p:cNvGrpSpPr/>
          <p:nvPr/>
        </p:nvGrpSpPr>
        <p:grpSpPr>
          <a:xfrm>
            <a:off x="430250" y="1233120"/>
            <a:ext cx="6116633" cy="1650602"/>
            <a:chOff x="430250" y="1233120"/>
            <a:chExt cx="6116633" cy="165060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5256BA-C9F5-C9BB-8E4F-24578961A48D}"/>
                </a:ext>
              </a:extLst>
            </p:cNvPr>
            <p:cNvSpPr txBox="1"/>
            <p:nvPr/>
          </p:nvSpPr>
          <p:spPr>
            <a:xfrm>
              <a:off x="430250" y="1233120"/>
              <a:ext cx="2589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일사량 예측 모델 구성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5A4A72-4240-F524-11FD-37957BE0E68C}"/>
                </a:ext>
              </a:extLst>
            </p:cNvPr>
            <p:cNvSpPr txBox="1"/>
            <p:nvPr/>
          </p:nvSpPr>
          <p:spPr>
            <a:xfrm>
              <a:off x="792487" y="1598434"/>
              <a:ext cx="5754396" cy="1285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b="1"/>
                <a:t>랜덤 포레스트 </a:t>
              </a:r>
              <a:r>
                <a:rPr lang="en-US" altLang="ko-KR" b="1"/>
                <a:t>( Random Forest RF )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/>
                <a:t>서포트 벡터 머신 </a:t>
              </a:r>
              <a:r>
                <a:rPr lang="en-US" altLang="ko-KR"/>
                <a:t>( Support Vector Machine SVM )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/>
                <a:t>인공 신경망</a:t>
              </a:r>
              <a:r>
                <a:rPr lang="en-US" altLang="ko-KR"/>
                <a:t> ( Artificial Neural Network ANN )</a:t>
              </a:r>
              <a:endParaRPr lang="en-US" altLang="ko-KR">
                <a:effectLst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8FFB5B7-133C-3261-9F7B-8727350DB27E}"/>
              </a:ext>
            </a:extLst>
          </p:cNvPr>
          <p:cNvGrpSpPr/>
          <p:nvPr/>
        </p:nvGrpSpPr>
        <p:grpSpPr>
          <a:xfrm>
            <a:off x="492575" y="3634284"/>
            <a:ext cx="7320643" cy="912712"/>
            <a:chOff x="492575" y="4496793"/>
            <a:chExt cx="7320643" cy="91271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5740D47-B26C-122D-09E1-2FD808378E90}"/>
                </a:ext>
              </a:extLst>
            </p:cNvPr>
            <p:cNvSpPr txBox="1"/>
            <p:nvPr/>
          </p:nvSpPr>
          <p:spPr>
            <a:xfrm>
              <a:off x="492575" y="4496793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변수 중요도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9883C-4D9A-5E4E-8C6B-EDCC771A4792}"/>
                </a:ext>
              </a:extLst>
            </p:cNvPr>
            <p:cNvSpPr txBox="1"/>
            <p:nvPr/>
          </p:nvSpPr>
          <p:spPr>
            <a:xfrm>
              <a:off x="860674" y="4955213"/>
              <a:ext cx="6952544" cy="454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b="1"/>
                <a:t>습도</a:t>
              </a:r>
              <a:r>
                <a:rPr lang="en-US" altLang="ko-KR" b="1"/>
                <a:t>, </a:t>
              </a:r>
              <a:r>
                <a:rPr lang="ko-KR" altLang="en-US" b="1"/>
                <a:t>풍속</a:t>
              </a:r>
              <a:r>
                <a:rPr lang="en-US" altLang="ko-KR" b="1"/>
                <a:t>, </a:t>
              </a:r>
              <a:r>
                <a:rPr lang="ko-KR" altLang="en-US" b="1"/>
                <a:t>기온</a:t>
              </a:r>
              <a:r>
                <a:rPr lang="ko-KR" altLang="en-US"/>
                <a:t> 등이 일사량 예측 모델 구성에 중요한 변수임</a:t>
              </a:r>
              <a:r>
                <a:rPr lang="en-US" altLang="ko-KR"/>
                <a:t>.</a:t>
              </a: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8CC5C0E6-F0A1-A438-8E39-E124A8A1AB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785" y="2258684"/>
            <a:ext cx="3955710" cy="228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95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267830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논문</a:t>
            </a:r>
            <a:r>
              <a:rPr lang="en-US" altLang="ko-KR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2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kumimoji="0" lang="en-US" altLang="ko-KR" sz="10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</a:t>
            </a:r>
            <a:r>
              <a:rPr lang="en-US" altLang="ko-KR" sz="10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Multistep-Ahead Solar Radiation Forecasting Scheme Based on the Light Gradient Boosting Machine: A Case Study of Jeju Island</a:t>
            </a:r>
            <a:r>
              <a:rPr kumimoji="0" lang="en-US" altLang="ko-KR" sz="10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)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10225454" y="6479121"/>
            <a:ext cx="703142" cy="30421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596" y="6521112"/>
            <a:ext cx="1142740" cy="2202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5256BA-C9F5-C9BB-8E4F-24578961A48D}"/>
              </a:ext>
            </a:extLst>
          </p:cNvPr>
          <p:cNvSpPr txBox="1"/>
          <p:nvPr/>
        </p:nvSpPr>
        <p:spPr>
          <a:xfrm>
            <a:off x="430250" y="1233120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일사량 예측 모델 구성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A4A72-4240-F524-11FD-37957BE0E68C}"/>
              </a:ext>
            </a:extLst>
          </p:cNvPr>
          <p:cNvSpPr txBox="1"/>
          <p:nvPr/>
        </p:nvSpPr>
        <p:spPr>
          <a:xfrm>
            <a:off x="792487" y="1598434"/>
            <a:ext cx="4598054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랜덤 포레스트 </a:t>
            </a:r>
            <a:r>
              <a:rPr lang="en-US" altLang="ko-KR"/>
              <a:t>( Random Forest RF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/>
              <a:t>GBM ( Gradient Boosting Machine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/>
              <a:t>XGBoost ( eXtreme Gradient Boosting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/>
              <a:t>LightGBM ( Light GBM 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54F44E-6980-FA8E-0CD6-3F2C5865C512}"/>
              </a:ext>
            </a:extLst>
          </p:cNvPr>
          <p:cNvSpPr txBox="1"/>
          <p:nvPr/>
        </p:nvSpPr>
        <p:spPr>
          <a:xfrm>
            <a:off x="430250" y="360063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변수 중요도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EC2FB-B4C2-11C2-F337-BF7D6BBA7245}"/>
              </a:ext>
            </a:extLst>
          </p:cNvPr>
          <p:cNvSpPr txBox="1"/>
          <p:nvPr/>
        </p:nvSpPr>
        <p:spPr>
          <a:xfrm>
            <a:off x="798349" y="4059057"/>
            <a:ext cx="4395755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/>
              <a:t>습도 </a:t>
            </a:r>
            <a:r>
              <a:rPr lang="ko-KR" altLang="en-US"/>
              <a:t>예측 모델 구성에 중요한 변수임</a:t>
            </a:r>
            <a:r>
              <a:rPr lang="en-US" altLang="ko-KR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9F0A642-3030-ABE9-D9F9-72EA46AE56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778" y="2632892"/>
            <a:ext cx="5893837" cy="159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98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815</Words>
  <Application>Microsoft Office PowerPoint</Application>
  <PresentationFormat>와이드스크린</PresentationFormat>
  <Paragraphs>106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-apple-system</vt:lpstr>
      <vt:lpstr>Inter</vt:lpstr>
      <vt:lpstr>Nanum Gothic</vt:lpstr>
      <vt:lpstr>noto</vt:lpstr>
      <vt:lpstr>se-nanumgothic</vt:lpstr>
      <vt:lpstr>Malgun Gothic</vt:lpstr>
      <vt:lpstr>Malgun Gothic</vt:lpstr>
      <vt:lpstr>맑은고딕</vt:lpstr>
      <vt:lpstr>Arial</vt:lpstr>
      <vt:lpstr>Office 테마</vt:lpstr>
      <vt:lpstr>기계학습을 기반한 일사량 예측 기법의 연구동향 분석      A Literature Survey of Machine Learning-Based Solar Irradiance Forecasting Methods 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전이 학습 기반의 랜덤포레스트를 이용한 일사량 예측 모델 개발</dc:title>
  <dc:creator>소다영</dc:creator>
  <cp:lastModifiedBy>한 태규</cp:lastModifiedBy>
  <cp:revision>276</cp:revision>
  <dcterms:created xsi:type="dcterms:W3CDTF">2022-11-07T02:28:20Z</dcterms:created>
  <dcterms:modified xsi:type="dcterms:W3CDTF">2022-11-08T10:05:06Z</dcterms:modified>
</cp:coreProperties>
</file>