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4" r:id="rId3"/>
    <p:sldId id="257" r:id="rId4"/>
    <p:sldId id="263" r:id="rId5"/>
    <p:sldId id="282" r:id="rId6"/>
    <p:sldId id="266" r:id="rId7"/>
    <p:sldId id="271" r:id="rId8"/>
    <p:sldId id="267" r:id="rId9"/>
    <p:sldId id="269" r:id="rId10"/>
    <p:sldId id="270" r:id="rId11"/>
    <p:sldId id="277" r:id="rId12"/>
    <p:sldId id="272" r:id="rId13"/>
    <p:sldId id="279" r:id="rId14"/>
    <p:sldId id="278" r:id="rId15"/>
    <p:sldId id="280" r:id="rId16"/>
    <p:sldId id="281" r:id="rId17"/>
    <p:sldId id="28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5256" autoAdjust="0"/>
  </p:normalViewPr>
  <p:slideViewPr>
    <p:cSldViewPr snapToGrid="0">
      <p:cViewPr>
        <p:scale>
          <a:sx n="75" d="100"/>
          <a:sy n="75" d="100"/>
        </p:scale>
        <p:origin x="1421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F997-1D79-4E07-87A6-34279F62842B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20865-045B-45A9-AC7A-AC77C36411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99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kern="0">
                <a:solidFill>
                  <a:sysClr val="windowText" lastClr="000000"/>
                </a:solidFill>
                <a:cs typeface="Malgun Gothic"/>
              </a:rPr>
              <a:t>태양광 발전 시스템을 구축하기 이전에</a:t>
            </a:r>
            <a:r>
              <a:rPr lang="en-US" altLang="ko-KR" kern="0">
                <a:solidFill>
                  <a:sysClr val="windowText" lastClr="000000"/>
                </a:solidFill>
                <a:cs typeface="Malgun Gothic"/>
              </a:rPr>
              <a:t>,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0865-045B-45A9-AC7A-AC77C364114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6F6AC-2834-4FC4-97B2-7851B34ED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6CE66D-9368-4540-B7DB-A7029064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DA27B-14FD-46C7-A3DA-65992A02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363DB-DE90-46DD-BC80-ED0E4E31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8015D-2086-4F37-A9C0-99F60148B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97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27A0-C0FA-47B9-814A-A26991EA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7E4DE1-75FF-44D5-BDAD-2F2B43AB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E331C-E978-43BE-8EE1-7CEAFFA6F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1C298-F778-470E-8B75-C53D25DB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BF7FB0-AF4B-45FD-8CAF-31F4E8D9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CF4F-B152-4EF0-8413-5A495E94EF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0D790E-9021-4F2C-87E0-ECFEF1AB9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9DF6B-2D2C-4128-AFC0-629AAC60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80CD2-E1D5-4EA2-9098-EB450420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F7CB5-FC14-405C-B1DD-57DE772B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95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351A5-71C3-4924-9022-DFAA8B1F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D1934-6F8E-4187-89E2-4997B1F6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55E96-4160-4F81-B713-6E2FBC73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95A65-D14E-461A-B743-CCA54ED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1201B-507B-4D51-9415-3E95C00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1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3273F-A3F2-4F44-A3CA-EB2BE315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165012-9F8F-44C0-A25E-5F6290111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3F794-1425-49DE-9DB0-69DA0A6E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60F62-4550-4BD1-B3DD-6AC83C9A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37730-51CC-42CC-A148-49F7945D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4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5FE0F-C5C4-4D17-8FE2-CF306F9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9EE44C-4E25-4BD8-A2F5-657BC4FB1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7C0E1-EC80-4046-991E-CCE2F1615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43AFC-FEC2-4F34-A5FF-EAB3C313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97835-2F40-442C-AB26-C0299F5B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95E1F-5E8B-4727-A238-4313D50F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9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86174-7476-4739-8B6F-33C8C12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8D0F10-8DDA-4E31-8636-8DAB0A182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F6260-A982-4BBE-8231-25C7125C1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9ADA2-8F1A-48ED-A7E8-99F2454B8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35AA26-DBFC-4196-AAB7-96D3A46EC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D6A3CA-366C-416F-8616-D54F6520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6BB1A-BA19-4907-B50C-AE700DD9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A1DA2D-0C27-4AC5-B23C-345D45EF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2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E7E0-09B1-4C21-91AE-5795B3A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8884B-F622-4436-BD71-C6B00C6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A6B8BA-0652-489B-9CDC-3003A316B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0D0E59-D26D-4455-9454-96C0AF13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53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1B8F9-0905-4ABA-BEBE-4225F9A6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ABC733-314D-428A-B540-5C7FC42E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E1D33-4071-41C5-8CB0-76190BD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585EF-CDFD-4F04-B3A2-6EBBF208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1A5DF9-A118-4AC1-8F5F-B66606D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5117E-4D61-42BD-AA0F-6901B7AFB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2CF933-C81D-41BB-B82B-65D8291A5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33F76-2727-4287-BEF7-FAFAF726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CF52FC-D1B4-4CDA-9043-03E9B127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5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1B2A-1200-4DAB-AE05-2BFE373D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4AA53B-A628-4469-9E35-C682D39FB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EBFA94-81A7-458E-86F0-6DE1A0C5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5BF8A-9065-4486-981D-4E3E8A6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A65C9E-B609-4A46-A7A2-7BFC7798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E839E-439E-475E-87DB-2AAAADD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1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FB003-105D-4F84-B5D9-50B0E51D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847218-1984-4C68-9499-D2EDA1BA7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6D96C-E979-4315-9D42-78AA2B73A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85668-658F-4FC8-8F81-563F46575ADE}" type="datetimeFigureOut">
              <a:rPr lang="ko-KR" altLang="en-US" smtClean="0"/>
              <a:t>2022-11-08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4D021-D564-4245-B3C7-F1A0654D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4BE13-D3C3-41B9-815E-C277AE73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276A-B16E-4219-8EB0-2243FF9FC2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32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396" y="1444164"/>
            <a:ext cx="8768711" cy="36831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rgbClr val="002060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rgbClr val="002060"/>
                </a:solidFill>
              </a:rPr>
              <a:t>포레스트를</a:t>
            </a:r>
            <a:r>
              <a:rPr lang="ko-KR" altLang="en-US" sz="3600" b="1" dirty="0">
                <a:solidFill>
                  <a:srgbClr val="002060"/>
                </a:solidFill>
              </a:rPr>
              <a:t> 이용한 </a:t>
            </a:r>
            <a:br>
              <a:rPr lang="en-US" altLang="ko-KR" sz="3600" b="1" dirty="0">
                <a:solidFill>
                  <a:srgbClr val="002060"/>
                </a:solidFill>
              </a:rPr>
            </a:br>
            <a:r>
              <a:rPr lang="ko-KR" altLang="en-US" sz="3600" b="1" dirty="0">
                <a:solidFill>
                  <a:srgbClr val="002060"/>
                </a:solidFill>
              </a:rPr>
              <a:t>일사량 예측 기법</a:t>
            </a:r>
            <a:br>
              <a:rPr lang="en-US" altLang="ko-KR" sz="3700" b="1" dirty="0"/>
            </a:br>
            <a:r>
              <a:rPr lang="ko-KR" altLang="en-US" sz="1200" dirty="0"/>
              <a:t>    </a:t>
            </a:r>
            <a:br>
              <a:rPr lang="en-US" altLang="ko-KR" sz="4000" b="1" dirty="0"/>
            </a:br>
            <a:r>
              <a:rPr lang="en-US" altLang="ko-KR" sz="1800" b="1" dirty="0"/>
              <a:t>A Solar Irradiance Forecasting Method Using</a:t>
            </a:r>
            <a:br>
              <a:rPr lang="en-US" altLang="ko-KR" sz="1800" b="1" dirty="0"/>
            </a:br>
            <a:r>
              <a:rPr lang="en-US" altLang="ko-KR" sz="1800" b="1" dirty="0"/>
              <a:t>Transfer Learning-Based Random Forests</a:t>
            </a:r>
            <a:br>
              <a:rPr lang="en-US" altLang="ko-KR" sz="1800" dirty="0"/>
            </a:br>
            <a:br>
              <a:rPr lang="en-US" altLang="ko-KR" sz="1800" b="1" dirty="0"/>
            </a:br>
            <a:r>
              <a:rPr lang="en-US" altLang="ko-KR" sz="3000" b="1" dirty="0"/>
              <a:t>  </a:t>
            </a:r>
            <a:br>
              <a:rPr lang="en-US" altLang="ko-KR" sz="4000" b="1" dirty="0"/>
            </a:br>
            <a:endParaRPr lang="ko-KR" alt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2319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102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가정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dirty="0"/>
              <a:t>태양광 발전 시스템이 하루만 운영되었으며</a:t>
            </a:r>
            <a:r>
              <a:rPr lang="en-US" altLang="ko-KR" dirty="0"/>
              <a:t>, </a:t>
            </a:r>
            <a:r>
              <a:rPr lang="ko-KR" altLang="en-US" dirty="0"/>
              <a:t>일사량 데이터도 하루치만 수집되었음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다섯 군데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4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년치 데이터 셋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대상 지역의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년치 데이터 셋을 결합해 학습 데이터 셋을 구성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1F0147-7E99-430A-BE8A-08C8C8B5C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5F2A5E-66AF-49FF-B6C0-2C81B4E1E460}"/>
              </a:ext>
            </a:extLst>
          </p:cNvPr>
          <p:cNvSpPr/>
          <p:nvPr/>
        </p:nvSpPr>
        <p:spPr>
          <a:xfrm>
            <a:off x="9036771" y="401503"/>
            <a:ext cx="2947481" cy="551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학습 지역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예측 지역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A03454-59BD-4D91-98B6-E4A07A575B9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A944B4D-367A-4D10-A6B4-49EBC050AA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C4B0508-80C0-4FFE-90B4-7E66E11A7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433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2575" y="1769352"/>
            <a:ext cx="11291475" cy="1013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예를 들어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시부터 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일사량을 예측하고 싶음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8450" indent="-285750" latinLnBrk="0">
              <a:spcBef>
                <a:spcPts val="695"/>
              </a:spcBef>
              <a:buFontTx/>
              <a:buChar char="-"/>
              <a:tabLst>
                <a:tab pos="240665" algn="l"/>
              </a:tabLst>
            </a:pP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2016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 2019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서울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부산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대구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인천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,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광주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 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데이터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+ 2020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월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28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일 오전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~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오후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시까지 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대전</a:t>
            </a:r>
            <a:r>
              <a:rPr lang="en-US" altLang="ko-KR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r>
              <a:rPr lang="ko-KR" altLang="en-US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데이터를 사용</a:t>
            </a:r>
            <a:endParaRPr lang="en-US" altLang="ko-KR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9D0B5-0903-456D-905A-778BBFF7C77A}"/>
              </a:ext>
            </a:extLst>
          </p:cNvPr>
          <p:cNvSpPr/>
          <p:nvPr/>
        </p:nvSpPr>
        <p:spPr>
          <a:xfrm>
            <a:off x="10354048" y="644301"/>
            <a:ext cx="14300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atinLnBrk="0">
              <a:spcBef>
                <a:spcPts val="695"/>
              </a:spcBef>
              <a:tabLst>
                <a:tab pos="240665" algn="l"/>
              </a:tabLst>
            </a:pP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* 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수집 단위 </a:t>
            </a:r>
            <a:r>
              <a:rPr lang="en-US" altLang="ko-KR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: 1</a:t>
            </a:r>
            <a:r>
              <a:rPr lang="ko-KR" altLang="en-US" sz="1200" b="1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시간 </a:t>
            </a:r>
            <a:endParaRPr lang="en-US" altLang="ko-KR" sz="1200" b="1" kern="0" spc="-5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4687AFC-8C0E-4232-8F5E-FC79411B00AC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3992F27-9FF3-4BD4-B717-E666388E24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60250D2-431D-4B42-BE6C-DB5F6242B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E435B2D4-3A9E-426B-BBAC-17A5EA8A09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612"/>
          <a:stretch/>
        </p:blipFill>
        <p:spPr>
          <a:xfrm>
            <a:off x="3105047" y="2608710"/>
            <a:ext cx="6066529" cy="350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2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일사량 </a:t>
            </a:r>
            <a:r>
              <a:rPr lang="ko-KR" altLang="en-US" sz="3200" kern="0" spc="-25">
                <a:solidFill>
                  <a:srgbClr val="001F60"/>
                </a:solidFill>
                <a:ea typeface="맑은 고딕" panose="020B0503020000020004" pitchFamily="50" charset="-127"/>
              </a:rPr>
              <a:t>예측 모델링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16946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초매개변수인</a:t>
            </a:r>
            <a:r>
              <a:rPr lang="ko-KR" altLang="en-US" sz="2000" dirty="0"/>
              <a:t> 나무의 수는 </a:t>
            </a:r>
            <a:r>
              <a:rPr lang="en-US" altLang="ko-KR" sz="2000" dirty="0"/>
              <a:t>Oshiro </a:t>
            </a:r>
            <a:r>
              <a:rPr lang="ko-KR" altLang="en-US" sz="2000" dirty="0"/>
              <a:t>등</a:t>
            </a:r>
            <a:r>
              <a:rPr lang="en-US" altLang="ko-KR" sz="2000" dirty="0"/>
              <a:t>[5]</a:t>
            </a:r>
            <a:r>
              <a:rPr lang="ko-KR" altLang="en-US" sz="2000" dirty="0"/>
              <a:t>의 연구에서 제안한 값인 </a:t>
            </a:r>
            <a:r>
              <a:rPr lang="en-US" altLang="ko-KR" sz="2000" dirty="0"/>
              <a:t>128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변수 중요도는 지니 불순도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(impurity)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사용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추세를 반영하기 위해 </a:t>
            </a:r>
            <a:r>
              <a:rPr lang="en-US" altLang="ko-KR" sz="2000" b="1" kern="0" dirty="0">
                <a:solidFill>
                  <a:srgbClr val="002060"/>
                </a:solidFill>
                <a:cs typeface="Malgun Gothic"/>
              </a:rPr>
              <a:t>Sliding Window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방식을 사용해 모델링 수행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2C4D40-10CE-47F5-B8D5-759B277E3082}"/>
              </a:ext>
            </a:extLst>
          </p:cNvPr>
          <p:cNvGrpSpPr/>
          <p:nvPr/>
        </p:nvGrpSpPr>
        <p:grpSpPr>
          <a:xfrm>
            <a:off x="879512" y="3381130"/>
            <a:ext cx="10432975" cy="2622566"/>
            <a:chOff x="956052" y="3252674"/>
            <a:chExt cx="10432975" cy="2622566"/>
          </a:xfrm>
        </p:grpSpPr>
        <p:pic>
          <p:nvPicPr>
            <p:cNvPr id="1026" name="Picture 2" descr="Random Forest Regression. Random Forest Regression is a… | by chaya | Level  Up Coding">
              <a:extLst>
                <a:ext uri="{FF2B5EF4-FFF2-40B4-BE49-F238E27FC236}">
                  <a16:creationId xmlns:a16="http://schemas.microsoft.com/office/drawing/2014/main" id="{C4A2E2C3-031F-4D15-922E-75F2193B5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052" y="3252674"/>
              <a:ext cx="4529544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Omphalos, Uber's Parallel and Language-Extensible Time Series Backtesting  Tool - 雷竞技电脑版,raybet雷电竞官网,雷电竞网页">
              <a:extLst>
                <a:ext uri="{FF2B5EF4-FFF2-40B4-BE49-F238E27FC236}">
                  <a16:creationId xmlns:a16="http://schemas.microsoft.com/office/drawing/2014/main" id="{F9D413B2-0613-4B48-BFB8-27C8660BE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5209" y="3254975"/>
              <a:ext cx="5023818" cy="2620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5AA96-16D6-4F35-9749-3DB555C0481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D6C0931-0603-4DD0-91D1-00390C2BA7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C4A85D0-EC16-448D-BDB2-66760B393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9C17FF3-2232-46A5-B77F-A455FA0C21FA}"/>
              </a:ext>
            </a:extLst>
          </p:cNvPr>
          <p:cNvSpPr txBox="1"/>
          <p:nvPr/>
        </p:nvSpPr>
        <p:spPr>
          <a:xfrm>
            <a:off x="6651883" y="639258"/>
            <a:ext cx="5197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[5] T. M. Oshiro, P. S. Perez, and J. A. </a:t>
            </a:r>
            <a:r>
              <a:rPr lang="en-US" altLang="ko-KR" sz="800" dirty="0" err="1"/>
              <a:t>Baranauskas</a:t>
            </a:r>
            <a:r>
              <a:rPr lang="en-US" altLang="ko-KR" sz="800" dirty="0"/>
              <a:t>, “How Many Trees in a Random Forest?” In Proc. of the International Workshop on Machine Learning and Data Mining in Pattern Recognition, pp. 154-168, 2012. 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134005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모델링 실험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/>
              <p:nvPr/>
            </p:nvSpPr>
            <p:spPr>
              <a:xfrm>
                <a:off x="508990" y="1263396"/>
                <a:ext cx="11275060" cy="848309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2000" b="1" kern="0" dirty="0">
                    <a:solidFill>
                      <a:sysClr val="windowText" lastClr="000000"/>
                    </a:solidFill>
                    <a:cs typeface="Malgun Gothic"/>
                  </a:rPr>
                  <a:t>예측 정확성 평가 지표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en-US" altLang="ko-KR" sz="2000" b="1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:r>
                  <a:rPr lang="en-US" altLang="ko-KR" sz="2000" b="1" kern="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Malgun Gothic"/>
                  </a:rPr>
                  <a:t>RMSE(Root Mean Square Error)</a:t>
                </a: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sz="2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</m:oMath>
                </a14:m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 </a:t>
                </a: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시점의 실제 일사량</a:t>
                </a:r>
                <a:r>
                  <a:rPr lang="en-US" altLang="ko-KR" sz="2000" kern="0" dirty="0">
                    <a:solidFill>
                      <a:sysClr val="windowText" lastClr="000000"/>
                    </a:solidFill>
                    <a:cs typeface="Malgun Gothic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ko-KR" sz="2000" b="1" i="1" kern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altLang="ko-KR" sz="2000" b="0" i="1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sz="2000" b="0" i="0" kern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𝑡</m:t>
                    </m:r>
                    <m:r>
                      <a:rPr lang="en-US" altLang="ko-KR" sz="2000" b="0" i="0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Malgun Gothic"/>
                      </a:rPr>
                      <m:t> </m:t>
                    </m:r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시점의 </a:t>
                </a:r>
                <a:r>
                  <a:rPr lang="ko-KR" altLang="en-US" sz="2000" kern="0" dirty="0" err="1">
                    <a:solidFill>
                      <a:sysClr val="windowText" lastClr="000000"/>
                    </a:solidFill>
                    <a:cs typeface="Malgun Gothic"/>
                  </a:rPr>
                  <a:t>예측값</a:t>
                </a:r>
                <a:endParaRPr lang="en-US" altLang="ko-KR" sz="2000" kern="0" dirty="0">
                  <a:solidFill>
                    <a:sysClr val="windowText" lastClr="000000"/>
                  </a:solidFill>
                  <a:cs typeface="Malgun Gothic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04B1BFFB-7036-4650-B5BA-6C2A99C6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" y="1263396"/>
                <a:ext cx="11275060" cy="848309"/>
              </a:xfrm>
              <a:prstGeom prst="rect">
                <a:avLst/>
              </a:prstGeom>
              <a:blipFill>
                <a:blip r:embed="rId2"/>
                <a:stretch>
                  <a:fillRect l="-1189" b="-17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1605B09A-1A65-42D8-BD43-DFC96EF1C727}"/>
                  </a:ext>
                </a:extLst>
              </p:cNvPr>
              <p:cNvSpPr txBox="1"/>
              <p:nvPr/>
            </p:nvSpPr>
            <p:spPr>
              <a:xfrm>
                <a:off x="430250" y="3897987"/>
                <a:ext cx="11275060" cy="856645"/>
              </a:xfrm>
              <a:prstGeom prst="rect">
                <a:avLst/>
              </a:prstGeom>
            </p:spPr>
            <p:txBody>
              <a:bodyPr vert="horz" wrap="square" lIns="0" tIns="116205" rIns="0" bIns="0" rtlCol="0">
                <a:spAutoFit/>
              </a:bodyPr>
              <a:lstStyle/>
              <a:p>
                <a:pPr marL="355600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2000" kern="0" dirty="0">
                    <a:solidFill>
                      <a:sysClr val="windowText" lastClr="000000"/>
                    </a:solidFill>
                    <a:cs typeface="Malgun Gothic"/>
                  </a:rPr>
                  <a:t>기상청에서 제공하는 종관기상관측 데이터</a:t>
                </a:r>
                <a14:m>
                  <m:oMath xmlns:m="http://schemas.openxmlformats.org/officeDocument/2006/math">
                    <m:r>
                      <a:rPr lang="ko-KR" altLang="en-US" sz="2000" i="1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2000" b="0" i="1" kern="0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0" kern="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활</m:t>
                    </m:r>
                  </m:oMath>
                </a14:m>
                <a:r>
                  <a:rPr lang="ko-KR" altLang="en-US" sz="2000" kern="0" dirty="0">
                    <a:solidFill>
                      <a:sysClr val="windowText" lastClr="000000"/>
                    </a:solidFill>
                    <a:latin typeface="+mj-lt"/>
                  </a:rPr>
                  <a:t>용함</a:t>
                </a:r>
                <a:endParaRPr lang="en-US" altLang="ko-KR" sz="2000" kern="0" dirty="0">
                  <a:solidFill>
                    <a:sysClr val="windowText" lastClr="000000"/>
                  </a:solidFill>
                  <a:latin typeface="+mj-lt"/>
                </a:endParaRPr>
              </a:p>
              <a:p>
                <a:pPr marL="812800" lvl="1" indent="-342900" latinLnBrk="0">
                  <a:spcBef>
                    <a:spcPts val="915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2000" kern="0" dirty="0">
                    <a:solidFill>
                      <a:sysClr val="windowText" lastClr="000000"/>
                    </a:solidFill>
                    <a:latin typeface="+mj-lt"/>
                  </a:rPr>
                  <a:t>Table</a:t>
                </a:r>
              </a:p>
            </p:txBody>
          </p:sp>
        </mc:Choice>
        <mc:Fallback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1605B09A-1A65-42D8-BD43-DFC96EF1C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50" y="3897987"/>
                <a:ext cx="11275060" cy="856645"/>
              </a:xfrm>
              <a:prstGeom prst="rect">
                <a:avLst/>
              </a:prstGeom>
              <a:blipFill>
                <a:blip r:embed="rId3"/>
                <a:stretch>
                  <a:fillRect l="-1190" b="-170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/>
              <p:nvPr/>
            </p:nvSpPr>
            <p:spPr>
              <a:xfrm>
                <a:off x="4303955" y="2466044"/>
                <a:ext cx="3584090" cy="1077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A6CCE4-A388-4FA1-BFB0-666C17AAF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55" y="2466044"/>
                <a:ext cx="3584090" cy="1077603"/>
              </a:xfrm>
              <a:prstGeom prst="rect">
                <a:avLst/>
              </a:prstGeom>
              <a:blipFill>
                <a:blip r:embed="rId4"/>
                <a:stretch>
                  <a:fillRect b="-5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09CA87-6DC4-48D6-B475-6DFD6667769B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7E92FBF-E735-4F1A-9222-56A3851715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AB86DD4-452C-4EDF-85BF-94F16641F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599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실험 및 결과 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42511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기계 학습 기반의 일사량 예측 모델의 예측 정확성 비교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7455D9-43A2-4EEB-8BFF-497E80E5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18" y="2254691"/>
            <a:ext cx="9827403" cy="303899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668E7250-425D-4CBF-A95B-0548D9813C2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E57D731-B0D9-425E-8A4F-A0DD4C7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CC09A94-CBA7-490A-B493-28422FEB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799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결과 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457AEE3-4E9F-47F3-A3D1-3FEB3195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108" y="1935668"/>
            <a:ext cx="6006824" cy="2986664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CAFEF32-EC46-4F6A-9570-8F95B95EFC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0437743-CF8E-4B25-B065-A9A2FFC88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9D39514-CA34-446B-A975-A398D4762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595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6D7BD600-30F6-4170-B80C-852A785CE1AD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651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결론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8B966E05-EAAB-445B-8CC8-46645EBDF559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04B1BFFB-7036-4650-B5BA-6C2A99C6E376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Head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b="1" kern="0" dirty="0" err="1">
                <a:solidFill>
                  <a:sysClr val="windowText" lastClr="000000"/>
                </a:solidFill>
                <a:cs typeface="Malgun Gothic"/>
              </a:rPr>
              <a:t>ㅇㅇ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3FB5660-E702-46AE-AC53-7686FDB5B395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A3DE8C6-951E-4895-9FE3-F76999926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A5AC1D-1FE2-43B5-8A82-0256447A0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7241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-2" y="1994992"/>
            <a:ext cx="12191999" cy="20394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593" y="2467945"/>
            <a:ext cx="8934807" cy="9619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</a:rPr>
              <a:t>. 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10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53444D1-C8AF-4282-949A-3A5C6226CB43}"/>
              </a:ext>
            </a:extLst>
          </p:cNvPr>
          <p:cNvSpPr/>
          <p:nvPr/>
        </p:nvSpPr>
        <p:spPr>
          <a:xfrm>
            <a:off x="0" y="1368552"/>
            <a:ext cx="12192000" cy="26444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0696DC-B7BA-4CDC-A60C-0425727AC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2348" y="1706312"/>
            <a:ext cx="8934807" cy="2059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3600" b="1" dirty="0">
                <a:solidFill>
                  <a:schemeClr val="bg1"/>
                </a:solidFill>
              </a:rPr>
              <a:t>전이 학습 기반의 랜덤 </a:t>
            </a:r>
            <a:r>
              <a:rPr lang="ko-KR" altLang="en-US" sz="3600" b="1" dirty="0" err="1">
                <a:solidFill>
                  <a:schemeClr val="bg1"/>
                </a:solidFill>
              </a:rPr>
              <a:t>포레스트를</a:t>
            </a:r>
            <a:r>
              <a:rPr lang="ko-KR" altLang="en-US" sz="3600" b="1" dirty="0">
                <a:solidFill>
                  <a:schemeClr val="bg1"/>
                </a:solidFill>
              </a:rPr>
              <a:t> 이용한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일사량 예측 기법</a:t>
            </a:r>
            <a:br>
              <a:rPr lang="en-US" altLang="ko-KR" sz="3700" b="1" dirty="0">
                <a:solidFill>
                  <a:schemeClr val="bg1"/>
                </a:solidFill>
              </a:rPr>
            </a:br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A Solar Irradiance Forecasting Method Using</a:t>
            </a:r>
            <a:br>
              <a:rPr lang="en-US" altLang="ko-KR" sz="1800" b="1" dirty="0">
                <a:solidFill>
                  <a:schemeClr val="bg1"/>
                </a:solidFill>
              </a:rPr>
            </a:br>
            <a:r>
              <a:rPr lang="en-US" altLang="ko-KR" sz="1800" b="1" dirty="0">
                <a:solidFill>
                  <a:schemeClr val="bg1"/>
                </a:solidFill>
              </a:rPr>
              <a:t>Transfer Learning-Based Random Forests</a:t>
            </a:r>
            <a:endParaRPr lang="ko-KR" altLang="en-US" sz="4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FD4D-AF49-40AE-B356-99B511DA47B1}"/>
              </a:ext>
            </a:extLst>
          </p:cNvPr>
          <p:cNvSpPr txBox="1"/>
          <p:nvPr/>
        </p:nvSpPr>
        <p:spPr>
          <a:xfrm>
            <a:off x="2655502" y="4181991"/>
            <a:ext cx="7048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+mn-ea"/>
              </a:rPr>
              <a:t>소다영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baseline="300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김의년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한태규</a:t>
            </a:r>
            <a:r>
              <a:rPr lang="en-US" altLang="ko-KR" sz="1600" baseline="30000" dirty="0">
                <a:latin typeface="+mn-ea"/>
              </a:rPr>
              <a:t>1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dirty="0" err="1">
                <a:latin typeface="+mn-ea"/>
              </a:rPr>
              <a:t>하휘명</a:t>
            </a:r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 문지훈</a:t>
            </a:r>
            <a:r>
              <a:rPr lang="en-US" altLang="ko-KR" sz="1600" baseline="30000" dirty="0">
                <a:latin typeface="+mn-ea"/>
              </a:rPr>
              <a:t>1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aseline="300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순천향대학교 빅데이터공학과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en-US" altLang="ko-KR" sz="1600" baseline="30000" dirty="0">
                <a:latin typeface="+mn-ea"/>
              </a:rPr>
              <a:t>2</a:t>
            </a:r>
            <a:r>
              <a:rPr lang="en-US" altLang="ko-KR" sz="1600" dirty="0">
                <a:latin typeface="+mn-ea"/>
              </a:rPr>
              <a:t>LG </a:t>
            </a:r>
            <a:r>
              <a:rPr lang="ko-KR" altLang="en-US" sz="1600" dirty="0">
                <a:latin typeface="+mn-ea"/>
              </a:rPr>
              <a:t>에너지솔루션</a:t>
            </a:r>
            <a:endParaRPr lang="en-US" altLang="ko-KR" sz="16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+mn-ea"/>
              </a:rPr>
              <a:t>{</a:t>
            </a:r>
            <a:r>
              <a:rPr lang="en-US" altLang="ko-KR" sz="1600" dirty="0" err="1">
                <a:latin typeface="+mn-ea"/>
              </a:rPr>
              <a:t>dayeong</a:t>
            </a:r>
            <a:r>
              <a:rPr lang="en-US" altLang="ko-KR" sz="1600" dirty="0">
                <a:latin typeface="+mn-ea"/>
              </a:rPr>
              <a:t>, eui20n, gksxorb159, jmoon22}@sch.ac.kr, hwmhkr@lgnsol.com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1FB9A6A-537F-4C85-8D4B-D783C888B4FD}"/>
              </a:ext>
            </a:extLst>
          </p:cNvPr>
          <p:cNvGrpSpPr/>
          <p:nvPr/>
        </p:nvGrpSpPr>
        <p:grpSpPr>
          <a:xfrm>
            <a:off x="8433848" y="6084711"/>
            <a:ext cx="3593526" cy="592237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176B1B9-91BA-4755-B56C-BC69CAD0EC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B7D3B8E-D8FD-458E-8DBA-B894C879C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86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목차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014075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배경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연구 목적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전이 학습을 이용한 다단계 일사량 예측 방식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lvl="1" latinLnBrk="0">
              <a:spcBef>
                <a:spcPts val="915"/>
              </a:spcBef>
            </a:pP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[3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] Random Forest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기반의 일사량 예측 모델링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실험 및 결과 </a:t>
            </a:r>
          </a:p>
          <a:p>
            <a:pPr marL="527050" indent="-514350" latinLnBrk="0">
              <a:spcBef>
                <a:spcPts val="915"/>
              </a:spcBef>
              <a:buFont typeface="+mj-lt"/>
              <a:buAutoNum type="arabicPeriod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결론 및 향후 연구</a:t>
            </a: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0253E-188B-4F98-ACE0-521AAD106344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87EDB79-AE8E-46E3-B956-281C41A7E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5EA5F27-CB8A-4DD7-A41E-73A6B46FF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78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epj.co.kr/news/photo/202012/26775_37628_1025.jpg">
            <a:extLst>
              <a:ext uri="{FF2B5EF4-FFF2-40B4-BE49-F238E27FC236}">
                <a16:creationId xmlns:a16="http://schemas.microsoft.com/office/drawing/2014/main" id="{FC3DE6BB-8A22-4AC4-AC45-6F6ED66F5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68" y="2399332"/>
            <a:ext cx="7472104" cy="341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최근 정부에서는 온실가스 배출량을 줄이기 위해 신재생 에너지 발전의 중요성을 강조하며 에너지원별 발전 비중을 점차 늘리고 있음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 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3239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B7E3058-AF88-4790-9FFF-1F6633E2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72" y="2274624"/>
            <a:ext cx="6062056" cy="4145377"/>
          </a:xfrm>
          <a:prstGeom prst="rect">
            <a:avLst/>
          </a:prstGeom>
        </p:spPr>
      </p:pic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73289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특히 신재생 에너지 중에서도 태양광 발전 시스템은 자연 친화적이며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재생 가능한 에너지로 알려지면서 세계적으로 태양광 발전 시스템 설치가 증가되고 있음</a:t>
            </a:r>
            <a:endParaRPr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E4152E-20A9-481E-980D-6839B0FB11B6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C23857E-A1F0-4072-923B-4AA3924E7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0779464-688C-4EBA-BA1C-984E804D8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035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	</a:t>
            </a: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배경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124210" cy="200247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태양광 발전의 주 에너지원은 </a:t>
            </a:r>
            <a:r>
              <a:rPr lang="ko-KR" altLang="en-US" sz="2000" b="1" u="sng" kern="0" dirty="0">
                <a:solidFill>
                  <a:srgbClr val="002060"/>
                </a:solidFill>
                <a:cs typeface="Malgun Gothic"/>
              </a:rPr>
              <a:t>일사량</a:t>
            </a:r>
            <a:endParaRPr lang="en-US" altLang="ko-KR" sz="2000" b="1" kern="0" dirty="0">
              <a:solidFill>
                <a:srgbClr val="00206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효율적으로 운영하기 위해 사전에 정확한 일사량을 예측하는 것이 중요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하지만 기상청의 동네예보는 기온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습도와 같은 요인의 예측 값은 제공하나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일사량 예측 값은 제공하지 않음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469900" indent="-4572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따라서 기계학습을 기반으로 일사량 예측하는 연구가 활발하게 진행중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5C8B75-0277-4711-8BD5-46D252D91661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A98FBBB-1C7D-4E7B-92DE-EE6C5EBC5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8635494-DF36-4B9B-BA98-17DD7B6C5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pic>
        <p:nvPicPr>
          <p:cNvPr id="1026" name="Picture 2" descr="태양광 발전">
            <a:extLst>
              <a:ext uri="{FF2B5EF4-FFF2-40B4-BE49-F238E27FC236}">
                <a16:creationId xmlns:a16="http://schemas.microsoft.com/office/drawing/2014/main" id="{4BE16BD1-12CE-4E7D-8694-5EDC8768C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787" y="3429000"/>
            <a:ext cx="4872426" cy="312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443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4B0F442-2EC1-47CB-9198-FCDFDF330FE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53C9ACE-11A3-4B66-A059-D760A7C4C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81A1EF-A009-4217-A520-3A74000D4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12" name="object 3">
            <a:extLst>
              <a:ext uri="{FF2B5EF4-FFF2-40B4-BE49-F238E27FC236}">
                <a16:creationId xmlns:a16="http://schemas.microsoft.com/office/drawing/2014/main" id="{A5B36F99-427B-4B54-BD8A-879C36920055}"/>
              </a:ext>
            </a:extLst>
          </p:cNvPr>
          <p:cNvSpPr txBox="1"/>
          <p:nvPr/>
        </p:nvSpPr>
        <p:spPr>
          <a:xfrm>
            <a:off x="508990" y="1263396"/>
            <a:ext cx="11195330" cy="200247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초기 태양광 발전 시스템을 도입하는 지역에서 일사량 정보가 부족하다면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?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태양광 발전 시스템을 운영 계획을 효율적으로 세울 수 없음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본 연구에서는 예측 대상 지역에서 하루치의 일사량만 수집되었더라도 타 지역의 충분한 일사량 데이터를 활용해 전이학습 기반의 다단계 일사량 예측 기법을 제안함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12700" latinLnBrk="0">
              <a:spcBef>
                <a:spcPts val="915"/>
              </a:spcBef>
            </a:pP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1766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848309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정확한 단기 일사량을 예측하기 위한 연구들이 활발하게 진행되고 있음 </a:t>
            </a: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endParaRPr lang="en-US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DD6621-B9A5-4731-98E8-4755A8C8B117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29E61-9F1E-408A-9BFC-2D93C28F9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36C-0C14-4FED-B594-471A701EA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2146E5-2142-4635-9155-E7AEBE85CA0C}"/>
              </a:ext>
            </a:extLst>
          </p:cNvPr>
          <p:cNvSpPr txBox="1"/>
          <p:nvPr/>
        </p:nvSpPr>
        <p:spPr>
          <a:xfrm>
            <a:off x="4907503" y="2828835"/>
            <a:ext cx="237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200" dirty="0"/>
              <a:t>Table</a:t>
            </a:r>
            <a:endParaRPr lang="ko-KR" altLang="en-US" sz="7200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8CB99A9A-91C2-4C3A-9F5F-B2BD257A0303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1793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67740" algn="l"/>
              </a:tabLst>
              <a:defRPr/>
            </a:pPr>
            <a:r>
              <a:rPr kumimoji="0" lang="ko-KR" altLang="en-US" sz="3200" b="1" i="0" u="none" strike="noStrike" kern="0" cap="none" spc="-25" normalizeH="0" baseline="0" noProof="0" dirty="0">
                <a:ln>
                  <a:noFill/>
                </a:ln>
                <a:solidFill>
                  <a:srgbClr val="001F60"/>
                </a:solidFill>
                <a:effectLst/>
                <a:uLnTx/>
                <a:uFillTx/>
                <a:latin typeface="Malgun Gothic"/>
                <a:ea typeface="맑은 고딕" panose="020B0503020000020004" pitchFamily="50" charset="-127"/>
              </a:rPr>
              <a:t>연구</a:t>
            </a:r>
            <a:r>
              <a:rPr lang="ko-KR" altLang="en-US" sz="3200" kern="0" dirty="0">
                <a:solidFill>
                  <a:srgbClr val="001F60"/>
                </a:solidFill>
                <a:ea typeface="맑은 고딕" panose="020B0503020000020004" pitchFamily="50" charset="-127"/>
              </a:rPr>
              <a:t> </a:t>
            </a:r>
            <a:r>
              <a:rPr lang="ko-KR" altLang="en-US" sz="3200" kern="0" spc="-25" dirty="0">
                <a:solidFill>
                  <a:srgbClr val="001F60"/>
                </a:solidFill>
                <a:ea typeface="맑은 고딕" panose="020B0503020000020004" pitchFamily="50" charset="-127"/>
              </a:rPr>
              <a:t>목적</a:t>
            </a:r>
            <a:endParaRPr kumimoji="0" lang="ko-KR" altLang="en-US" sz="3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692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">
            <a:extLst>
              <a:ext uri="{FF2B5EF4-FFF2-40B4-BE49-F238E27FC236}">
                <a16:creationId xmlns:a16="http://schemas.microsoft.com/office/drawing/2014/main" id="{63B42C9C-96BB-4869-81D8-DBA87F4A50BB}"/>
              </a:ext>
            </a:extLst>
          </p:cNvPr>
          <p:cNvSpPr txBox="1">
            <a:spLocks/>
          </p:cNvSpPr>
          <p:nvPr/>
        </p:nvSpPr>
        <p:spPr>
          <a:xfrm>
            <a:off x="492575" y="391668"/>
            <a:ext cx="39270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lvl="0" latinLnBrk="0">
              <a:spcBef>
                <a:spcPts val="100"/>
              </a:spcBef>
              <a:tabLst>
                <a:tab pos="967740" algn="l"/>
              </a:tabLst>
              <a:defRPr/>
            </a:pPr>
            <a:r>
              <a:rPr lang="ko-KR" altLang="en-US" sz="3200" kern="0" spc="-25" dirty="0">
                <a:solidFill>
                  <a:srgbClr val="001F60"/>
                </a:solidFill>
              </a:rPr>
              <a:t>일사량 예측 모델링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8C33617-DDF9-46C2-AA54-1B67BF5470A7}"/>
              </a:ext>
            </a:extLst>
          </p:cNvPr>
          <p:cNvSpPr txBox="1"/>
          <p:nvPr/>
        </p:nvSpPr>
        <p:spPr>
          <a:xfrm>
            <a:off x="508990" y="1263396"/>
            <a:ext cx="11275060" cy="338746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latinLnBrk="0">
              <a:spcBef>
                <a:spcPts val="915"/>
              </a:spcBef>
            </a:pP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[1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단계</a:t>
            </a:r>
            <a:r>
              <a:rPr lang="en-US" altLang="ko-KR" sz="2000" b="1" kern="0" dirty="0">
                <a:solidFill>
                  <a:sysClr val="windowText" lastClr="000000"/>
                </a:solidFill>
                <a:cs typeface="Malgun Gothic"/>
              </a:rPr>
              <a:t>] </a:t>
            </a:r>
            <a:r>
              <a:rPr lang="ko-KR" altLang="en-US" sz="2000" b="1" kern="0" dirty="0">
                <a:solidFill>
                  <a:sysClr val="windowText" lastClr="000000"/>
                </a:solidFill>
                <a:cs typeface="Malgun Gothic"/>
              </a:rPr>
              <a:t>예측 모델 학습을 위한 입력 변수 구성</a:t>
            </a:r>
            <a:endParaRPr lang="en-US" altLang="ko-KR" sz="2000" b="1" kern="0" dirty="0">
              <a:solidFill>
                <a:sysClr val="windowText" lastClr="000000"/>
              </a:solidFill>
              <a:cs typeface="Malgun Gothic"/>
            </a:endParaRP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기상청에서 제공하는 종관기상관측 데이터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(2016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~ 2019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년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12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31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</a:t>
            </a:r>
          </a:p>
          <a:p>
            <a:pPr marL="355600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입력 변수 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: 7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개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날짜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(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월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일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, </a:t>
            </a: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시간</a:t>
            </a:r>
            <a:r>
              <a:rPr lang="en-US" altLang="ko-KR" sz="2000" kern="0" dirty="0">
                <a:solidFill>
                  <a:sysClr val="windowText" lastClr="000000"/>
                </a:solidFill>
                <a:cs typeface="Malgun Gothic"/>
              </a:rPr>
              <a:t>)  </a:t>
            </a: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기온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습도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풍속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  <a:p>
            <a:pPr marL="812800" lvl="1" indent="-342900" latinLnBrk="0">
              <a:spcBef>
                <a:spcPts val="915"/>
              </a:spcBef>
              <a:buFont typeface="Wingdings" panose="05000000000000000000" pitchFamily="2" charset="2"/>
              <a:buChar char="§"/>
            </a:pPr>
            <a:r>
              <a:rPr lang="ko-KR" altLang="en-US" sz="2000" kern="0" dirty="0">
                <a:solidFill>
                  <a:sysClr val="windowText" lastClr="000000"/>
                </a:solidFill>
                <a:cs typeface="Malgun Gothic"/>
              </a:rPr>
              <a:t>풍향</a:t>
            </a:r>
            <a:endParaRPr lang="en-US" altLang="ko-KR" sz="2000" kern="0" dirty="0">
              <a:solidFill>
                <a:sysClr val="windowText" lastClr="000000"/>
              </a:solidFill>
              <a:cs typeface="Malgun Gothic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C73C25E3-E198-4627-994A-E730949EA465}"/>
              </a:ext>
            </a:extLst>
          </p:cNvPr>
          <p:cNvSpPr/>
          <p:nvPr/>
        </p:nvSpPr>
        <p:spPr>
          <a:xfrm>
            <a:off x="430250" y="985061"/>
            <a:ext cx="11353800" cy="45720"/>
          </a:xfrm>
          <a:custGeom>
            <a:avLst/>
            <a:gdLst/>
            <a:ahLst/>
            <a:cxnLst/>
            <a:rect l="l" t="t" r="r" b="b"/>
            <a:pathLst>
              <a:path w="11353800" h="45719">
                <a:moveTo>
                  <a:pt x="11353800" y="0"/>
                </a:moveTo>
                <a:lnTo>
                  <a:pt x="0" y="0"/>
                </a:lnTo>
                <a:lnTo>
                  <a:pt x="0" y="45718"/>
                </a:lnTo>
                <a:lnTo>
                  <a:pt x="11353800" y="45718"/>
                </a:lnTo>
                <a:lnTo>
                  <a:pt x="11353800" y="0"/>
                </a:lnTo>
                <a:close/>
              </a:path>
            </a:pathLst>
          </a:custGeom>
          <a:solidFill>
            <a:srgbClr val="0C3F8B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7FE92FB-9586-4E1A-BE8B-52DDA84D027A}"/>
              </a:ext>
            </a:extLst>
          </p:cNvPr>
          <p:cNvGrpSpPr/>
          <p:nvPr/>
        </p:nvGrpSpPr>
        <p:grpSpPr>
          <a:xfrm>
            <a:off x="9250532" y="6219306"/>
            <a:ext cx="2776842" cy="457642"/>
            <a:chOff x="8473734" y="6091284"/>
            <a:chExt cx="3553640" cy="5856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9DCE215-67EA-43B9-8581-2614C41349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35" t="3851" r="5686" b="50143"/>
            <a:stretch/>
          </p:blipFill>
          <p:spPr>
            <a:xfrm>
              <a:off x="8473734" y="6091284"/>
              <a:ext cx="1353669" cy="58566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39ACA8-4783-4963-86D3-339AD33C2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7403" y="6172124"/>
              <a:ext cx="2199971" cy="423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60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674</Words>
  <Application>Microsoft Office PowerPoint</Application>
  <PresentationFormat>와이드스크린</PresentationFormat>
  <Paragraphs>80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맑은 고딕</vt:lpstr>
      <vt:lpstr>맑은 고딕</vt:lpstr>
      <vt:lpstr>Office 테마</vt:lpstr>
      <vt:lpstr>전이 학습 기반의 랜덤 포레스트를 이용한  일사량 예측 기법      A Solar Irradiance Forecasting Method Using Transfer Learning-Based Random Forests     </vt:lpstr>
      <vt:lpstr>전이 학습 기반의 랜덤 포레스트를 이용한  일사량 예측 기법      A Solar Irradiance Forecasting Method Using Transfer Learning-Based Random Forests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전이 학습 기반의 랜덤포레스트를 이용한 일사량 예측 모델 개발</dc:title>
  <dc:creator>소다영</dc:creator>
  <cp:lastModifiedBy>소다영</cp:lastModifiedBy>
  <cp:revision>295</cp:revision>
  <dcterms:created xsi:type="dcterms:W3CDTF">2022-11-07T02:28:20Z</dcterms:created>
  <dcterms:modified xsi:type="dcterms:W3CDTF">2022-11-08T13:57:58Z</dcterms:modified>
</cp:coreProperties>
</file>