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CA46AE7-3116-D3F3-7E32-B197A71993A9}"/>
              </a:ext>
            </a:extLst>
          </p:cNvPr>
          <p:cNvGrpSpPr/>
          <p:nvPr/>
        </p:nvGrpSpPr>
        <p:grpSpPr>
          <a:xfrm>
            <a:off x="430250" y="1269591"/>
            <a:ext cx="7119664" cy="2066101"/>
            <a:chOff x="430250" y="2707356"/>
            <a:chExt cx="7119664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2707356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3072670"/>
              <a:ext cx="6757427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조건부 랜덤 포레스트 </a:t>
              </a:r>
              <a:r>
                <a:rPr lang="en-US" altLang="ko-KR" b="1"/>
                <a:t>( Conditional Random Forests CRF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랜덤 포레스트 </a:t>
              </a:r>
              <a:r>
                <a:rPr lang="en-US" altLang="ko-KR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의사결정 나무</a:t>
              </a:r>
              <a:r>
                <a:rPr lang="en-US" altLang="ko-KR"/>
                <a:t> ( </a:t>
              </a:r>
              <a:r>
                <a:rPr lang="en-US" altLang="ko-KR">
                  <a:solidFill>
                    <a:srgbClr val="000000"/>
                  </a:solidFill>
                  <a:latin typeface="noto"/>
                </a:rPr>
                <a:t>D</a:t>
              </a:r>
              <a:r>
                <a:rPr lang="en-US" altLang="ko-KR" b="0" i="0">
                  <a:solidFill>
                    <a:srgbClr val="000000"/>
                  </a:solidFill>
                  <a:effectLst/>
                  <a:latin typeface="noto"/>
                </a:rPr>
                <a:t>ecision Tree</a:t>
              </a:r>
              <a:r>
                <a:rPr lang="en-US" altLang="ko-KR"/>
                <a:t>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GBM ( Gradient Boosting Machine 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D8B479-A6A6-4F1D-99DF-A355DDA43520}"/>
              </a:ext>
            </a:extLst>
          </p:cNvPr>
          <p:cNvGrpSpPr/>
          <p:nvPr/>
        </p:nvGrpSpPr>
        <p:grpSpPr>
          <a:xfrm>
            <a:off x="430250" y="4703472"/>
            <a:ext cx="6573644" cy="912712"/>
            <a:chOff x="430250" y="5074873"/>
            <a:chExt cx="6573644" cy="9127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30250" y="50748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798349" y="5533293"/>
              <a:ext cx="620554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강수량</a:t>
              </a:r>
              <a:r>
                <a:rPr lang="ko-KR" altLang="en-US"/>
                <a:t>의 학습 유무에 따라 변수 중요도가 달라짐 확인</a:t>
              </a:r>
              <a:endParaRPr lang="en-US" altLang="ko-KR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02C2A-F23F-7C3D-EF1C-6DCF585490CA}"/>
              </a:ext>
            </a:extLst>
          </p:cNvPr>
          <p:cNvGrpSpPr/>
          <p:nvPr/>
        </p:nvGrpSpPr>
        <p:grpSpPr>
          <a:xfrm>
            <a:off x="430250" y="3609273"/>
            <a:ext cx="10520786" cy="820619"/>
            <a:chOff x="430250" y="1242317"/>
            <a:chExt cx="10520786" cy="8206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37E41-800A-7426-2939-9A4161F57B9A}"/>
                </a:ext>
              </a:extLst>
            </p:cNvPr>
            <p:cNvSpPr txBox="1"/>
            <p:nvPr/>
          </p:nvSpPr>
          <p:spPr>
            <a:xfrm>
              <a:off x="430250" y="1242317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조건부 랜덤 포레스트 </a:t>
              </a:r>
              <a:r>
                <a:rPr lang="en-US" altLang="ko-KR" b="1"/>
                <a:t>CRF</a:t>
              </a:r>
              <a:endParaRPr lang="ko-KR" altLang="en-US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D9AD-A678-01E3-E2D2-139FE0816697}"/>
                </a:ext>
              </a:extLst>
            </p:cNvPr>
            <p:cNvSpPr txBox="1"/>
            <p:nvPr/>
          </p:nvSpPr>
          <p:spPr>
            <a:xfrm>
              <a:off x="792486" y="1608644"/>
              <a:ext cx="10158550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데이터 부족 문제 해결하기 위해 시계열 교차 검증 을 적용한 조건부 랜덤 포레스트 모델 구성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심층 학습 </a:t>
            </a:r>
            <a:r>
              <a:rPr lang="en-US" altLang="ko-KR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순환 신경망 </a:t>
            </a:r>
            <a:r>
              <a:rPr lang="en-US" altLang="ko-KR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LSTM ( Long Short – Term Memory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1B00D-EAD5-422E-741C-93D3FE74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3249036"/>
            <a:ext cx="573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364936" y="228195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3" y="2647271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27261" y="344669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896967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오차율 </a:t>
            </a:r>
            <a:r>
              <a:rPr lang="en-US" altLang="ko-KR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적중률 </a:t>
            </a:r>
            <a:r>
              <a:rPr lang="en-US" altLang="ko-KR"/>
              <a:t>: 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3EB62-FE78-5BAB-6ABC-7EBB3D0B4BD8}"/>
              </a:ext>
            </a:extLst>
          </p:cNvPr>
          <p:cNvSpPr txBox="1"/>
          <p:nvPr/>
        </p:nvSpPr>
        <p:spPr>
          <a:xfrm>
            <a:off x="434624" y="1242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91F72-DF64-A8A0-E6BA-43D1B13ECEE1}"/>
              </a:ext>
            </a:extLst>
          </p:cNvPr>
          <p:cNvSpPr txBox="1"/>
          <p:nvPr/>
        </p:nvSpPr>
        <p:spPr>
          <a:xfrm>
            <a:off x="727172" y="1570427"/>
            <a:ext cx="913262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2017</a:t>
            </a:r>
            <a:r>
              <a:rPr lang="ko-KR" altLang="en-US"/>
              <a:t>년 까지의 국가기상위성센터에서 제공하는 표면도달일사량 이미지 사용</a:t>
            </a: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785C64-9432-86BB-9A43-CADA6E0A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298" y="3268338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EEEB1-4BA0-445C-38DE-AB6A6EC6D0C7}"/>
              </a:ext>
            </a:extLst>
          </p:cNvPr>
          <p:cNvGrpSpPr/>
          <p:nvPr/>
        </p:nvGrpSpPr>
        <p:grpSpPr>
          <a:xfrm>
            <a:off x="430250" y="2625690"/>
            <a:ext cx="5432792" cy="2066101"/>
            <a:chOff x="514227" y="2617853"/>
            <a:chExt cx="5432792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514227" y="2617853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876464" y="2983167"/>
              <a:ext cx="507055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b="1"/>
                <a:t>ATT-LSTM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SNN ( Spiking neural network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DNN ( Deep Neural Network 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EB56-7D7E-D8D5-3BFD-02726D4A5128}"/>
              </a:ext>
            </a:extLst>
          </p:cNvPr>
          <p:cNvGrpSpPr/>
          <p:nvPr/>
        </p:nvGrpSpPr>
        <p:grpSpPr>
          <a:xfrm>
            <a:off x="430250" y="1242065"/>
            <a:ext cx="6385883" cy="1198152"/>
            <a:chOff x="434624" y="1242065"/>
            <a:chExt cx="6385883" cy="11981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3EB62-FE78-5BAB-6ABC-7EBB3D0B4BD8}"/>
                </a:ext>
              </a:extLst>
            </p:cNvPr>
            <p:cNvSpPr txBox="1"/>
            <p:nvPr/>
          </p:nvSpPr>
          <p:spPr>
            <a:xfrm>
              <a:off x="434624" y="12420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91F72-DF64-A8A0-E6BA-43D1B13ECEE1}"/>
                </a:ext>
              </a:extLst>
            </p:cNvPr>
            <p:cNvSpPr txBox="1"/>
            <p:nvPr/>
          </p:nvSpPr>
          <p:spPr>
            <a:xfrm>
              <a:off x="727172" y="1570427"/>
              <a:ext cx="6093335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제주도 두 지역</a:t>
              </a:r>
              <a:r>
                <a:rPr lang="en-US" altLang="ko-KR"/>
                <a:t>, </a:t>
              </a:r>
              <a:r>
                <a:rPr lang="ko-KR" altLang="en-US"/>
                <a:t>기상자료개방포털의 기상요인 데이터</a:t>
              </a:r>
              <a:endParaRPr lang="en-US" altLang="ko-KR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2011</a:t>
              </a:r>
              <a:r>
                <a:rPr lang="ko-KR" altLang="en-US"/>
                <a:t>년 </a:t>
              </a:r>
              <a:r>
                <a:rPr lang="en-US" altLang="ko-KR"/>
                <a:t>2018</a:t>
              </a:r>
              <a:r>
                <a:rPr lang="ko-KR" altLang="en-US"/>
                <a:t>년 총 </a:t>
              </a:r>
              <a:r>
                <a:rPr lang="en-US" altLang="ko-KR"/>
                <a:t>8</a:t>
              </a:r>
              <a:r>
                <a:rPr lang="ko-KR" altLang="en-US"/>
                <a:t>년</a:t>
              </a:r>
              <a:endParaRPr lang="en-US" altLang="ko-KR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02060B-1C2A-64A0-1733-A63ADCFB72A9}"/>
              </a:ext>
            </a:extLst>
          </p:cNvPr>
          <p:cNvGrpSpPr/>
          <p:nvPr/>
        </p:nvGrpSpPr>
        <p:grpSpPr>
          <a:xfrm>
            <a:off x="430250" y="4877263"/>
            <a:ext cx="7779266" cy="820619"/>
            <a:chOff x="430250" y="1242317"/>
            <a:chExt cx="7779266" cy="8206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6C8D4D-964C-95B9-3F25-3632D8C6CCBC}"/>
                </a:ext>
              </a:extLst>
            </p:cNvPr>
            <p:cNvSpPr txBox="1"/>
            <p:nvPr/>
          </p:nvSpPr>
          <p:spPr>
            <a:xfrm>
              <a:off x="430250" y="1242317"/>
              <a:ext cx="130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ATT-LSTM</a:t>
              </a:r>
              <a:endParaRPr lang="ko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9577F-7F52-88A6-A383-D347BF7491F4}"/>
                </a:ext>
              </a:extLst>
            </p:cNvPr>
            <p:cNvSpPr txBox="1"/>
            <p:nvPr/>
          </p:nvSpPr>
          <p:spPr>
            <a:xfrm>
              <a:off x="792486" y="1608644"/>
              <a:ext cx="7417030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-</a:t>
              </a:r>
              <a:r>
                <a:rPr lang="ko-KR" altLang="en-US"/>
                <a:t> 주의 집중 메커니즘</a:t>
              </a:r>
              <a:r>
                <a:rPr lang="en-US" altLang="ko-KR"/>
                <a:t>(Attention Mechanism)</a:t>
              </a:r>
              <a:r>
                <a:rPr lang="ko-KR" altLang="en-US"/>
                <a:t>을 적용한 </a:t>
              </a:r>
              <a:r>
                <a:rPr lang="en-US" altLang="ko-KR"/>
                <a:t>LSTM</a:t>
              </a:r>
              <a:r>
                <a:rPr lang="ko-KR" altLang="en-US"/>
                <a:t>모델 구성</a:t>
              </a:r>
              <a:endParaRPr lang="en-US" altLang="ko-KR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50DB94C-12CD-AC35-537E-4B37B12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79" y="2482208"/>
            <a:ext cx="5467349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effectLst/>
              </a:rPr>
              <a:t>시스템의 효과적인 운영 계획을 수립하기 위해 기계학습 기반의 </a:t>
            </a:r>
            <a:r>
              <a:rPr lang="ko-KR" altLang="en-US" sz="2000" b="1">
                <a:effectLst/>
              </a:rPr>
              <a:t>일사량 예측 모델 구성에 관한 사례를 소개</a:t>
            </a:r>
            <a:endParaRPr lang="en-US" altLang="ko-KR" sz="2000" b="1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앙상블 학습 기법은 우수한 예측 성능</a:t>
            </a:r>
            <a:r>
              <a:rPr lang="ko-KR" altLang="en-US" sz="2000">
                <a:effectLst/>
              </a:rPr>
              <a:t>을 도출할 수 있을 뿐만 아니라 </a:t>
            </a:r>
            <a:r>
              <a:rPr lang="ko-KR" altLang="en-US" sz="2000" b="1">
                <a:effectLst/>
              </a:rPr>
              <a:t>변수 중요도</a:t>
            </a:r>
            <a:r>
              <a:rPr lang="ko-KR" altLang="en-US" sz="2000">
                <a:effectLst/>
              </a:rPr>
              <a:t>를 통해 어떤 독립변수가 모델 구성에 중요한지를 </a:t>
            </a:r>
            <a:r>
              <a:rPr lang="ko-KR" altLang="en-US" sz="2000" b="1">
                <a:effectLst/>
              </a:rPr>
              <a:t>해석</a:t>
            </a:r>
            <a:r>
              <a:rPr lang="ko-KR" altLang="en-US" sz="2000">
                <a:effectLst/>
              </a:rPr>
              <a:t>할 수 있다는 </a:t>
            </a:r>
            <a:r>
              <a:rPr lang="ko-KR" altLang="en-US" sz="2000" b="1">
                <a:effectLst/>
              </a:rPr>
              <a:t>장점</a:t>
            </a:r>
            <a:endParaRPr lang="en-US" altLang="ko-KR" sz="2000" b="1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심층 학습</a:t>
            </a:r>
            <a:r>
              <a:rPr lang="ko-KR" altLang="en-US" sz="2000">
                <a:effectLst/>
              </a:rPr>
              <a:t>은 이미지와 같이 테이블형식이 아닌 데이터에서도 </a:t>
            </a:r>
            <a:r>
              <a:rPr lang="ko-KR" altLang="en-US" sz="2000" b="1">
                <a:effectLst/>
              </a:rPr>
              <a:t>특징을 추출하여 정확한 일사량 예측을 수행</a:t>
            </a:r>
            <a:r>
              <a:rPr lang="ko-KR" altLang="en-US" sz="2000">
                <a:effectLst/>
              </a:rPr>
              <a:t>할 수 있음을 </a:t>
            </a:r>
            <a:r>
              <a:rPr lang="ko-KR" altLang="en-US" sz="2000" b="1">
                <a:effectLst/>
              </a:rPr>
              <a:t>확인</a:t>
            </a:r>
            <a:endParaRPr lang="ko-KR" altLang="en-US" sz="20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effectLst/>
              </a:rPr>
              <a:t>시스템의 효과적인 운영 계획을 수립하기 위해 기계학습 기반의 </a:t>
            </a:r>
            <a:r>
              <a:rPr lang="ko-KR" altLang="en-US" sz="2000" b="1">
                <a:effectLst/>
              </a:rPr>
              <a:t>일사량 예측 모델 구성에 관한 사례를 소개</a:t>
            </a:r>
            <a:endParaRPr lang="en-US" altLang="ko-KR" sz="2000" b="1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앙상블 학습 기법은 우수한 예측 성능</a:t>
            </a:r>
            <a:r>
              <a:rPr lang="ko-KR" altLang="en-US" sz="2000">
                <a:effectLst/>
              </a:rPr>
              <a:t>을 도출할 수 있을 뿐만 아니라 </a:t>
            </a:r>
            <a:r>
              <a:rPr lang="ko-KR" altLang="en-US" sz="2000" b="1">
                <a:effectLst/>
              </a:rPr>
              <a:t>변수 중요도</a:t>
            </a:r>
            <a:r>
              <a:rPr lang="ko-KR" altLang="en-US" sz="2000">
                <a:effectLst/>
              </a:rPr>
              <a:t>를 통해 어떤 독립변수가 모델 구성에 중요한지를 </a:t>
            </a:r>
            <a:r>
              <a:rPr lang="ko-KR" altLang="en-US" sz="2000" b="1">
                <a:effectLst/>
              </a:rPr>
              <a:t>해석</a:t>
            </a:r>
            <a:r>
              <a:rPr lang="ko-KR" altLang="en-US" sz="2000">
                <a:effectLst/>
              </a:rPr>
              <a:t>할 수 있다는 </a:t>
            </a:r>
            <a:r>
              <a:rPr lang="ko-KR" altLang="en-US" sz="2000" b="1">
                <a:effectLst/>
              </a:rPr>
              <a:t>장점</a:t>
            </a:r>
            <a:endParaRPr lang="en-US" altLang="ko-KR" sz="2000" b="1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심층 학습</a:t>
            </a:r>
            <a:r>
              <a:rPr lang="ko-KR" altLang="en-US" sz="2000">
                <a:effectLst/>
              </a:rPr>
              <a:t>은 이미지와 같이 테이블형식이 아닌 데이터에서도 </a:t>
            </a:r>
            <a:r>
              <a:rPr lang="ko-KR" altLang="en-US" sz="2000" b="1">
                <a:effectLst/>
              </a:rPr>
              <a:t>특징을 추출하여 정확한 일사량 예측을 수행</a:t>
            </a:r>
            <a:r>
              <a:rPr lang="ko-KR" altLang="en-US" sz="2000">
                <a:effectLst/>
              </a:rPr>
              <a:t>할 수 있음을 </a:t>
            </a:r>
            <a:r>
              <a:rPr lang="ko-KR" altLang="en-US" sz="2000" b="1">
                <a:effectLst/>
              </a:rPr>
              <a:t>확인</a:t>
            </a:r>
            <a:endParaRPr lang="ko-KR" altLang="en-US" sz="2000" b="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EA85B4-4F8D-1FC3-F5FE-16B12D0B23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398313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1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특허</a:t>
            </a:r>
            <a:r>
              <a:rPr lang="en-US" altLang="ko-KR" sz="2000"/>
              <a:t>3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4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5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특허</a:t>
            </a:r>
            <a:r>
              <a:rPr lang="en-US" altLang="ko-KR" sz="2000"/>
              <a:t>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3" y="2877109"/>
            <a:ext cx="481337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0407016" cy="109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500" b="1" i="0">
                <a:effectLst/>
                <a:latin typeface="Inter"/>
              </a:rPr>
              <a:t>지구 온난화 발생</a:t>
            </a:r>
            <a:r>
              <a:rPr lang="en-US" altLang="ko-KR" sz="1500" b="1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산업화 이전</a:t>
            </a:r>
            <a:r>
              <a:rPr lang="en-US" altLang="ko-KR" sz="1500" b="0" i="0">
                <a:effectLst/>
                <a:latin typeface="Inter"/>
              </a:rPr>
              <a:t>(1980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~1900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) </a:t>
            </a:r>
            <a:r>
              <a:rPr lang="ko-KR" altLang="en-US" sz="1500" b="0" i="0">
                <a:effectLst/>
                <a:latin typeface="Inter"/>
              </a:rPr>
              <a:t>대비 </a:t>
            </a:r>
            <a:r>
              <a:rPr lang="ko-KR" altLang="en-US" sz="1500" b="1" i="0">
                <a:effectLst/>
                <a:latin typeface="Inter"/>
              </a:rPr>
              <a:t>기온 </a:t>
            </a:r>
            <a:r>
              <a:rPr lang="en-US" altLang="ko-KR" sz="1500" b="1" i="0">
                <a:effectLst/>
                <a:latin typeface="Inter"/>
              </a:rPr>
              <a:t>1,1°C </a:t>
            </a:r>
            <a:r>
              <a:rPr lang="ko-KR" altLang="en-US" sz="1500" b="1" i="0">
                <a:effectLst/>
                <a:latin typeface="Inter"/>
              </a:rPr>
              <a:t>증가</a:t>
            </a:r>
            <a:r>
              <a:rPr lang="ko-KR" altLang="en-US" sz="1500" b="0" i="0">
                <a:effectLst/>
                <a:latin typeface="Inter"/>
              </a:rPr>
              <a:t>했다</a:t>
            </a:r>
            <a:r>
              <a:rPr lang="en-US" altLang="ko-KR" sz="1500" b="0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지난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30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(1991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~2020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)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간 우리나라 전 연안의 평균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해수면이 매년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3.03mm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씩 높아져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평균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9.1cm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가량 상승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87D69-F246-ED30-D4CA-FDAB7AE7A1A1}"/>
              </a:ext>
            </a:extLst>
          </p:cNvPr>
          <p:cNvSpPr txBox="1"/>
          <p:nvPr/>
        </p:nvSpPr>
        <p:spPr>
          <a:xfrm>
            <a:off x="957788" y="1740323"/>
            <a:ext cx="12163011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IEA (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국제에너지 기구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) 1990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이후 지금까지 코로나 팬데믹을 제외한 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이산화 탄소 배출량 증가</a:t>
            </a:r>
            <a:endParaRPr lang="en-US" altLang="ko-KR" sz="1500" b="1" i="0">
              <a:solidFill>
                <a:srgbClr val="333333"/>
              </a:solidFill>
              <a:effectLst/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신재생에너지분야 고용은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2012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730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에서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2020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1,200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만명으로 증가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9EFAF-E36D-088E-59A0-59DE71A1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7"/>
          <a:stretch/>
        </p:blipFill>
        <p:spPr>
          <a:xfrm>
            <a:off x="6078357" y="3106718"/>
            <a:ext cx="5734950" cy="25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7BBB8-C479-33D1-5C9A-0A225555F1ED}"/>
              </a:ext>
            </a:extLst>
          </p:cNvPr>
          <p:cNvSpPr txBox="1"/>
          <p:nvPr/>
        </p:nvSpPr>
        <p:spPr>
          <a:xfrm>
            <a:off x="1816098" y="5468029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>
                <a:solidFill>
                  <a:srgbClr val="495057"/>
                </a:solidFill>
                <a:latin typeface="Inter"/>
              </a:rPr>
              <a:t>국제 에너지 기구 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(IEA)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전 세계 이산화 탄소 배출량 통계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95BB-9B3A-9006-AC11-E1D2738110AF}"/>
              </a:ext>
            </a:extLst>
          </p:cNvPr>
          <p:cNvSpPr txBox="1"/>
          <p:nvPr/>
        </p:nvSpPr>
        <p:spPr>
          <a:xfrm>
            <a:off x="8370277" y="5545598"/>
            <a:ext cx="2886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latin typeface="+mj-lt"/>
              </a:rPr>
              <a:t>2012 ~ 2020 </a:t>
            </a:r>
            <a:r>
              <a:rPr lang="ko-KR" altLang="en-US" sz="1000">
                <a:latin typeface="+mj-lt"/>
              </a:rPr>
              <a:t>글로벌 신재생 에너지 고용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B9271F-6809-1810-DC6E-98087AD90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240341" y="2921834"/>
            <a:ext cx="382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2022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 Electric Power Journal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기사 정부 통계 자료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[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사진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]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게티이미지뱅크</a:t>
            </a:r>
            <a:endParaRPr lang="ko-KR" altLang="en-US" sz="1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0" i="0">
                  <a:solidFill>
                    <a:srgbClr val="222222"/>
                  </a:solidFill>
                  <a:effectLst/>
                  <a:latin typeface="-apple-system"/>
                </a:rPr>
                <a:t>태백귀네미풍력 발전단지 전경</a:t>
              </a:r>
              <a:endParaRPr lang="ko-KR" altLang="en-US" sz="10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E3B7E35-41B3-D35D-EACA-7DE0C77237CA}"/>
              </a:ext>
            </a:extLst>
          </p:cNvPr>
          <p:cNvSpPr txBox="1"/>
          <p:nvPr/>
        </p:nvSpPr>
        <p:spPr>
          <a:xfrm>
            <a:off x="957789" y="1715948"/>
            <a:ext cx="6849780" cy="53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/>
              <a:t>Bauman </a:t>
            </a:r>
            <a:r>
              <a:rPr lang="ko-KR" altLang="en-US" sz="1000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발전의 장점</a:t>
            </a:r>
            <a:r>
              <a:rPr lang="en-US" altLang="ko-KR" b="1"/>
              <a:t>)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2983766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풍력</a:t>
                </a:r>
                <a:r>
                  <a:rPr lang="en-US" altLang="ko-KR" sz="1000"/>
                  <a:t>, </a:t>
                </a:r>
                <a:r>
                  <a:rPr lang="ko-KR" altLang="en-US" sz="1000"/>
                  <a:t>태양광 발전 설비 비교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7337DA-6719-480D-FB36-EBE4F0B73233}"/>
              </a:ext>
            </a:extLst>
          </p:cNvPr>
          <p:cNvSpPr txBox="1"/>
          <p:nvPr/>
        </p:nvSpPr>
        <p:spPr>
          <a:xfrm>
            <a:off x="991654" y="1654508"/>
            <a:ext cx="622683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설치 면적이 작다</a:t>
            </a:r>
            <a:endParaRPr lang="en-US" altLang="ko-KR" sz="1500" b="1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유지 보수 비용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소음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이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적다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500" b="1">
                <a:solidFill>
                  <a:srgbClr val="000000"/>
                </a:solidFill>
                <a:latin typeface="se-nanumgothic"/>
              </a:rPr>
              <a:t>국내 설비량이 많다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753414" y="1801619"/>
            <a:ext cx="94516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태양광 발전 시스템 운영을 위해서는 </a:t>
            </a:r>
            <a:r>
              <a:rPr lang="ko-KR" altLang="en-US" b="1">
                <a:effectLst/>
              </a:rPr>
              <a:t>사전에 정확한 단기 태양광 발전량을 예측</a:t>
            </a:r>
            <a:r>
              <a:rPr lang="ko-KR" altLang="en-US">
                <a:effectLst/>
              </a:rPr>
              <a:t>하는 것</a:t>
            </a:r>
            <a:endParaRPr lang="en-US" altLang="ko-KR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</a:rPr>
              <a:t>태양광 발전량 예측 모델의 주요 요인인 </a:t>
            </a:r>
            <a:r>
              <a:rPr lang="ko-KR" altLang="en-US" b="1">
                <a:effectLst/>
              </a:rPr>
              <a:t>일사량 정보를 수집하는 것이 필수</a:t>
            </a:r>
            <a:endParaRPr lang="en-US" altLang="ko-K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E00C-DCDD-BEE6-20CA-B1FCFED2EC83}"/>
              </a:ext>
            </a:extLst>
          </p:cNvPr>
          <p:cNvSpPr txBox="1"/>
          <p:nvPr/>
        </p:nvSpPr>
        <p:spPr>
          <a:xfrm>
            <a:off x="430250" y="143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중요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4" y="3724927"/>
            <a:ext cx="1066387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</a:rPr>
              <a:t>기상청</a:t>
            </a:r>
            <a:r>
              <a:rPr lang="ko-KR" altLang="en-US">
                <a:effectLst/>
              </a:rPr>
              <a:t>의 </a:t>
            </a:r>
            <a:r>
              <a:rPr lang="ko-KR" altLang="en-US" b="1">
                <a:effectLst/>
              </a:rPr>
              <a:t>동네예보</a:t>
            </a:r>
            <a:r>
              <a:rPr lang="ko-KR" altLang="en-US">
                <a:effectLst/>
              </a:rPr>
              <a:t>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 b="1">
                <a:effectLst/>
              </a:rPr>
              <a:t>일사량에 대한 예측값은 제공하지 않는다</a:t>
            </a:r>
            <a:endParaRPr lang="en-US" altLang="ko-KR" b="1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따라서 정확한 단기 일사량 예측 모델이 요구 </a:t>
            </a:r>
            <a:r>
              <a:rPr lang="ko-KR" altLang="en-US" b="1">
                <a:effectLst/>
              </a:rPr>
              <a:t>국내 여러 기관</a:t>
            </a:r>
            <a:r>
              <a:rPr lang="ko-KR" altLang="en-US">
                <a:effectLst/>
              </a:rPr>
              <a:t>에서 </a:t>
            </a:r>
            <a:r>
              <a:rPr lang="ko-KR" altLang="en-US" b="1">
                <a:effectLst/>
              </a:rPr>
              <a:t>기계학습을 기반으로 일사량 예측 모델들을 보고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30249" y="33136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및 목적</a:t>
            </a:r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r>
              <a:rPr lang="en-US" altLang="ko-KR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KCI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E07B1E-B177-9AFC-E7BE-5B7D817BAC18}"/>
              </a:ext>
            </a:extLst>
          </p:cNvPr>
          <p:cNvGrpSpPr/>
          <p:nvPr/>
        </p:nvGrpSpPr>
        <p:grpSpPr>
          <a:xfrm>
            <a:off x="430250" y="1233120"/>
            <a:ext cx="6116633" cy="1650602"/>
            <a:chOff x="430250" y="1233120"/>
            <a:chExt cx="6116633" cy="16506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1233120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1598434"/>
              <a:ext cx="5754396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랜덤 포레스트 </a:t>
              </a:r>
              <a:r>
                <a:rPr lang="en-US" altLang="ko-KR" b="1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서포트 벡터 머신 </a:t>
              </a:r>
              <a:r>
                <a:rPr lang="en-US" altLang="ko-KR"/>
                <a:t>( Support Vector Machine SVM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인공 신경망</a:t>
              </a:r>
              <a:r>
                <a:rPr lang="en-US" altLang="ko-KR"/>
                <a:t> ( Artificial Neural Network ANN )</a:t>
              </a:r>
              <a:endParaRPr lang="en-US" altLang="ko-KR">
                <a:effectLst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92575" y="3634284"/>
            <a:ext cx="7008058" cy="912712"/>
            <a:chOff x="492575" y="4496793"/>
            <a:chExt cx="7008058" cy="9127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60674" y="4955213"/>
              <a:ext cx="6639959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습도</a:t>
              </a:r>
              <a:r>
                <a:rPr lang="en-US" altLang="ko-KR" b="1"/>
                <a:t>, </a:t>
              </a:r>
              <a:r>
                <a:rPr lang="ko-KR" altLang="en-US" b="1"/>
                <a:t>풍속</a:t>
              </a:r>
              <a:r>
                <a:rPr lang="en-US" altLang="ko-KR" b="1"/>
                <a:t>, </a:t>
              </a:r>
              <a:r>
                <a:rPr lang="ko-KR" altLang="en-US" b="1"/>
                <a:t>기온</a:t>
              </a:r>
              <a:r>
                <a:rPr lang="ko-KR" altLang="en-US"/>
                <a:t> 등이 일사량 예측 모델 구성에 중요한 변수</a:t>
              </a:r>
              <a:endParaRPr lang="en-US" altLang="ko-KR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C5C0E6-F0A1-A438-8E39-E124A8A1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85" y="2258684"/>
            <a:ext cx="3955710" cy="22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en-US" altLang="ko-KR" sz="1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5980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랜덤 포레스트 </a:t>
            </a:r>
            <a:r>
              <a:rPr lang="en-US" altLang="ko-KR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XGBoost ( eXtreme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LightGBM ( Light GBM 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4F44E-6980-FA8E-0CD6-3F2C5865C512}"/>
              </a:ext>
            </a:extLst>
          </p:cNvPr>
          <p:cNvSpPr txBox="1"/>
          <p:nvPr/>
        </p:nvSpPr>
        <p:spPr>
          <a:xfrm>
            <a:off x="430250" y="3600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C2FB-B4C2-11C2-F337-BF7D6BBA7245}"/>
              </a:ext>
            </a:extLst>
          </p:cNvPr>
          <p:cNvSpPr txBox="1"/>
          <p:nvPr/>
        </p:nvSpPr>
        <p:spPr>
          <a:xfrm>
            <a:off x="798349" y="4059057"/>
            <a:ext cx="411362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습도 </a:t>
            </a:r>
            <a:r>
              <a:rPr lang="ko-KR" altLang="en-US"/>
              <a:t>예측 모델 구성에 중요한 변수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78" y="2632892"/>
            <a:ext cx="5893837" cy="15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847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-apple-system</vt:lpstr>
      <vt:lpstr>Inter</vt:lpstr>
      <vt:lpstr>Nanum Gothic</vt:lpstr>
      <vt:lpstr>noto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249</cp:revision>
  <dcterms:created xsi:type="dcterms:W3CDTF">2022-11-07T02:28:20Z</dcterms:created>
  <dcterms:modified xsi:type="dcterms:W3CDTF">2022-11-08T09:42:31Z</dcterms:modified>
</cp:coreProperties>
</file>