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81" r:id="rId6"/>
    <p:sldId id="280" r:id="rId7"/>
    <p:sldId id="266" r:id="rId8"/>
    <p:sldId id="267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/>
              <a:t>기계학습을 기반한 일사량 예측 기법의 연구동향 분석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dirty="0"/>
              <a:t>A Literature Survey of Machine Learning-Based Solar Irradiance Forecasting Methods</a:t>
            </a:r>
            <a:br>
              <a:rPr lang="en-US" altLang="ko-KR" sz="1800" b="1" dirty="0"/>
            </a:br>
            <a:r>
              <a:rPr lang="en-US" altLang="ko-KR" sz="3000" b="1" dirty="0"/>
              <a:t>  </a:t>
            </a:r>
            <a:endParaRPr lang="ko-KR" altLang="en-US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ko-KR" altLang="en-US" sz="15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조건부 랜덤 포레스트 기반의 설명 가능한 일사량 예측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675742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조건부 랜덤 포레스트 </a:t>
            </a:r>
            <a:r>
              <a:rPr lang="en-US" altLang="ko-KR" b="1"/>
              <a:t>( Conditional Random Forests CRF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랜덤 포레스트 </a:t>
            </a:r>
            <a:r>
              <a:rPr lang="en-US" altLang="ko-KR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의사결정 나무</a:t>
            </a:r>
            <a:r>
              <a:rPr lang="en-US" altLang="ko-KR"/>
              <a:t> ( </a:t>
            </a:r>
            <a:r>
              <a:rPr lang="en-US" altLang="ko-KR">
                <a:solidFill>
                  <a:srgbClr val="000000"/>
                </a:solidFill>
                <a:latin typeface="noto"/>
              </a:rPr>
              <a:t>D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ecision Tree</a:t>
            </a:r>
            <a:r>
              <a:rPr lang="en-US" altLang="ko-KR"/>
              <a:t>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GBM ( Gradient Boosting Machine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4F44E-6980-FA8E-0CD6-3F2C5865C512}"/>
              </a:ext>
            </a:extLst>
          </p:cNvPr>
          <p:cNvSpPr txBox="1"/>
          <p:nvPr/>
        </p:nvSpPr>
        <p:spPr>
          <a:xfrm>
            <a:off x="430250" y="36006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 중요도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C2FB-B4C2-11C2-F337-BF7D6BBA7245}"/>
              </a:ext>
            </a:extLst>
          </p:cNvPr>
          <p:cNvSpPr txBox="1"/>
          <p:nvPr/>
        </p:nvSpPr>
        <p:spPr>
          <a:xfrm>
            <a:off x="798349" y="4059057"/>
            <a:ext cx="620554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강수량</a:t>
            </a:r>
            <a:r>
              <a:rPr lang="ko-KR" altLang="en-US"/>
              <a:t>의 학습 유무에 따라 변수 중요도가 달라짐 확인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84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4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(RNN-LSTM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을 이용한 태양광 발전량 단기 예측 모델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483202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심층 학습 </a:t>
            </a:r>
            <a:r>
              <a:rPr lang="en-US" altLang="ko-KR"/>
              <a:t>( Deep neural networks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순환 신경망 </a:t>
            </a:r>
            <a:r>
              <a:rPr lang="en-US" altLang="ko-KR"/>
              <a:t>( Recurrent Neural Network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LSTM ( Long Short – Term Memory )</a:t>
            </a:r>
          </a:p>
        </p:txBody>
      </p:sp>
    </p:spTree>
    <p:extLst>
      <p:ext uri="{BB962C8B-B14F-4D97-AF65-F5344CB8AC3E}">
        <p14:creationId xmlns:p14="http://schemas.microsoft.com/office/powerpoint/2010/main" val="338727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기상 위성을 이용한 태양광 발전 일사량 예측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364936" y="228195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27173" y="2647271"/>
            <a:ext cx="429098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CNN(Convolutional Neural Network)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52-17AB-1A9F-34DC-605DEE4B829E}"/>
              </a:ext>
            </a:extLst>
          </p:cNvPr>
          <p:cNvSpPr txBox="1"/>
          <p:nvPr/>
        </p:nvSpPr>
        <p:spPr>
          <a:xfrm>
            <a:off x="427261" y="344669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오차율</a:t>
            </a:r>
            <a:r>
              <a:rPr lang="en-US" altLang="ko-KR" b="1"/>
              <a:t>, </a:t>
            </a:r>
            <a:r>
              <a:rPr lang="ko-KR" altLang="en-US" b="1"/>
              <a:t>적중률</a:t>
            </a:r>
            <a:endParaRPr lang="en-US" altLang="ko-KR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0CAA-87C4-9BA3-69D9-A1E0961B048B}"/>
              </a:ext>
            </a:extLst>
          </p:cNvPr>
          <p:cNvSpPr txBox="1"/>
          <p:nvPr/>
        </p:nvSpPr>
        <p:spPr>
          <a:xfrm>
            <a:off x="727172" y="3896967"/>
            <a:ext cx="200407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오차율 </a:t>
            </a:r>
            <a:r>
              <a:rPr lang="en-US" altLang="ko-KR"/>
              <a:t>: 0.58%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적중률 </a:t>
            </a:r>
            <a:r>
              <a:rPr lang="en-US" altLang="ko-KR"/>
              <a:t>: 98%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3EB62-FE78-5BAB-6ABC-7EBB3D0B4BD8}"/>
              </a:ext>
            </a:extLst>
          </p:cNvPr>
          <p:cNvSpPr txBox="1"/>
          <p:nvPr/>
        </p:nvSpPr>
        <p:spPr>
          <a:xfrm>
            <a:off x="434624" y="1242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91F72-DF64-A8A0-E6BA-43D1B13ECEE1}"/>
              </a:ext>
            </a:extLst>
          </p:cNvPr>
          <p:cNvSpPr txBox="1"/>
          <p:nvPr/>
        </p:nvSpPr>
        <p:spPr>
          <a:xfrm>
            <a:off x="727172" y="1570427"/>
            <a:ext cx="913262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2011</a:t>
            </a:r>
            <a:r>
              <a:rPr lang="ko-KR" altLang="en-US"/>
              <a:t>년 </a:t>
            </a:r>
            <a:r>
              <a:rPr lang="en-US" altLang="ko-KR"/>
              <a:t>2017</a:t>
            </a:r>
            <a:r>
              <a:rPr lang="ko-KR" altLang="en-US"/>
              <a:t>년 까지의 국가기상위성센터에서 제공하는 표면도달일사량 이미지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597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스마트 아일랜드를 위한 주의 집중 메커니즘 기반의 확률론적 단기 일사량 예측 기법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514227" y="261785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876464" y="2983167"/>
            <a:ext cx="5070555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ATT-LSTM ( Long Short – Term Memory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LSTM ( Long Short – Term Memory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SNN ( Spiking neural network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DNN ( Deep Neural Network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3EB62-FE78-5BAB-6ABC-7EBB3D0B4BD8}"/>
              </a:ext>
            </a:extLst>
          </p:cNvPr>
          <p:cNvSpPr txBox="1"/>
          <p:nvPr/>
        </p:nvSpPr>
        <p:spPr>
          <a:xfrm>
            <a:off x="434624" y="12420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91F72-DF64-A8A0-E6BA-43D1B13ECEE1}"/>
              </a:ext>
            </a:extLst>
          </p:cNvPr>
          <p:cNvSpPr txBox="1"/>
          <p:nvPr/>
        </p:nvSpPr>
        <p:spPr>
          <a:xfrm>
            <a:off x="727172" y="1570427"/>
            <a:ext cx="609333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제주도 두 지역</a:t>
            </a:r>
            <a:r>
              <a:rPr lang="en-US" altLang="ko-KR"/>
              <a:t>, </a:t>
            </a:r>
            <a:r>
              <a:rPr lang="ko-KR" altLang="en-US"/>
              <a:t>기상자료개방포털의 기상요인 데이터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2011</a:t>
            </a:r>
            <a:r>
              <a:rPr lang="ko-KR" altLang="en-US"/>
              <a:t>년 </a:t>
            </a:r>
            <a:r>
              <a:rPr lang="en-US" altLang="ko-KR"/>
              <a:t>2018</a:t>
            </a:r>
            <a:r>
              <a:rPr lang="ko-KR" altLang="en-US"/>
              <a:t>년 총 </a:t>
            </a:r>
            <a:r>
              <a:rPr lang="en-US" altLang="ko-KR"/>
              <a:t>8</a:t>
            </a:r>
            <a:r>
              <a:rPr lang="ko-KR" altLang="en-US"/>
              <a:t>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49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96BE26-2017-014E-5014-687C9E2461D1}"/>
              </a:ext>
            </a:extLst>
          </p:cNvPr>
          <p:cNvSpPr txBox="1"/>
          <p:nvPr/>
        </p:nvSpPr>
        <p:spPr>
          <a:xfrm>
            <a:off x="430249" y="1371599"/>
            <a:ext cx="1635943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연구 배경</a:t>
            </a:r>
            <a:endParaRPr lang="en-US" altLang="ko-KR" sz="200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목적</a:t>
            </a:r>
            <a:endParaRPr lang="en-US" altLang="ko-KR" sz="200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본론</a:t>
            </a:r>
            <a:endParaRPr lang="en-US" altLang="ko-KR" sz="200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기후 변화 및 에너지 위기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42FB-4E81-4AAF-3A29-B26F3FD8C2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4"/>
          <a:stretch/>
        </p:blipFill>
        <p:spPr>
          <a:xfrm>
            <a:off x="837206" y="2877109"/>
            <a:ext cx="4994611" cy="28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2984FE-052A-3DAE-3F81-D4AC01C1462F}"/>
              </a:ext>
            </a:extLst>
          </p:cNvPr>
          <p:cNvSpPr txBox="1"/>
          <p:nvPr/>
        </p:nvSpPr>
        <p:spPr>
          <a:xfrm>
            <a:off x="1569679" y="5739172"/>
            <a:ext cx="435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1850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~1900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년 대비 전 지구 연평균 기온 편차 시계열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(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그래프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=</a:t>
            </a:r>
            <a:r>
              <a:rPr lang="ko-KR" altLang="en-US" sz="1000" b="0" i="0">
                <a:solidFill>
                  <a:srgbClr val="495057"/>
                </a:solidFill>
                <a:effectLst/>
                <a:latin typeface="Inter"/>
              </a:rPr>
              <a:t>기상청 제공</a:t>
            </a:r>
            <a:r>
              <a:rPr lang="en-US" altLang="ko-KR" sz="1000" b="0" i="0">
                <a:solidFill>
                  <a:srgbClr val="495057"/>
                </a:solidFill>
                <a:effectLst/>
                <a:latin typeface="Inter"/>
              </a:rPr>
              <a:t>)</a:t>
            </a:r>
            <a:endParaRPr lang="ko-KR" altLang="en-US" sz="10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EA529A-0CAD-E48C-D148-EBD3DD4CC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23" y="2877109"/>
            <a:ext cx="481337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3F89FD-B1F8-BEDE-4A79-0CEC1581F014}"/>
              </a:ext>
            </a:extLst>
          </p:cNvPr>
          <p:cNvSpPr txBox="1"/>
          <p:nvPr/>
        </p:nvSpPr>
        <p:spPr>
          <a:xfrm>
            <a:off x="7586275" y="5654994"/>
            <a:ext cx="379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최근 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30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(1991∼2020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년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 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해수면 높이 변화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(21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+mj-lt"/>
              </a:rPr>
              <a:t>개 조위관측소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ko-KR" altLang="en-US" sz="100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0C352-3A00-9B9E-E7CA-E3E4CE938419}"/>
              </a:ext>
            </a:extLst>
          </p:cNvPr>
          <p:cNvSpPr txBox="1"/>
          <p:nvPr/>
        </p:nvSpPr>
        <p:spPr>
          <a:xfrm>
            <a:off x="810887" y="1599908"/>
            <a:ext cx="10407016" cy="1093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산업혁명 이수 인구증가와 산업화에 의해 화석연료 사용 등으로 대기 중 온실가스 농도가 높아지면서 </a:t>
            </a:r>
            <a:r>
              <a:rPr lang="ko-KR" altLang="en-US" sz="1500" b="1" i="0">
                <a:effectLst/>
                <a:latin typeface="Inter"/>
              </a:rPr>
              <a:t>지구 온난화 발생</a:t>
            </a:r>
            <a:r>
              <a:rPr lang="en-US" altLang="ko-KR" sz="1500" b="1" i="0">
                <a:effectLst/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effectLst/>
                <a:latin typeface="Inter"/>
              </a:rPr>
              <a:t>산업화 이전</a:t>
            </a:r>
            <a:r>
              <a:rPr lang="en-US" altLang="ko-KR" sz="1500" b="0" i="0">
                <a:effectLst/>
                <a:latin typeface="Inter"/>
              </a:rPr>
              <a:t>(1980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~1900</a:t>
            </a:r>
            <a:r>
              <a:rPr lang="ko-KR" altLang="en-US" sz="1500" b="0" i="0">
                <a:effectLst/>
                <a:latin typeface="Inter"/>
              </a:rPr>
              <a:t>년</a:t>
            </a:r>
            <a:r>
              <a:rPr lang="en-US" altLang="ko-KR" sz="1500" b="0" i="0">
                <a:effectLst/>
                <a:latin typeface="Inter"/>
              </a:rPr>
              <a:t>) </a:t>
            </a:r>
            <a:r>
              <a:rPr lang="ko-KR" altLang="en-US" sz="1500" b="0" i="0">
                <a:effectLst/>
                <a:latin typeface="Inter"/>
              </a:rPr>
              <a:t>대비 </a:t>
            </a:r>
            <a:r>
              <a:rPr lang="ko-KR" altLang="en-US" sz="1500" b="1" i="0">
                <a:effectLst/>
                <a:latin typeface="Inter"/>
              </a:rPr>
              <a:t>기온 </a:t>
            </a:r>
            <a:r>
              <a:rPr lang="en-US" altLang="ko-KR" sz="1500" b="1" i="0">
                <a:effectLst/>
                <a:latin typeface="Inter"/>
              </a:rPr>
              <a:t>1,1°C </a:t>
            </a:r>
            <a:r>
              <a:rPr lang="ko-KR" altLang="en-US" sz="1500" b="1" i="0">
                <a:effectLst/>
                <a:latin typeface="Inter"/>
              </a:rPr>
              <a:t>증가</a:t>
            </a:r>
            <a:r>
              <a:rPr lang="ko-KR" altLang="en-US" sz="1500" b="0" i="0">
                <a:effectLst/>
                <a:latin typeface="Inter"/>
              </a:rPr>
              <a:t>했다</a:t>
            </a:r>
            <a:r>
              <a:rPr lang="en-US" altLang="ko-KR" sz="1500" b="0" i="0">
                <a:effectLst/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지난 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30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(1991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~2020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년</a:t>
            </a:r>
            <a:r>
              <a:rPr lang="en-US" altLang="ko-KR" sz="1500" b="0" i="0">
                <a:solidFill>
                  <a:srgbClr val="222222"/>
                </a:solidFill>
                <a:effectLst/>
                <a:latin typeface="Nanum Gothic"/>
              </a:rPr>
              <a:t>)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간 우리나라 전 연안의 평균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해수면이 매년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3.03mm</a:t>
            </a:r>
            <a:r>
              <a:rPr lang="ko-KR" altLang="en-US" sz="1500" b="0" i="0">
                <a:solidFill>
                  <a:srgbClr val="222222"/>
                </a:solidFill>
                <a:effectLst/>
                <a:latin typeface="Nanum Gothic"/>
              </a:rPr>
              <a:t>씩 높아져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평균 </a:t>
            </a:r>
            <a:r>
              <a:rPr lang="en-US" altLang="ko-KR" sz="1500" b="1" i="0">
                <a:solidFill>
                  <a:srgbClr val="222222"/>
                </a:solidFill>
                <a:effectLst/>
                <a:latin typeface="Nanum Gothic"/>
              </a:rPr>
              <a:t>9.1cm </a:t>
            </a:r>
            <a:r>
              <a:rPr lang="ko-KR" altLang="en-US" sz="1500" b="1" i="0">
                <a:solidFill>
                  <a:srgbClr val="222222"/>
                </a:solidFill>
                <a:effectLst/>
                <a:latin typeface="Nanum Gothic"/>
              </a:rPr>
              <a:t>가량 상승</a:t>
            </a:r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9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이산화 탄소</a:t>
            </a:r>
            <a:r>
              <a:rPr lang="en-US" altLang="ko-KR" b="1"/>
              <a:t>(CO2)</a:t>
            </a:r>
            <a:r>
              <a:rPr lang="ko-KR" altLang="en-US" b="1"/>
              <a:t> 배출 및 신재생 에너지 산업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87D69-F246-ED30-D4CA-FDAB7AE7A1A1}"/>
              </a:ext>
            </a:extLst>
          </p:cNvPr>
          <p:cNvSpPr txBox="1"/>
          <p:nvPr/>
        </p:nvSpPr>
        <p:spPr>
          <a:xfrm>
            <a:off x="957788" y="1740323"/>
            <a:ext cx="12163011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IEA (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국제에너지 기구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) 1990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이후 지금까지 코로나 팬데믹을 제외한 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이산화 탄소 배출량 증가</a:t>
            </a:r>
            <a:endParaRPr lang="en-US" altLang="ko-KR" sz="1500" b="1" i="0">
              <a:solidFill>
                <a:srgbClr val="333333"/>
              </a:solidFill>
              <a:effectLst/>
              <a:latin typeface="맑은고딕"/>
            </a:endParaRPr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IRENA (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국제 재생 에너지 기구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) 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신재생에너지분야 고용은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2012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730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에서 </a:t>
            </a:r>
            <a:r>
              <a:rPr lang="en-US" altLang="ko-KR" sz="1500" b="0" i="0">
                <a:solidFill>
                  <a:srgbClr val="333333"/>
                </a:solidFill>
                <a:effectLst/>
                <a:latin typeface="맑은고딕"/>
              </a:rPr>
              <a:t>2020</a:t>
            </a:r>
            <a:r>
              <a:rPr lang="ko-KR" altLang="en-US" sz="1500" b="0" i="0">
                <a:solidFill>
                  <a:srgbClr val="333333"/>
                </a:solidFill>
                <a:effectLst/>
                <a:latin typeface="맑은고딕"/>
              </a:rPr>
              <a:t>년 약 </a:t>
            </a:r>
            <a:r>
              <a:rPr lang="en-US" altLang="ko-KR" sz="1500" b="1" i="0">
                <a:solidFill>
                  <a:srgbClr val="333333"/>
                </a:solidFill>
                <a:effectLst/>
                <a:latin typeface="맑은고딕"/>
              </a:rPr>
              <a:t>1,200</a:t>
            </a:r>
            <a:r>
              <a:rPr lang="ko-KR" altLang="en-US" sz="1500" b="1" i="0">
                <a:solidFill>
                  <a:srgbClr val="333333"/>
                </a:solidFill>
                <a:effectLst/>
                <a:latin typeface="맑은고딕"/>
              </a:rPr>
              <a:t>만명으로 증가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49EFAF-E36D-088E-59A0-59DE71A15E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7"/>
          <a:stretch/>
        </p:blipFill>
        <p:spPr>
          <a:xfrm>
            <a:off x="6078357" y="3106718"/>
            <a:ext cx="5734950" cy="252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77BBB8-C479-33D1-5C9A-0A225555F1ED}"/>
              </a:ext>
            </a:extLst>
          </p:cNvPr>
          <p:cNvSpPr txBox="1"/>
          <p:nvPr/>
        </p:nvSpPr>
        <p:spPr>
          <a:xfrm>
            <a:off x="1816098" y="5468029"/>
            <a:ext cx="3248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>
                <a:solidFill>
                  <a:srgbClr val="495057"/>
                </a:solidFill>
                <a:latin typeface="Inter"/>
              </a:rPr>
              <a:t>국제 에너지 기구 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(IEA)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전 세계 이산화 탄소 배출량 통계</a:t>
            </a: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995BB-9B3A-9006-AC11-E1D2738110AF}"/>
              </a:ext>
            </a:extLst>
          </p:cNvPr>
          <p:cNvSpPr txBox="1"/>
          <p:nvPr/>
        </p:nvSpPr>
        <p:spPr>
          <a:xfrm>
            <a:off x="8370277" y="5545598"/>
            <a:ext cx="28865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latin typeface="+mj-lt"/>
              </a:rPr>
              <a:t>2012 ~ 2020 </a:t>
            </a:r>
            <a:r>
              <a:rPr lang="ko-KR" altLang="en-US" sz="1000">
                <a:latin typeface="+mj-lt"/>
              </a:rPr>
              <a:t>글로벌 신재생 에너지 고용 현황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6B9271F-6809-1810-DC6E-98087AD909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9"/>
          <a:stretch/>
        </p:blipFill>
        <p:spPr>
          <a:xfrm>
            <a:off x="1240341" y="2921834"/>
            <a:ext cx="382467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발전 비중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A6CDCF-2C8B-803A-BE59-68B77980E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5" b="10254"/>
          <a:stretch/>
        </p:blipFill>
        <p:spPr>
          <a:xfrm>
            <a:off x="1308782" y="2442562"/>
            <a:ext cx="2563030" cy="33072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1EE2C-88A2-38E9-0AD7-B4B08E9DA334}"/>
              </a:ext>
            </a:extLst>
          </p:cNvPr>
          <p:cNvSpPr txBox="1"/>
          <p:nvPr/>
        </p:nvSpPr>
        <p:spPr>
          <a:xfrm>
            <a:off x="1099038" y="5626718"/>
            <a:ext cx="3007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2022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 Electric Power Journal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기사 정부 통계 자료</a:t>
            </a:r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FACDC-A9D0-EBBF-6B1D-1C27A4A166CF}"/>
              </a:ext>
            </a:extLst>
          </p:cNvPr>
          <p:cNvSpPr/>
          <p:nvPr/>
        </p:nvSpPr>
        <p:spPr>
          <a:xfrm>
            <a:off x="4620831" y="2788782"/>
            <a:ext cx="2880000" cy="144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E8A0A-443D-5074-5423-79422D776ED5}"/>
              </a:ext>
            </a:extLst>
          </p:cNvPr>
          <p:cNvSpPr txBox="1"/>
          <p:nvPr/>
        </p:nvSpPr>
        <p:spPr>
          <a:xfrm>
            <a:off x="5856027" y="4228782"/>
            <a:ext cx="1715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>
                <a:solidFill>
                  <a:srgbClr val="495057"/>
                </a:solidFill>
                <a:latin typeface="Inter"/>
              </a:rPr>
              <a:t>[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사진</a:t>
            </a:r>
            <a:r>
              <a:rPr lang="en-US" altLang="ko-KR" sz="1000">
                <a:solidFill>
                  <a:srgbClr val="495057"/>
                </a:solidFill>
                <a:latin typeface="Inter"/>
              </a:rPr>
              <a:t>] </a:t>
            </a:r>
            <a:r>
              <a:rPr lang="ko-KR" altLang="en-US" sz="1000">
                <a:solidFill>
                  <a:srgbClr val="495057"/>
                </a:solidFill>
                <a:latin typeface="Inter"/>
              </a:rPr>
              <a:t>게티이미지뱅크</a:t>
            </a:r>
            <a:endParaRPr lang="ko-KR" altLang="en-US" sz="10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1A3572-87A4-69E1-3A5A-63897855578E}"/>
              </a:ext>
            </a:extLst>
          </p:cNvPr>
          <p:cNvGrpSpPr/>
          <p:nvPr/>
        </p:nvGrpSpPr>
        <p:grpSpPr>
          <a:xfrm>
            <a:off x="8003704" y="2788782"/>
            <a:ext cx="2882347" cy="1686220"/>
            <a:chOff x="8000872" y="3376195"/>
            <a:chExt cx="2882347" cy="16862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6E22D4-ABF6-B2B2-46A9-EA75251B0610}"/>
                </a:ext>
              </a:extLst>
            </p:cNvPr>
            <p:cNvSpPr/>
            <p:nvPr/>
          </p:nvSpPr>
          <p:spPr>
            <a:xfrm>
              <a:off x="8000872" y="3376195"/>
              <a:ext cx="2880000" cy="144000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D64AB4-0663-F5A2-1CDD-49E11E765CEB}"/>
                </a:ext>
              </a:extLst>
            </p:cNvPr>
            <p:cNvSpPr txBox="1"/>
            <p:nvPr/>
          </p:nvSpPr>
          <p:spPr>
            <a:xfrm>
              <a:off x="8958189" y="4816194"/>
              <a:ext cx="19250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0" i="0">
                  <a:solidFill>
                    <a:srgbClr val="222222"/>
                  </a:solidFill>
                  <a:effectLst/>
                  <a:latin typeface="-apple-system"/>
                </a:rPr>
                <a:t>태백귀네미풍력 발전단지 전경</a:t>
              </a:r>
              <a:endParaRPr lang="ko-KR" altLang="en-US" sz="10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E3B7E35-41B3-D35D-EACA-7DE0C77237CA}"/>
              </a:ext>
            </a:extLst>
          </p:cNvPr>
          <p:cNvSpPr txBox="1"/>
          <p:nvPr/>
        </p:nvSpPr>
        <p:spPr>
          <a:xfrm>
            <a:off x="957789" y="1740323"/>
            <a:ext cx="6849780" cy="48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-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 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2022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년 신재생 에너지 비중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태양광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바이오</a:t>
            </a:r>
            <a:r>
              <a:rPr lang="en-US" altLang="ko-KR" sz="150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풍력</a:t>
            </a: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 순으로 비율이 가장 높음</a:t>
            </a:r>
            <a:endParaRPr lang="en-US" altLang="ko-KR" sz="1500" i="0">
              <a:solidFill>
                <a:srgbClr val="000000"/>
              </a:solidFill>
              <a:effectLst/>
              <a:latin typeface="se-nanumgothic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24A9D5-8CF4-4418-A2A0-35D5E9316A76}"/>
              </a:ext>
            </a:extLst>
          </p:cNvPr>
          <p:cNvSpPr/>
          <p:nvPr/>
        </p:nvSpPr>
        <p:spPr>
          <a:xfrm>
            <a:off x="6563704" y="4596423"/>
            <a:ext cx="2880000" cy="14400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AA69C-DD40-3A28-BE18-C6C94F00D946}"/>
              </a:ext>
            </a:extLst>
          </p:cNvPr>
          <p:cNvSpPr txBox="1"/>
          <p:nvPr/>
        </p:nvSpPr>
        <p:spPr>
          <a:xfrm>
            <a:off x="7571169" y="6043261"/>
            <a:ext cx="1872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/>
              <a:t>Bauman </a:t>
            </a:r>
            <a:r>
              <a:rPr lang="ko-KR" altLang="en-US" sz="1000"/>
              <a:t>바이오가스 정제소</a:t>
            </a:r>
          </a:p>
        </p:txBody>
      </p:sp>
    </p:spTree>
    <p:extLst>
      <p:ext uri="{BB962C8B-B14F-4D97-AF65-F5344CB8AC3E}">
        <p14:creationId xmlns:p14="http://schemas.microsoft.com/office/powerpoint/2010/main" val="28331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</a:t>
            </a:r>
            <a:r>
              <a:rPr lang="en-US" altLang="ko-KR" b="1"/>
              <a:t>(</a:t>
            </a:r>
            <a:r>
              <a:rPr lang="ko-KR" altLang="en-US" b="1"/>
              <a:t>태양광 발전의 장점</a:t>
            </a:r>
            <a:r>
              <a:rPr lang="en-US" altLang="ko-KR" b="1"/>
              <a:t>)</a:t>
            </a:r>
            <a:endParaRPr lang="ko-KR" altLang="en-US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4A069E-535E-26C0-4C60-862280B85724}"/>
              </a:ext>
            </a:extLst>
          </p:cNvPr>
          <p:cNvGrpSpPr/>
          <p:nvPr/>
        </p:nvGrpSpPr>
        <p:grpSpPr>
          <a:xfrm>
            <a:off x="1365572" y="2983766"/>
            <a:ext cx="9483155" cy="2766221"/>
            <a:chOff x="864508" y="2045889"/>
            <a:chExt cx="9483155" cy="27662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C727DF-A7F1-5845-6CC3-97A684CB2FE7}"/>
                </a:ext>
              </a:extLst>
            </p:cNvPr>
            <p:cNvGrpSpPr/>
            <p:nvPr/>
          </p:nvGrpSpPr>
          <p:grpSpPr>
            <a:xfrm>
              <a:off x="864508" y="2045889"/>
              <a:ext cx="3849287" cy="2766221"/>
              <a:chOff x="1018777" y="2616188"/>
              <a:chExt cx="3849287" cy="276622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E52B3C9-634E-8340-6CA5-6978D6A8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77" y="2616188"/>
                <a:ext cx="3849287" cy="2520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A9CE4-1E68-D077-568D-ADF3CE99B191}"/>
                  </a:ext>
                </a:extLst>
              </p:cNvPr>
              <p:cNvSpPr txBox="1"/>
              <p:nvPr/>
            </p:nvSpPr>
            <p:spPr>
              <a:xfrm>
                <a:off x="1619151" y="51361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태양광 전문 설계 업체 ㈜ 에스디 태양광의 장점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290D89-69C1-5D65-1829-7022B8626C93}"/>
                </a:ext>
              </a:extLst>
            </p:cNvPr>
            <p:cNvGrpSpPr/>
            <p:nvPr/>
          </p:nvGrpSpPr>
          <p:grpSpPr>
            <a:xfrm>
              <a:off x="5916167" y="2045889"/>
              <a:ext cx="4431496" cy="2766220"/>
              <a:chOff x="5916167" y="2045889"/>
              <a:chExt cx="4431496" cy="276622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357C23-CB22-1BBF-6A5D-7A19654E7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167" y="2045889"/>
                <a:ext cx="4431496" cy="252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9612-8F37-B585-E3AF-1F4CD4720C06}"/>
                  </a:ext>
                </a:extLst>
              </p:cNvPr>
              <p:cNvSpPr txBox="1"/>
              <p:nvPr/>
            </p:nvSpPr>
            <p:spPr>
              <a:xfrm>
                <a:off x="6572095" y="45658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/>
                  <a:t>풍력</a:t>
                </a:r>
                <a:r>
                  <a:rPr lang="en-US" altLang="ko-KR" sz="1000"/>
                  <a:t>, </a:t>
                </a:r>
                <a:r>
                  <a:rPr lang="ko-KR" altLang="en-US" sz="1000"/>
                  <a:t>태양광 발전 설비 비교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E7337DA-6719-480D-FB36-EBE4F0B73233}"/>
              </a:ext>
            </a:extLst>
          </p:cNvPr>
          <p:cNvSpPr txBox="1"/>
          <p:nvPr/>
        </p:nvSpPr>
        <p:spPr>
          <a:xfrm>
            <a:off x="991654" y="1654508"/>
            <a:ext cx="6226832" cy="109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>
                <a:solidFill>
                  <a:srgbClr val="333333"/>
                </a:solidFill>
                <a:latin typeface="맑은고딕"/>
              </a:rPr>
              <a:t>풍력발전 보다 </a:t>
            </a:r>
            <a:r>
              <a:rPr lang="ko-KR" altLang="en-US" sz="1500" b="1">
                <a:solidFill>
                  <a:srgbClr val="333333"/>
                </a:solidFill>
                <a:latin typeface="맑은고딕"/>
              </a:rPr>
              <a:t>설치 면적이 작다</a:t>
            </a:r>
            <a:endParaRPr lang="en-US" altLang="ko-KR" sz="1500" b="1">
              <a:solidFill>
                <a:srgbClr val="333333"/>
              </a:solidFill>
              <a:latin typeface="맑은고딕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유지 보수 비용</a:t>
            </a:r>
            <a:r>
              <a:rPr lang="ko-KR" altLang="en-US" sz="1500" i="0">
                <a:solidFill>
                  <a:srgbClr val="000000"/>
                </a:solidFill>
                <a:effectLst/>
                <a:latin typeface="se-nanumgothic"/>
              </a:rPr>
              <a:t>과 </a:t>
            </a: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소음</a:t>
            </a:r>
            <a:r>
              <a:rPr lang="ko-KR" altLang="en-US" sz="1500" i="0">
                <a:solidFill>
                  <a:srgbClr val="000000"/>
                </a:solidFill>
                <a:effectLst/>
                <a:latin typeface="se-nanumgothic"/>
              </a:rPr>
              <a:t>이 </a:t>
            </a:r>
            <a:r>
              <a:rPr lang="ko-KR" altLang="en-US" sz="1500" b="1" i="0">
                <a:solidFill>
                  <a:srgbClr val="000000"/>
                </a:solidFill>
                <a:effectLst/>
                <a:latin typeface="se-nanumgothic"/>
              </a:rPr>
              <a:t>적다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500">
                <a:solidFill>
                  <a:srgbClr val="000000"/>
                </a:solidFill>
                <a:latin typeface="se-nanumgothic"/>
              </a:rPr>
              <a:t>풍력 발전보다 </a:t>
            </a:r>
            <a:r>
              <a:rPr lang="ko-KR" altLang="en-US" sz="1500" b="1">
                <a:solidFill>
                  <a:srgbClr val="000000"/>
                </a:solidFill>
                <a:latin typeface="se-nanumgothic"/>
              </a:rPr>
              <a:t>국내 설비량이 많다</a:t>
            </a:r>
            <a:endParaRPr lang="en-US" altLang="ko-KR" sz="1500" b="1" i="0">
              <a:solidFill>
                <a:srgbClr val="000000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62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E7B266-169E-4100-7118-6F2682285D06}"/>
              </a:ext>
            </a:extLst>
          </p:cNvPr>
          <p:cNvSpPr txBox="1"/>
          <p:nvPr/>
        </p:nvSpPr>
        <p:spPr>
          <a:xfrm>
            <a:off x="753414" y="1801619"/>
            <a:ext cx="94516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태양광 발전 시스템 운영을 위해서는 </a:t>
            </a:r>
            <a:r>
              <a:rPr lang="ko-KR" altLang="en-US" b="1">
                <a:effectLst/>
              </a:rPr>
              <a:t>사전에 정확한 단기 태양광 발전량을 예측</a:t>
            </a:r>
            <a:r>
              <a:rPr lang="ko-KR" altLang="en-US">
                <a:effectLst/>
              </a:rPr>
              <a:t>하는 것</a:t>
            </a:r>
            <a:endParaRPr lang="en-US" altLang="ko-KR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effectLst/>
              </a:rPr>
              <a:t>태양광 발전량 예측 모델의 주요 요인인 </a:t>
            </a:r>
            <a:r>
              <a:rPr lang="ko-KR" altLang="en-US" b="1">
                <a:effectLst/>
              </a:rPr>
              <a:t>일사량 정보를 수집하는 것이 필수</a:t>
            </a:r>
            <a:endParaRPr lang="en-US" altLang="ko-KR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E00C-DCDD-BEE6-20CA-B1FCFED2EC83}"/>
              </a:ext>
            </a:extLst>
          </p:cNvPr>
          <p:cNvSpPr txBox="1"/>
          <p:nvPr/>
        </p:nvSpPr>
        <p:spPr>
          <a:xfrm>
            <a:off x="430250" y="14322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중요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C6D37-62A8-7D63-B571-1EBA73F59AF1}"/>
              </a:ext>
            </a:extLst>
          </p:cNvPr>
          <p:cNvSpPr txBox="1"/>
          <p:nvPr/>
        </p:nvSpPr>
        <p:spPr>
          <a:xfrm>
            <a:off x="753414" y="3724927"/>
            <a:ext cx="10663873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>
                <a:effectLst/>
              </a:rPr>
              <a:t>기상청</a:t>
            </a:r>
            <a:r>
              <a:rPr lang="ko-KR" altLang="en-US">
                <a:effectLst/>
              </a:rPr>
              <a:t>의 </a:t>
            </a:r>
            <a:r>
              <a:rPr lang="ko-KR" altLang="en-US" b="1">
                <a:effectLst/>
              </a:rPr>
              <a:t>동네예보</a:t>
            </a:r>
            <a:r>
              <a:rPr lang="ko-KR" altLang="en-US">
                <a:effectLst/>
              </a:rPr>
              <a:t>는 기온</a:t>
            </a:r>
            <a:r>
              <a:rPr lang="en-US" altLang="ko-KR">
                <a:effectLst/>
              </a:rPr>
              <a:t>, </a:t>
            </a:r>
            <a:r>
              <a:rPr lang="ko-KR" altLang="en-US">
                <a:effectLst/>
              </a:rPr>
              <a:t>습도와 같은 요인의 예측값은 제공하나</a:t>
            </a:r>
            <a:r>
              <a:rPr lang="en-US" altLang="ko-KR">
                <a:effectLst/>
              </a:rPr>
              <a:t>, </a:t>
            </a:r>
            <a:r>
              <a:rPr lang="ko-KR" altLang="en-US" b="1">
                <a:effectLst/>
              </a:rPr>
              <a:t>일사량에 대한 예측값은 제공하지 않는다</a:t>
            </a:r>
            <a:endParaRPr lang="en-US" altLang="ko-KR" b="1">
              <a:effectLst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따라서 정확한 단기 일사량 예측 모델이 요구 </a:t>
            </a:r>
            <a:r>
              <a:rPr lang="ko-KR" altLang="en-US" b="1">
                <a:effectLst/>
              </a:rPr>
              <a:t>국내 여러 기관</a:t>
            </a:r>
            <a:r>
              <a:rPr lang="ko-KR" altLang="en-US">
                <a:effectLst/>
              </a:rPr>
              <a:t>에서 </a:t>
            </a:r>
            <a:r>
              <a:rPr lang="ko-KR" altLang="en-US" b="1">
                <a:effectLst/>
              </a:rPr>
              <a:t>기계학습을 기반으로 일사량 예측 모델들을 보고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3B947-87DC-5EEA-EB26-82990C6B28E4}"/>
              </a:ext>
            </a:extLst>
          </p:cNvPr>
          <p:cNvSpPr txBox="1"/>
          <p:nvPr/>
        </p:nvSpPr>
        <p:spPr>
          <a:xfrm>
            <a:off x="430249" y="33136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문제 및 목적</a:t>
            </a:r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2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ko-KR" altLang="en-US" sz="2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기계학습을 활용한 기상예측 자료 기반 태양광 발전량 예측 향상 기법 </a:t>
            </a:r>
            <a:r>
              <a:rPr lang="en-US" altLang="ko-KR" sz="2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KCI</a:t>
            </a:r>
            <a:r>
              <a:rPr kumimoji="0" lang="en-US" altLang="ko-KR" sz="2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575439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랜덤 포레스트 </a:t>
            </a:r>
            <a:r>
              <a:rPr lang="en-US" altLang="ko-KR" b="1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서포트 벡터 머신 </a:t>
            </a:r>
            <a:r>
              <a:rPr lang="en-US" altLang="ko-KR"/>
              <a:t>( Support Vector Machine SVM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인공 신경망</a:t>
            </a:r>
            <a:r>
              <a:rPr lang="en-US" altLang="ko-KR"/>
              <a:t> ( Artificial Neural Network ANN )</a:t>
            </a:r>
            <a:endParaRPr lang="en-US" altLang="ko-KR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40D47-B26C-122D-09E1-2FD808378E90}"/>
              </a:ext>
            </a:extLst>
          </p:cNvPr>
          <p:cNvSpPr txBox="1"/>
          <p:nvPr/>
        </p:nvSpPr>
        <p:spPr>
          <a:xfrm>
            <a:off x="424388" y="30596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 중요도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9883C-4D9A-5E4E-8C6B-EDCC771A4792}"/>
              </a:ext>
            </a:extLst>
          </p:cNvPr>
          <p:cNvSpPr txBox="1"/>
          <p:nvPr/>
        </p:nvSpPr>
        <p:spPr>
          <a:xfrm>
            <a:off x="792487" y="3518088"/>
            <a:ext cx="663995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습도</a:t>
            </a:r>
            <a:r>
              <a:rPr lang="en-US" altLang="ko-KR" b="1"/>
              <a:t>, </a:t>
            </a:r>
            <a:r>
              <a:rPr lang="ko-KR" altLang="en-US" b="1"/>
              <a:t>풍속</a:t>
            </a:r>
            <a:r>
              <a:rPr lang="en-US" altLang="ko-KR" b="1"/>
              <a:t>, </a:t>
            </a:r>
            <a:r>
              <a:rPr lang="ko-KR" altLang="en-US" b="1"/>
              <a:t>기온</a:t>
            </a:r>
            <a:r>
              <a:rPr lang="ko-KR" altLang="en-US"/>
              <a:t> 등이 일사량 예측 모델 구성에 중요한 변수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en-US" altLang="ko-KR" sz="1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</a:t>
            </a:r>
            <a:r>
              <a:rPr lang="en-US" altLang="ko-KR" sz="10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Multistep-Ahead Solar Radiation Forecasting Scheme Based on the Light Gradient Boosting Machine: A Case Study of Jeju Island</a:t>
            </a:r>
            <a:r>
              <a:rPr kumimoji="0" lang="en-US" altLang="ko-KR" sz="10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)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123312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92487" y="1598434"/>
            <a:ext cx="459805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랜덤 포레스트 </a:t>
            </a:r>
            <a:r>
              <a:rPr lang="en-US" altLang="ko-KR"/>
              <a:t>( Random Forest RF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GBM ( Gradient Boosting Machine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XGBoost ( eXtreme Gradient Boosting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LightGBM ( Light GBM 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4F44E-6980-FA8E-0CD6-3F2C5865C512}"/>
              </a:ext>
            </a:extLst>
          </p:cNvPr>
          <p:cNvSpPr txBox="1"/>
          <p:nvPr/>
        </p:nvSpPr>
        <p:spPr>
          <a:xfrm>
            <a:off x="430250" y="36006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변수 중요도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EC2FB-B4C2-11C2-F337-BF7D6BBA7245}"/>
              </a:ext>
            </a:extLst>
          </p:cNvPr>
          <p:cNvSpPr txBox="1"/>
          <p:nvPr/>
        </p:nvSpPr>
        <p:spPr>
          <a:xfrm>
            <a:off x="798349" y="4059057"/>
            <a:ext cx="411362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/>
              <a:t>습도 </a:t>
            </a:r>
            <a:r>
              <a:rPr lang="ko-KR" altLang="en-US"/>
              <a:t>예측 모델 구성에 중요한 변수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889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690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-apple-system</vt:lpstr>
      <vt:lpstr>Inter</vt:lpstr>
      <vt:lpstr>Nanum Gothic</vt:lpstr>
      <vt:lpstr>noto</vt:lpstr>
      <vt:lpstr>se-nanumgothic</vt:lpstr>
      <vt:lpstr>Malgun Gothic</vt:lpstr>
      <vt:lpstr>Malgun Gothic</vt:lpstr>
      <vt:lpstr>맑은고딕</vt:lpstr>
      <vt:lpstr>Arial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한 태규</cp:lastModifiedBy>
  <cp:revision>213</cp:revision>
  <dcterms:created xsi:type="dcterms:W3CDTF">2022-11-07T02:28:20Z</dcterms:created>
  <dcterms:modified xsi:type="dcterms:W3CDTF">2022-11-08T08:56:12Z</dcterms:modified>
</cp:coreProperties>
</file>