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80" r:id="rId6"/>
    <p:sldId id="281" r:id="rId7"/>
    <p:sldId id="266" r:id="rId8"/>
    <p:sldId id="267" r:id="rId9"/>
    <p:sldId id="275" r:id="rId10"/>
    <p:sldId id="276" r:id="rId11"/>
    <p:sldId id="277" r:id="rId12"/>
    <p:sldId id="278" r:id="rId13"/>
    <p:sldId id="279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21" y="1570676"/>
            <a:ext cx="11442158" cy="2299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/>
              <a:t>기계학습을 기반한 일사량 예측 기법의 연구동향 분석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dirty="0"/>
              <a:t>A Literature Survey of Machine Learning-Based Solar Irradiance Forecasting Methods</a:t>
            </a:r>
            <a:br>
              <a:rPr lang="en-US" altLang="ko-KR" sz="1800" b="1" dirty="0"/>
            </a:br>
            <a:r>
              <a:rPr lang="en-US" altLang="ko-KR" sz="3000" b="1" dirty="0"/>
              <a:t>  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64380" y="3995562"/>
            <a:ext cx="7048500" cy="139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</a:t>
            </a:r>
            <a:r>
              <a:rPr lang="ko-KR" altLang="en-US" sz="1600" dirty="0" err="1">
                <a:latin typeface="+mn-ea"/>
              </a:rPr>
              <a:t>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3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3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3677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4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4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2703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5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5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22833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6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6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84238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결론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825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96BE26-2017-014E-5014-687C9E2461D1}"/>
              </a:ext>
            </a:extLst>
          </p:cNvPr>
          <p:cNvSpPr txBox="1"/>
          <p:nvPr/>
        </p:nvSpPr>
        <p:spPr>
          <a:xfrm>
            <a:off x="430249" y="1371599"/>
            <a:ext cx="1635943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연구 배경</a:t>
            </a:r>
            <a:endParaRPr lang="en-US" altLang="ko-KR" sz="200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목적</a:t>
            </a:r>
            <a:endParaRPr lang="en-US" altLang="ko-KR" sz="200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본론</a:t>
            </a:r>
            <a:endParaRPr lang="en-US" altLang="ko-KR" sz="200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9C2551-88E7-CCA4-FAA9-F5DC4BF0941D}"/>
              </a:ext>
            </a:extLst>
          </p:cNvPr>
          <p:cNvSpPr txBox="1"/>
          <p:nvPr/>
        </p:nvSpPr>
        <p:spPr>
          <a:xfrm>
            <a:off x="430250" y="117835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기후 변화 및 에너지 위기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642FB-4E81-4AAF-3A29-B26F3FD8C2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4"/>
          <a:stretch/>
        </p:blipFill>
        <p:spPr>
          <a:xfrm>
            <a:off x="837206" y="2877109"/>
            <a:ext cx="4994611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2984FE-052A-3DAE-3F81-D4AC01C1462F}"/>
              </a:ext>
            </a:extLst>
          </p:cNvPr>
          <p:cNvSpPr txBox="1"/>
          <p:nvPr/>
        </p:nvSpPr>
        <p:spPr>
          <a:xfrm>
            <a:off x="1569679" y="5739172"/>
            <a:ext cx="4353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1850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~1900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 대비 전 지구 연평균 기온 편차 시계열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(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그래프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=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기상청 제공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)</a:t>
            </a:r>
            <a:endParaRPr lang="ko-KR" altLang="en-US" sz="10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EA529A-0CAD-E48C-D148-EBD3DD4CC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23" y="2877109"/>
            <a:ext cx="481337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3F89FD-B1F8-BEDE-4A79-0CEC1581F014}"/>
              </a:ext>
            </a:extLst>
          </p:cNvPr>
          <p:cNvSpPr txBox="1"/>
          <p:nvPr/>
        </p:nvSpPr>
        <p:spPr>
          <a:xfrm>
            <a:off x="7586275" y="5654994"/>
            <a:ext cx="379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최근 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30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년간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(1991∼2020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년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) 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해수면 높이 변화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(21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개 조위관측소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)</a:t>
            </a:r>
            <a:endParaRPr lang="ko-KR" altLang="en-US" sz="100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10C352-3A00-9B9E-E7CA-E3E4CE938419}"/>
              </a:ext>
            </a:extLst>
          </p:cNvPr>
          <p:cNvSpPr txBox="1"/>
          <p:nvPr/>
        </p:nvSpPr>
        <p:spPr>
          <a:xfrm>
            <a:off x="810887" y="1599908"/>
            <a:ext cx="10407016" cy="1093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산업혁명 이수 인구증가와 산업화에 의해 화석연료 사용 등으로 대기 중 온실가스 농도가 높아지면서 </a:t>
            </a:r>
            <a:r>
              <a:rPr lang="ko-KR" altLang="en-US" sz="1500" b="1" i="0">
                <a:effectLst/>
                <a:latin typeface="Inter"/>
              </a:rPr>
              <a:t>지구 온난화 발생</a:t>
            </a:r>
            <a:r>
              <a:rPr lang="en-US" altLang="ko-KR" sz="1500" b="1" i="0">
                <a:effectLst/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산업화 이전</a:t>
            </a:r>
            <a:r>
              <a:rPr lang="en-US" altLang="ko-KR" sz="1500" b="0" i="0">
                <a:effectLst/>
                <a:latin typeface="Inter"/>
              </a:rPr>
              <a:t>(1980</a:t>
            </a:r>
            <a:r>
              <a:rPr lang="ko-KR" altLang="en-US" sz="1500" b="0" i="0">
                <a:effectLst/>
                <a:latin typeface="Inter"/>
              </a:rPr>
              <a:t>년</a:t>
            </a:r>
            <a:r>
              <a:rPr lang="en-US" altLang="ko-KR" sz="1500" b="0" i="0">
                <a:effectLst/>
                <a:latin typeface="Inter"/>
              </a:rPr>
              <a:t>~1900</a:t>
            </a:r>
            <a:r>
              <a:rPr lang="ko-KR" altLang="en-US" sz="1500" b="0" i="0">
                <a:effectLst/>
                <a:latin typeface="Inter"/>
              </a:rPr>
              <a:t>년</a:t>
            </a:r>
            <a:r>
              <a:rPr lang="en-US" altLang="ko-KR" sz="1500" b="0" i="0">
                <a:effectLst/>
                <a:latin typeface="Inter"/>
              </a:rPr>
              <a:t>) </a:t>
            </a:r>
            <a:r>
              <a:rPr lang="ko-KR" altLang="en-US" sz="1500" b="0" i="0">
                <a:effectLst/>
                <a:latin typeface="Inter"/>
              </a:rPr>
              <a:t>대비 </a:t>
            </a:r>
            <a:r>
              <a:rPr lang="ko-KR" altLang="en-US" sz="1500" b="1" i="0">
                <a:effectLst/>
                <a:latin typeface="Inter"/>
              </a:rPr>
              <a:t>기온 </a:t>
            </a:r>
            <a:r>
              <a:rPr lang="en-US" altLang="ko-KR" sz="1500" b="1" i="0">
                <a:effectLst/>
                <a:latin typeface="Inter"/>
              </a:rPr>
              <a:t>1,1°C </a:t>
            </a:r>
            <a:r>
              <a:rPr lang="ko-KR" altLang="en-US" sz="1500" b="1" i="0">
                <a:effectLst/>
                <a:latin typeface="Inter"/>
              </a:rPr>
              <a:t>증가</a:t>
            </a:r>
            <a:r>
              <a:rPr lang="ko-KR" altLang="en-US" sz="1500" b="0" i="0">
                <a:effectLst/>
                <a:latin typeface="Inter"/>
              </a:rPr>
              <a:t>했다</a:t>
            </a:r>
            <a:r>
              <a:rPr lang="en-US" altLang="ko-KR" sz="1500" b="0" i="0">
                <a:effectLst/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지난 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30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(1991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~2020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)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간 우리나라 전 연안의 평균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해수면이 매년 </a:t>
            </a:r>
            <a:r>
              <a:rPr lang="en-US" altLang="ko-KR" sz="1500" b="1" i="0">
                <a:solidFill>
                  <a:srgbClr val="222222"/>
                </a:solidFill>
                <a:effectLst/>
                <a:latin typeface="Nanum Gothic"/>
              </a:rPr>
              <a:t>3.03mm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씩 높아져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평균 </a:t>
            </a:r>
            <a:r>
              <a:rPr lang="en-US" altLang="ko-KR" sz="1500" b="1" i="0">
                <a:solidFill>
                  <a:srgbClr val="222222"/>
                </a:solidFill>
                <a:effectLst/>
                <a:latin typeface="Nanum Gothic"/>
              </a:rPr>
              <a:t>9.1cm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가량 상승</a:t>
            </a:r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28130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49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이산화 탄소</a:t>
            </a:r>
            <a:r>
              <a:rPr lang="en-US" altLang="ko-KR" b="1"/>
              <a:t>(CO2)</a:t>
            </a:r>
            <a:r>
              <a:rPr lang="ko-KR" altLang="en-US" b="1"/>
              <a:t> 배출 및 신재생 에너지 산업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87D69-F246-ED30-D4CA-FDAB7AE7A1A1}"/>
              </a:ext>
            </a:extLst>
          </p:cNvPr>
          <p:cNvSpPr txBox="1"/>
          <p:nvPr/>
        </p:nvSpPr>
        <p:spPr>
          <a:xfrm>
            <a:off x="957788" y="1740323"/>
            <a:ext cx="12163011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IEA (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국제에너지 기구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) 1990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이후 지금까지 코로나 팬데믹을 제외한 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이산화 탄소 배출량 증가</a:t>
            </a:r>
            <a:endParaRPr lang="en-US" altLang="ko-KR" sz="1500" b="1" i="0">
              <a:solidFill>
                <a:srgbClr val="333333"/>
              </a:solidFill>
              <a:effectLst/>
              <a:latin typeface="맑은고딕"/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IRENA (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국제 재생 에너지 기구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) 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신재생에너지분야 고용은 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2012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약 </a:t>
            </a:r>
            <a:r>
              <a:rPr lang="en-US" altLang="ko-KR" sz="1500" b="1" i="0">
                <a:solidFill>
                  <a:srgbClr val="333333"/>
                </a:solidFill>
                <a:effectLst/>
                <a:latin typeface="맑은고딕"/>
              </a:rPr>
              <a:t>730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만명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에서 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2020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약 </a:t>
            </a:r>
            <a:r>
              <a:rPr lang="en-US" altLang="ko-KR" sz="1500" b="1" i="0">
                <a:solidFill>
                  <a:srgbClr val="333333"/>
                </a:solidFill>
                <a:effectLst/>
                <a:latin typeface="맑은고딕"/>
              </a:rPr>
              <a:t>1,200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만명으로 증가</a:t>
            </a:r>
            <a:endParaRPr lang="en-US" altLang="ko-KR" sz="1500" b="1" i="0">
              <a:solidFill>
                <a:srgbClr val="000000"/>
              </a:solidFill>
              <a:effectLst/>
              <a:latin typeface="se-nanum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49EFAF-E36D-088E-59A0-59DE71A15E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7"/>
          <a:stretch/>
        </p:blipFill>
        <p:spPr>
          <a:xfrm>
            <a:off x="6078357" y="3106718"/>
            <a:ext cx="5734950" cy="252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77BBB8-C479-33D1-5C9A-0A225555F1ED}"/>
              </a:ext>
            </a:extLst>
          </p:cNvPr>
          <p:cNvSpPr txBox="1"/>
          <p:nvPr/>
        </p:nvSpPr>
        <p:spPr>
          <a:xfrm>
            <a:off x="1816098" y="5468029"/>
            <a:ext cx="3248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>
                <a:solidFill>
                  <a:srgbClr val="495057"/>
                </a:solidFill>
                <a:latin typeface="Inter"/>
              </a:rPr>
              <a:t>국제 에너지 기구 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(IEA)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전 세계 이산화 탄소 배출량 통계</a:t>
            </a:r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995BB-9B3A-9006-AC11-E1D2738110AF}"/>
              </a:ext>
            </a:extLst>
          </p:cNvPr>
          <p:cNvSpPr txBox="1"/>
          <p:nvPr/>
        </p:nvSpPr>
        <p:spPr>
          <a:xfrm>
            <a:off x="8370277" y="5545598"/>
            <a:ext cx="28865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latin typeface="+mj-lt"/>
              </a:rPr>
              <a:t>2012 ~ 2020 </a:t>
            </a:r>
            <a:r>
              <a:rPr lang="ko-KR" altLang="en-US" sz="1000">
                <a:latin typeface="+mj-lt"/>
              </a:rPr>
              <a:t>글로벌 신재생 에너지 고용 현황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6B9271F-6809-1810-DC6E-98087AD909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9"/>
          <a:stretch/>
        </p:blipFill>
        <p:spPr>
          <a:xfrm>
            <a:off x="1240341" y="2921834"/>
            <a:ext cx="382467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</a:t>
            </a:r>
            <a:r>
              <a:rPr lang="en-US" altLang="ko-KR" b="1"/>
              <a:t>(</a:t>
            </a:r>
            <a:r>
              <a:rPr lang="ko-KR" altLang="en-US" b="1"/>
              <a:t>태양광 발전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2B3C9-634E-8340-6CA5-6978D6A86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77" y="2616188"/>
            <a:ext cx="3849287" cy="25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A9CE4-1E68-D077-568D-ADF3CE99B191}"/>
              </a:ext>
            </a:extLst>
          </p:cNvPr>
          <p:cNvSpPr txBox="1"/>
          <p:nvPr/>
        </p:nvSpPr>
        <p:spPr>
          <a:xfrm>
            <a:off x="1619151" y="5136188"/>
            <a:ext cx="3248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/>
              <a:t>태양광 전문 설계 업체 ㈜ 에스디 태양광의 장점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606E7-5C7C-A1CE-175B-F920D43F87A5}"/>
              </a:ext>
            </a:extLst>
          </p:cNvPr>
          <p:cNvSpPr txBox="1"/>
          <p:nvPr/>
        </p:nvSpPr>
        <p:spPr>
          <a:xfrm>
            <a:off x="5468438" y="4173810"/>
            <a:ext cx="3959738" cy="2305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풍력발전 보다 설치 면적이 작다</a:t>
            </a:r>
            <a:endParaRPr lang="en-US" altLang="ko-KR" sz="1500" b="0" i="0">
              <a:effectLst/>
              <a:latin typeface="Inter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유지 보수 비용과 소음이 적다</a:t>
            </a:r>
            <a:endParaRPr lang="en-US" altLang="ko-KR" sz="1500" b="0" i="0">
              <a:effectLst/>
              <a:latin typeface="Inter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500">
                <a:latin typeface="Inter"/>
              </a:rPr>
              <a:t>무한한 자원 태양광을 이용 한다</a:t>
            </a:r>
            <a:endParaRPr lang="en-US" altLang="ko-KR" sz="1500">
              <a:latin typeface="Inter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500">
                <a:latin typeface="Inter"/>
              </a:rPr>
              <a:t>매월 자동 정산되어 수익 계산이 편리하다</a:t>
            </a:r>
            <a:endParaRPr lang="en-US" altLang="ko-KR" sz="1500">
              <a:latin typeface="Inter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357C23-CB22-1BBF-6A5D-7A19654E7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97" y="2515946"/>
            <a:ext cx="4431496" cy="25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A9612-8F37-B585-E3AF-1F4CD4720C06}"/>
              </a:ext>
            </a:extLst>
          </p:cNvPr>
          <p:cNvSpPr txBox="1"/>
          <p:nvPr/>
        </p:nvSpPr>
        <p:spPr>
          <a:xfrm>
            <a:off x="6976541" y="5049763"/>
            <a:ext cx="3248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/>
              <a:t>풍력 </a:t>
            </a:r>
            <a:r>
              <a:rPr lang="en-US" altLang="ko-KR" sz="1000"/>
              <a:t>VS </a:t>
            </a:r>
            <a:r>
              <a:rPr lang="ko-KR" altLang="en-US" sz="1000"/>
              <a:t>태양광 발전 설비 비교</a:t>
            </a:r>
          </a:p>
        </p:txBody>
      </p:sp>
    </p:spTree>
    <p:extLst>
      <p:ext uri="{BB962C8B-B14F-4D97-AF65-F5344CB8AC3E}">
        <p14:creationId xmlns:p14="http://schemas.microsoft.com/office/powerpoint/2010/main" val="235621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484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</a:t>
            </a:r>
            <a:r>
              <a:rPr lang="en-US" altLang="ko-KR" b="1"/>
              <a:t>(</a:t>
            </a:r>
            <a:r>
              <a:rPr lang="ko-KR" altLang="en-US" b="1"/>
              <a:t>태양광 발전 풍력 발전 비교</a:t>
            </a:r>
            <a:r>
              <a:rPr lang="en-US" altLang="ko-KR" b="1"/>
              <a:t>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3317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14249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태양광 발전 시스템 운영을 위해서는 </a:t>
            </a:r>
            <a:r>
              <a:rPr lang="ko-KR" altLang="en-US">
                <a:effectLst/>
              </a:rPr>
              <a:t>사전에 정확한 단기 태양광 발전량을 예측하는 것이 중요</a:t>
            </a:r>
            <a:endParaRPr lang="en-US" altLang="ko-KR">
              <a:effectLst/>
            </a:endParaRPr>
          </a:p>
          <a:p>
            <a:endParaRPr lang="en-US" altLang="ko-KR"/>
          </a:p>
          <a:p>
            <a:r>
              <a:rPr lang="ko-KR" altLang="en-US">
                <a:effectLst/>
              </a:rPr>
              <a:t>태양광 발전량 예측 모델의 주요 요인인 일사량 정보를 수집하는 것이 필수</a:t>
            </a:r>
            <a:endParaRPr lang="en-US" altLang="ko-KR">
              <a:effectLst/>
            </a:endParaRPr>
          </a:p>
          <a:p>
            <a:endParaRPr lang="en-US" altLang="ko-KR"/>
          </a:p>
          <a:p>
            <a:r>
              <a:rPr lang="ko-KR" altLang="en-US">
                <a:effectLst/>
              </a:rPr>
              <a:t>기상청의 동네예보는 기온</a:t>
            </a:r>
            <a:r>
              <a:rPr lang="en-US" altLang="ko-KR">
                <a:effectLst/>
              </a:rPr>
              <a:t>, </a:t>
            </a:r>
            <a:r>
              <a:rPr lang="ko-KR" altLang="en-US">
                <a:effectLst/>
              </a:rPr>
              <a:t>습도와 같은 요인의 예측값은 제공하나</a:t>
            </a:r>
            <a:r>
              <a:rPr lang="en-US" altLang="ko-KR">
                <a:effectLst/>
              </a:rPr>
              <a:t>, </a:t>
            </a:r>
            <a:r>
              <a:rPr lang="ko-KR" altLang="en-US">
                <a:effectLst/>
              </a:rPr>
              <a:t>일사량에 대한 예측값은 제공하지 않는다</a:t>
            </a:r>
            <a:endParaRPr lang="en-US" altLang="ko-KR">
              <a:effectLst/>
            </a:endParaRPr>
          </a:p>
          <a:p>
            <a:endParaRPr lang="en-US" altLang="ko-KR"/>
          </a:p>
          <a:p>
            <a:r>
              <a:rPr lang="ko-KR" altLang="en-US"/>
              <a:t>따라서 정확한 단기 일사량 예측 모델이 요구 </a:t>
            </a:r>
            <a:endParaRPr lang="en-US" altLang="ko-KR"/>
          </a:p>
          <a:p>
            <a:r>
              <a:rPr lang="ko-KR" altLang="en-US">
                <a:effectLst/>
              </a:rPr>
              <a:t>국내 여러 기관에서 기계학습을 기반으로 일사량 예측 모델들을 보고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3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1)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1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7555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2391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본론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논문 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2</a:t>
            </a:r>
            <a:r>
              <a:rPr kumimoji="0" lang="en-US" altLang="ko-KR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382785" y="128367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논문 </a:t>
            </a:r>
            <a:r>
              <a:rPr lang="en-US" altLang="ko-KR"/>
              <a:t>2 </a:t>
            </a:r>
            <a:r>
              <a:rPr lang="ko-KR" altLang="en-US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9003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398</Words>
  <Application>Microsoft Office PowerPoint</Application>
  <PresentationFormat>와이드스크린</PresentationFormat>
  <Paragraphs>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Inter</vt:lpstr>
      <vt:lpstr>Nanum Gothic</vt:lpstr>
      <vt:lpstr>se-nanumgothic</vt:lpstr>
      <vt:lpstr>Malgun Gothic</vt:lpstr>
      <vt:lpstr>Malgun Gothic</vt:lpstr>
      <vt:lpstr>맑은고딕</vt:lpstr>
      <vt:lpstr>Arial</vt:lpstr>
      <vt:lpstr>Office 테마</vt:lpstr>
      <vt:lpstr>기계학습을 기반한 일사량 예측 기법의 연구동향 분석      A Literature Survey of Machine Learning-Based Solar Irradiance Forecasting Methods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한 태규</cp:lastModifiedBy>
  <cp:revision>81</cp:revision>
  <dcterms:created xsi:type="dcterms:W3CDTF">2022-11-07T02:28:20Z</dcterms:created>
  <dcterms:modified xsi:type="dcterms:W3CDTF">2022-11-08T02:37:31Z</dcterms:modified>
</cp:coreProperties>
</file>