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63" r:id="rId5"/>
    <p:sldId id="281" r:id="rId6"/>
    <p:sldId id="280" r:id="rId7"/>
    <p:sldId id="266" r:id="rId8"/>
    <p:sldId id="267" r:id="rId9"/>
    <p:sldId id="282" r:id="rId10"/>
    <p:sldId id="283" r:id="rId11"/>
    <p:sldId id="284" r:id="rId12"/>
    <p:sldId id="285" r:id="rId13"/>
    <p:sldId id="286" r:id="rId14"/>
    <p:sldId id="287" r:id="rId15"/>
    <p:sldId id="28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98FAE-0242-4F71-92BB-67B76F3B4277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E7A45-CA1A-48C0-B157-ABAAA48AE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71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볼드체</a:t>
            </a:r>
            <a:r>
              <a:rPr lang="ko-KR" altLang="en-US" dirty="0" smtClean="0"/>
              <a:t> 검은 글씨로 </a:t>
            </a:r>
            <a:r>
              <a:rPr lang="ko-KR" altLang="en-US" dirty="0" err="1" smtClean="0"/>
              <a:t>부탁쓰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E7A45-CA1A-48C0-B157-ABAAA48AEF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53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90924C-36DF-4FD9-B2BC-79D96800FBEC}"/>
              </a:ext>
            </a:extLst>
          </p:cNvPr>
          <p:cNvSpPr/>
          <p:nvPr/>
        </p:nvSpPr>
        <p:spPr>
          <a:xfrm>
            <a:off x="0" y="1639181"/>
            <a:ext cx="12192000" cy="21626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921" y="1570676"/>
            <a:ext cx="11442158" cy="22996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기계학습을 기반한 일사량 예측 기법의 연구동향 분석</a:t>
            </a:r>
            <a:r>
              <a:rPr lang="en-US" altLang="ko-KR" sz="3700" b="1" dirty="0">
                <a:solidFill>
                  <a:schemeClr val="bg1"/>
                </a:solidFill>
              </a:rPr>
              <a:t/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r>
              <a:rPr lang="en-US" altLang="ko-KR" sz="4000" b="1" dirty="0">
                <a:solidFill>
                  <a:schemeClr val="bg1"/>
                </a:solidFill>
              </a:rPr>
              <a:t/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dirty="0">
                <a:solidFill>
                  <a:schemeClr val="bg1"/>
                </a:solidFill>
              </a:rPr>
              <a:t>A Literature Survey of Machine Learning-Based Solar Irradiance Forecasting Methods</a:t>
            </a:r>
            <a:r>
              <a:rPr lang="en-US" altLang="ko-KR" sz="1800" b="1" dirty="0">
                <a:solidFill>
                  <a:schemeClr val="bg1"/>
                </a:solidFill>
              </a:rPr>
              <a:t/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3000" b="1" dirty="0">
                <a:solidFill>
                  <a:schemeClr val="bg1"/>
                </a:solidFill>
              </a:rPr>
              <a:t> 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023B2-3FDC-44DE-A33A-F3521C218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E354B1-5E87-4ADB-8B04-66BB9EEC2D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64380" y="3995562"/>
            <a:ext cx="7048500" cy="1398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</a:t>
            </a:r>
            <a:r>
              <a:rPr lang="ko-KR" altLang="en-US" sz="1600" dirty="0" err="1">
                <a:latin typeface="+mn-ea"/>
              </a:rPr>
              <a:t>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</p:spTree>
    <p:extLst>
      <p:ext uri="{BB962C8B-B14F-4D97-AF65-F5344CB8AC3E}">
        <p14:creationId xmlns:p14="http://schemas.microsoft.com/office/powerpoint/2010/main" val="38423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11406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3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5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조건부 랜덤 </a:t>
            </a:r>
            <a:r>
              <a:rPr lang="ko-KR" altLang="en-US" sz="1500" kern="0" spc="-25" dirty="0" err="1">
                <a:solidFill>
                  <a:srgbClr val="001F60"/>
                </a:solidFill>
                <a:ea typeface="맑은 고딕" panose="020B0503020000020004" pitchFamily="50" charset="-127"/>
              </a:rPr>
              <a:t>포레스트</a:t>
            </a:r>
            <a:r>
              <a:rPr lang="ko-KR" altLang="en-US" sz="15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 기반의 설명 가능한 일사량 예측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0D8B479-A6A6-4F1D-99DF-A355DDA43520}"/>
              </a:ext>
            </a:extLst>
          </p:cNvPr>
          <p:cNvGrpSpPr/>
          <p:nvPr/>
        </p:nvGrpSpPr>
        <p:grpSpPr>
          <a:xfrm>
            <a:off x="492575" y="4707600"/>
            <a:ext cx="6672937" cy="878826"/>
            <a:chOff x="492575" y="5079001"/>
            <a:chExt cx="6672937" cy="87882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754F44E-6980-FA8E-0CD6-3F2C5865C512}"/>
                </a:ext>
              </a:extLst>
            </p:cNvPr>
            <p:cNvSpPr txBox="1"/>
            <p:nvPr/>
          </p:nvSpPr>
          <p:spPr>
            <a:xfrm>
              <a:off x="492575" y="5079001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변수 중요도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BEC2FB-B4C2-11C2-F337-BF7D6BBA7245}"/>
                </a:ext>
              </a:extLst>
            </p:cNvPr>
            <p:cNvSpPr txBox="1"/>
            <p:nvPr/>
          </p:nvSpPr>
          <p:spPr>
            <a:xfrm>
              <a:off x="810887" y="5503535"/>
              <a:ext cx="6354625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b="1" dirty="0"/>
                <a:t>강수량</a:t>
              </a:r>
              <a:r>
                <a:rPr lang="ko-KR" altLang="en-US" dirty="0"/>
                <a:t>의 학습 유무에 따라 변수 중요도가 달라짐 확인</a:t>
              </a:r>
              <a:endParaRPr lang="en-US" altLang="ko-KR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702C2A-F23F-7C3D-EF1C-6DCF585490CA}"/>
              </a:ext>
            </a:extLst>
          </p:cNvPr>
          <p:cNvGrpSpPr/>
          <p:nvPr/>
        </p:nvGrpSpPr>
        <p:grpSpPr>
          <a:xfrm>
            <a:off x="430250" y="3606268"/>
            <a:ext cx="10770020" cy="880719"/>
            <a:chOff x="430250" y="1239312"/>
            <a:chExt cx="10770020" cy="8807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D37E41-800A-7426-2939-9A4161F57B9A}"/>
                </a:ext>
              </a:extLst>
            </p:cNvPr>
            <p:cNvSpPr txBox="1"/>
            <p:nvPr/>
          </p:nvSpPr>
          <p:spPr>
            <a:xfrm>
              <a:off x="430250" y="1239312"/>
              <a:ext cx="2927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조건부 랜덤 </a:t>
              </a:r>
              <a:r>
                <a:rPr lang="ko-KR" altLang="en-US" b="1" dirty="0" err="1"/>
                <a:t>포레스트</a:t>
              </a:r>
              <a:r>
                <a:rPr lang="ko-KR" altLang="en-US" b="1" dirty="0"/>
                <a:t> </a:t>
              </a:r>
              <a:r>
                <a:rPr lang="en-US" altLang="ko-KR" b="1" dirty="0"/>
                <a:t>CRF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61D9AD-A678-01E3-E2D2-139FE0816697}"/>
                </a:ext>
              </a:extLst>
            </p:cNvPr>
            <p:cNvSpPr txBox="1"/>
            <p:nvPr/>
          </p:nvSpPr>
          <p:spPr>
            <a:xfrm>
              <a:off x="810887" y="1665739"/>
              <a:ext cx="10389383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/>
                <a:t>데이터 부족 문제 해결하기 위해 </a:t>
              </a:r>
              <a:r>
                <a:rPr lang="ko-KR" altLang="en-US" b="1" dirty="0"/>
                <a:t>시계열 교차 검증 </a:t>
              </a:r>
              <a:r>
                <a:rPr lang="ko-KR" altLang="en-US" dirty="0"/>
                <a:t>을 적용한 </a:t>
              </a:r>
              <a:r>
                <a:rPr lang="ko-KR" altLang="en-US" b="1" dirty="0"/>
                <a:t>조건부 랜덤 </a:t>
              </a:r>
              <a:r>
                <a:rPr lang="ko-KR" altLang="en-US" b="1" dirty="0" err="1"/>
                <a:t>포레스트</a:t>
              </a:r>
              <a:r>
                <a:rPr lang="ko-KR" altLang="en-US" dirty="0"/>
                <a:t> 모델 구성</a:t>
              </a:r>
              <a:endParaRPr lang="en-US" altLang="ko-KR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FA0265B-521F-4044-8B29-7DA195E70B27}"/>
              </a:ext>
            </a:extLst>
          </p:cNvPr>
          <p:cNvSpPr txBox="1"/>
          <p:nvPr/>
        </p:nvSpPr>
        <p:spPr>
          <a:xfrm>
            <a:off x="430250" y="117835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일사량 예측 모델 구성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7630C6-9E1D-4E94-9C71-1996C5262818}"/>
              </a:ext>
            </a:extLst>
          </p:cNvPr>
          <p:cNvSpPr txBox="1"/>
          <p:nvPr/>
        </p:nvSpPr>
        <p:spPr>
          <a:xfrm>
            <a:off x="810887" y="1599908"/>
            <a:ext cx="604902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조건부 랜덤 </a:t>
            </a:r>
            <a:r>
              <a:rPr lang="ko-KR" altLang="en-US" sz="1600" b="1" dirty="0" err="1"/>
              <a:t>포레스트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 Conditional Random Forests CRF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랜덤 </a:t>
            </a:r>
            <a:r>
              <a:rPr lang="ko-KR" altLang="en-US" sz="1600" dirty="0" err="1"/>
              <a:t>포레스트</a:t>
            </a:r>
            <a:r>
              <a:rPr lang="ko-KR" altLang="en-US" sz="1600" dirty="0"/>
              <a:t> </a:t>
            </a:r>
            <a:r>
              <a:rPr lang="en-US" altLang="ko-KR" sz="1600" dirty="0"/>
              <a:t>( Random Forest RF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의사결정 나무</a:t>
            </a:r>
            <a:r>
              <a:rPr lang="en-US" altLang="ko-KR" dirty="0"/>
              <a:t> ( </a:t>
            </a:r>
            <a:r>
              <a:rPr lang="en-US" altLang="ko-KR" dirty="0">
                <a:solidFill>
                  <a:srgbClr val="000000"/>
                </a:solidFill>
              </a:rPr>
              <a:t>Decision Tree</a:t>
            </a:r>
            <a:r>
              <a:rPr lang="en-US" altLang="ko-KR" dirty="0"/>
              <a:t>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GBM ( Gradient Boosting Machine )</a:t>
            </a:r>
          </a:p>
        </p:txBody>
      </p:sp>
    </p:spTree>
    <p:extLst>
      <p:ext uri="{BB962C8B-B14F-4D97-AF65-F5344CB8AC3E}">
        <p14:creationId xmlns:p14="http://schemas.microsoft.com/office/powerpoint/2010/main" val="4888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4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15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RNN-LSTM</a:t>
            </a:r>
            <a:r>
              <a:rPr kumimoji="0" lang="ko-KR" altLang="en-US" sz="15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을 이용한 태양광 발전량 단기 예측 모델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B1B00D-EAD5-422E-741C-93D3FE749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21" y="3047536"/>
            <a:ext cx="6846058" cy="26383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6FD74F-8072-47DC-B4A5-DFC2F4EECC02}"/>
              </a:ext>
            </a:extLst>
          </p:cNvPr>
          <p:cNvSpPr txBox="1"/>
          <p:nvPr/>
        </p:nvSpPr>
        <p:spPr>
          <a:xfrm>
            <a:off x="430250" y="117835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일사량 예측 모델 구성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CC235-18A6-4981-983B-AE4C91E644FA}"/>
              </a:ext>
            </a:extLst>
          </p:cNvPr>
          <p:cNvSpPr txBox="1"/>
          <p:nvPr/>
        </p:nvSpPr>
        <p:spPr>
          <a:xfrm>
            <a:off x="810887" y="1599908"/>
            <a:ext cx="483202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심층 학습 </a:t>
            </a:r>
            <a:r>
              <a:rPr lang="en-US" altLang="ko-KR" dirty="0"/>
              <a:t>( Deep neural networks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순환 신경망 </a:t>
            </a:r>
            <a:r>
              <a:rPr lang="en-US" altLang="ko-KR" dirty="0"/>
              <a:t>( Recurrent Neural Network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LSTM ( Long Short – Term Memory )</a:t>
            </a:r>
          </a:p>
        </p:txBody>
      </p:sp>
    </p:spTree>
    <p:extLst>
      <p:ext uri="{BB962C8B-B14F-4D97-AF65-F5344CB8AC3E}">
        <p14:creationId xmlns:p14="http://schemas.microsoft.com/office/powerpoint/2010/main" val="338727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02059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5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ko-KR" altLang="en-US" sz="15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기상 위성을 이용한 태양광 발전 일사량 예측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256BA-C9F5-C9BB-8E4F-24578961A48D}"/>
              </a:ext>
            </a:extLst>
          </p:cNvPr>
          <p:cNvSpPr txBox="1"/>
          <p:nvPr/>
        </p:nvSpPr>
        <p:spPr>
          <a:xfrm>
            <a:off x="430250" y="2253995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일사량 예측 모델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A4A72-4240-F524-11FD-37957BE0E68C}"/>
              </a:ext>
            </a:extLst>
          </p:cNvPr>
          <p:cNvSpPr txBox="1"/>
          <p:nvPr/>
        </p:nvSpPr>
        <p:spPr>
          <a:xfrm>
            <a:off x="727172" y="2676548"/>
            <a:ext cx="429098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CNN(Convolutional Neural Network)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B5852-17AB-1A9F-34DC-605DEE4B829E}"/>
              </a:ext>
            </a:extLst>
          </p:cNvPr>
          <p:cNvSpPr txBox="1"/>
          <p:nvPr/>
        </p:nvSpPr>
        <p:spPr>
          <a:xfrm>
            <a:off x="492575" y="332923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오차율</a:t>
            </a:r>
            <a:r>
              <a:rPr lang="en-US" altLang="ko-KR" b="1" dirty="0"/>
              <a:t>, </a:t>
            </a:r>
            <a:r>
              <a:rPr lang="ko-KR" altLang="en-US" b="1" dirty="0"/>
              <a:t>적중률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00CAA-87C4-9BA3-69D9-A1E0961B048B}"/>
              </a:ext>
            </a:extLst>
          </p:cNvPr>
          <p:cNvSpPr txBox="1"/>
          <p:nvPr/>
        </p:nvSpPr>
        <p:spPr>
          <a:xfrm>
            <a:off x="727172" y="3753188"/>
            <a:ext cx="200407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오차율 </a:t>
            </a:r>
            <a:r>
              <a:rPr lang="en-US" altLang="ko-KR" dirty="0"/>
              <a:t>: 0.58%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적중률 </a:t>
            </a:r>
            <a:r>
              <a:rPr lang="en-US" altLang="ko-KR" dirty="0"/>
              <a:t>: 98%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785C64-9432-86BB-9A43-CADA6E0A1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246" y="3329237"/>
            <a:ext cx="7636582" cy="27044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5C717F-70CB-4991-9921-8B477A294774}"/>
              </a:ext>
            </a:extLst>
          </p:cNvPr>
          <p:cNvSpPr txBox="1"/>
          <p:nvPr/>
        </p:nvSpPr>
        <p:spPr>
          <a:xfrm>
            <a:off x="430250" y="1178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FF7F11-7412-46C7-89DA-9CE2043CDB29}"/>
              </a:ext>
            </a:extLst>
          </p:cNvPr>
          <p:cNvSpPr txBox="1"/>
          <p:nvPr/>
        </p:nvSpPr>
        <p:spPr>
          <a:xfrm>
            <a:off x="810887" y="1599908"/>
            <a:ext cx="921438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2017</a:t>
            </a:r>
            <a:r>
              <a:rPr lang="ko-KR" altLang="en-US" dirty="0"/>
              <a:t>년 까지의 국가기상위성센터에서 제공하는 </a:t>
            </a:r>
            <a:r>
              <a:rPr lang="ko-KR" altLang="en-US" dirty="0" err="1"/>
              <a:t>표면도달일사량</a:t>
            </a:r>
            <a:r>
              <a:rPr lang="ko-KR" altLang="en-US" dirty="0"/>
              <a:t> 이미지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597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135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특허</a:t>
            </a:r>
            <a:r>
              <a:rPr lang="en-US" altLang="ko-KR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6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ko-KR" altLang="en-US" sz="15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스마트 아일랜드를 위한 주의 집중 메커니즘 기반의 확률론적 단기 일사량 예측 기법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8EEEEB1-4BA0-445C-38DE-AB6A6EC6D0C7}"/>
              </a:ext>
            </a:extLst>
          </p:cNvPr>
          <p:cNvGrpSpPr/>
          <p:nvPr/>
        </p:nvGrpSpPr>
        <p:grpSpPr>
          <a:xfrm>
            <a:off x="430250" y="2565297"/>
            <a:ext cx="5509136" cy="2056548"/>
            <a:chOff x="514227" y="2557460"/>
            <a:chExt cx="5509136" cy="20565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5256BA-C9F5-C9BB-8E4F-24578961A48D}"/>
                </a:ext>
              </a:extLst>
            </p:cNvPr>
            <p:cNvSpPr txBox="1"/>
            <p:nvPr/>
          </p:nvSpPr>
          <p:spPr>
            <a:xfrm>
              <a:off x="514227" y="2557460"/>
              <a:ext cx="258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일사량 예측 모델 구성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5A4A72-4240-F524-11FD-37957BE0E68C}"/>
                </a:ext>
              </a:extLst>
            </p:cNvPr>
            <p:cNvSpPr txBox="1"/>
            <p:nvPr/>
          </p:nvSpPr>
          <p:spPr>
            <a:xfrm>
              <a:off x="952808" y="2913221"/>
              <a:ext cx="5070555" cy="1700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b="1" dirty="0"/>
                <a:t>ATT-LSTM ( Long Short – Term Memory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LSTM ( Long Short – Term Memory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SNN ( Spiking neural network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DNN ( Deep Neural Network )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02060B-1C2A-64A0-1733-A63ADCFB72A9}"/>
              </a:ext>
            </a:extLst>
          </p:cNvPr>
          <p:cNvGrpSpPr/>
          <p:nvPr/>
        </p:nvGrpSpPr>
        <p:grpSpPr>
          <a:xfrm>
            <a:off x="492575" y="4779561"/>
            <a:ext cx="7966175" cy="923176"/>
            <a:chOff x="492575" y="1144615"/>
            <a:chExt cx="7966175" cy="9231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66C8D4D-964C-95B9-3F25-3632D8C6CCBC}"/>
                </a:ext>
              </a:extLst>
            </p:cNvPr>
            <p:cNvSpPr txBox="1"/>
            <p:nvPr/>
          </p:nvSpPr>
          <p:spPr>
            <a:xfrm>
              <a:off x="492575" y="1144615"/>
              <a:ext cx="1305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ATT-LSTM</a:t>
              </a:r>
              <a:endParaRPr lang="ko-KR" alt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29577F-7F52-88A6-A383-D347BF7491F4}"/>
                </a:ext>
              </a:extLst>
            </p:cNvPr>
            <p:cNvSpPr txBox="1"/>
            <p:nvPr/>
          </p:nvSpPr>
          <p:spPr>
            <a:xfrm>
              <a:off x="810887" y="1613499"/>
              <a:ext cx="7647863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/>
                <a:t>-</a:t>
              </a:r>
              <a:r>
                <a:rPr lang="ko-KR" altLang="en-US" dirty="0"/>
                <a:t> 주의 집중 메커니즘</a:t>
              </a:r>
              <a:r>
                <a:rPr lang="en-US" altLang="ko-KR" dirty="0"/>
                <a:t>(Attention Mechanism)</a:t>
              </a:r>
              <a:r>
                <a:rPr lang="ko-KR" altLang="en-US" dirty="0"/>
                <a:t>을 적용한 </a:t>
              </a:r>
              <a:r>
                <a:rPr lang="en-US" altLang="ko-KR" dirty="0"/>
                <a:t>LSTM</a:t>
              </a:r>
              <a:r>
                <a:rPr lang="ko-KR" altLang="en-US" dirty="0"/>
                <a:t>모델 구성</a:t>
              </a:r>
              <a:endParaRPr lang="en-US" altLang="ko-KR" dirty="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550DB94C-12CD-AC35-537E-4B37B126C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556" y="2740661"/>
            <a:ext cx="5280194" cy="18811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EC2905-5A16-4E51-AF81-CBC0F8A2EA9F}"/>
              </a:ext>
            </a:extLst>
          </p:cNvPr>
          <p:cNvSpPr txBox="1"/>
          <p:nvPr/>
        </p:nvSpPr>
        <p:spPr>
          <a:xfrm>
            <a:off x="430250" y="1178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36CA1-6D18-492F-99EF-9C53DE064A2F}"/>
              </a:ext>
            </a:extLst>
          </p:cNvPr>
          <p:cNvSpPr txBox="1"/>
          <p:nvPr/>
        </p:nvSpPr>
        <p:spPr>
          <a:xfrm>
            <a:off x="810887" y="1599908"/>
            <a:ext cx="601158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제주도 두 지역</a:t>
            </a:r>
            <a:r>
              <a:rPr lang="en-US" altLang="ko-KR" dirty="0"/>
              <a:t>, </a:t>
            </a:r>
            <a:r>
              <a:rPr lang="ko-KR" altLang="en-US" dirty="0" err="1"/>
              <a:t>기상자료개방포털의</a:t>
            </a:r>
            <a:r>
              <a:rPr lang="ko-KR" altLang="en-US" dirty="0"/>
              <a:t> 기상요인 데이터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2018</a:t>
            </a:r>
            <a:r>
              <a:rPr lang="ko-KR" altLang="en-US" dirty="0"/>
              <a:t>년 총 </a:t>
            </a:r>
            <a:r>
              <a:rPr lang="en-US" altLang="ko-KR" dirty="0"/>
              <a:t>8</a:t>
            </a:r>
            <a:r>
              <a:rPr lang="ko-KR" altLang="en-US" dirty="0"/>
              <a:t>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749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결론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B229C4-D60A-E3E6-E983-CFF5F9667609}"/>
              </a:ext>
            </a:extLst>
          </p:cNvPr>
          <p:cNvSpPr txBox="1"/>
          <p:nvPr/>
        </p:nvSpPr>
        <p:spPr>
          <a:xfrm>
            <a:off x="430249" y="1371599"/>
            <a:ext cx="1135380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effectLst/>
              </a:rPr>
              <a:t>본 논문에서는 시스템의 효과적인 운영 계획을 수립하기 위해 기계학습 기반의 </a:t>
            </a:r>
            <a:r>
              <a:rPr lang="ko-KR" altLang="en-US" b="1" dirty="0">
                <a:effectLst/>
              </a:rPr>
              <a:t>일사량 예측 모델 구성에 관한 사례를 </a:t>
            </a:r>
            <a:r>
              <a:rPr lang="ko-KR" altLang="en-US" b="1" dirty="0" smtClean="0">
                <a:effectLst/>
              </a:rPr>
              <a:t>소개함 </a:t>
            </a:r>
            <a:r>
              <a:rPr lang="en-US" altLang="ko-KR" b="1" dirty="0" smtClean="0">
                <a:effectLst/>
              </a:rPr>
              <a:t>/</a:t>
            </a:r>
            <a:endParaRPr lang="en-US" altLang="ko-KR" b="1" dirty="0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b="1" dirty="0" smtClean="0"/>
              <a:t>(</a:t>
            </a:r>
            <a:r>
              <a:rPr lang="ko-KR" altLang="en-US" b="1" dirty="0" err="1" smtClean="0"/>
              <a:t>기계학습을</a:t>
            </a:r>
            <a:r>
              <a:rPr lang="ko-KR" altLang="en-US" b="1" dirty="0" smtClean="0"/>
              <a:t> </a:t>
            </a:r>
            <a:r>
              <a:rPr lang="ko-KR" altLang="en-US" b="1" dirty="0"/>
              <a:t>기반한 일사량 예측 기법의 </a:t>
            </a:r>
            <a:r>
              <a:rPr lang="ko-KR" altLang="en-US" b="1" dirty="0" smtClean="0"/>
              <a:t>연구동향을 분석함</a:t>
            </a:r>
            <a:r>
              <a:rPr lang="en-US" altLang="ko-KR" b="1" dirty="0" smtClean="0"/>
              <a:t>)</a:t>
            </a:r>
            <a:endParaRPr lang="en-US" altLang="ko-KR" dirty="0" smtClean="0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 smtClean="0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effectLst/>
              </a:rPr>
              <a:t>앙상블 </a:t>
            </a:r>
            <a:r>
              <a:rPr lang="ko-KR" altLang="en-US" b="1" dirty="0">
                <a:effectLst/>
              </a:rPr>
              <a:t>학습 </a:t>
            </a:r>
            <a:r>
              <a:rPr lang="ko-KR" altLang="en-US" b="1" dirty="0" smtClean="0">
                <a:effectLst/>
              </a:rPr>
              <a:t>기법은 </a:t>
            </a:r>
            <a:r>
              <a:rPr lang="en-US" altLang="ko-KR" b="1" dirty="0" smtClean="0">
                <a:effectLst/>
              </a:rPr>
              <a:t>(</a:t>
            </a:r>
            <a:r>
              <a:rPr lang="ko-KR" altLang="en-US" b="1" dirty="0" err="1" smtClean="0">
                <a:effectLst/>
              </a:rPr>
              <a:t>추가설명</a:t>
            </a:r>
            <a:r>
              <a:rPr lang="en-US" altLang="ko-KR" b="1" dirty="0" smtClean="0">
                <a:effectLst/>
              </a:rPr>
              <a:t>)</a:t>
            </a:r>
            <a:r>
              <a:rPr lang="ko-KR" altLang="en-US" b="1" dirty="0" smtClean="0">
                <a:effectLst/>
              </a:rPr>
              <a:t> 우수한 </a:t>
            </a:r>
            <a:r>
              <a:rPr lang="ko-KR" altLang="en-US" b="1" dirty="0">
                <a:effectLst/>
              </a:rPr>
              <a:t>예측 성능</a:t>
            </a:r>
            <a:r>
              <a:rPr lang="ko-KR" altLang="en-US" dirty="0">
                <a:effectLst/>
              </a:rPr>
              <a:t>을 도출할 수 있을 뿐만 아니라 </a:t>
            </a:r>
            <a:r>
              <a:rPr lang="ko-KR" altLang="en-US" b="1" dirty="0">
                <a:effectLst/>
              </a:rPr>
              <a:t>변수 중요도</a:t>
            </a:r>
            <a:r>
              <a:rPr lang="ko-KR" altLang="en-US" dirty="0">
                <a:effectLst/>
              </a:rPr>
              <a:t>를 통해 어떤 독립변수가 모델 구성에 중요한지를 </a:t>
            </a:r>
            <a:r>
              <a:rPr lang="ko-KR" altLang="en-US" b="1" dirty="0">
                <a:effectLst/>
              </a:rPr>
              <a:t>해석</a:t>
            </a:r>
            <a:r>
              <a:rPr lang="ko-KR" altLang="en-US" dirty="0">
                <a:effectLst/>
              </a:rPr>
              <a:t>할 수 있다는 </a:t>
            </a:r>
            <a:r>
              <a:rPr lang="ko-KR" altLang="en-US" b="1" dirty="0">
                <a:effectLst/>
              </a:rPr>
              <a:t>장점</a:t>
            </a:r>
            <a:r>
              <a:rPr lang="ko-KR" altLang="en-US" dirty="0">
                <a:effectLst/>
              </a:rPr>
              <a:t>이 있음</a:t>
            </a:r>
            <a:endParaRPr lang="en-US" altLang="ko-KR" dirty="0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effectLst/>
              </a:rPr>
              <a:t>심층 학습</a:t>
            </a:r>
            <a:r>
              <a:rPr lang="ko-KR" altLang="en-US" dirty="0">
                <a:effectLst/>
              </a:rPr>
              <a:t>은 이미지와 같이 테이블형식이 아닌 데이터에서도 </a:t>
            </a:r>
            <a:r>
              <a:rPr lang="ko-KR" altLang="en-US" b="1" dirty="0">
                <a:effectLst/>
              </a:rPr>
              <a:t>특징을 추출하여 정확한 일사량 예측을 수행할 수 있음을 확인</a:t>
            </a:r>
            <a:endParaRPr lang="ko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EFD75F5-0893-44A2-F8EA-A90875C8747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2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F5ED937-718D-ECF2-E331-FDACBA9D96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5857BC-7C22-4695-B509-30074896AF14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5D8926D-CB93-48E1-835B-8AD380D861BA}"/>
              </a:ext>
            </a:extLst>
          </p:cNvPr>
          <p:cNvSpPr txBox="1">
            <a:spLocks/>
          </p:cNvSpPr>
          <p:nvPr/>
        </p:nvSpPr>
        <p:spPr>
          <a:xfrm>
            <a:off x="1535857" y="2348460"/>
            <a:ext cx="9120279" cy="13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6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94C793-6D28-4FB4-8BA6-0193E789AAF2}"/>
              </a:ext>
            </a:extLst>
          </p:cNvPr>
          <p:cNvSpPr txBox="1"/>
          <p:nvPr/>
        </p:nvSpPr>
        <p:spPr>
          <a:xfrm>
            <a:off x="430250" y="1178351"/>
            <a:ext cx="1834156" cy="4649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연구 배경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목적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본론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3-1. </a:t>
            </a:r>
            <a:r>
              <a:rPr lang="ko-KR" altLang="en-US" sz="2000" dirty="0"/>
              <a:t>논문</a:t>
            </a:r>
            <a:r>
              <a:rPr lang="en-US" altLang="ko-KR" sz="2000" dirty="0"/>
              <a:t>1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3-2. </a:t>
            </a:r>
            <a:r>
              <a:rPr lang="ko-KR" altLang="en-US" sz="2000" dirty="0"/>
              <a:t>논문</a:t>
            </a:r>
            <a:r>
              <a:rPr lang="en-US" altLang="ko-KR" sz="2000" dirty="0"/>
              <a:t>2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3-3. </a:t>
            </a:r>
            <a:r>
              <a:rPr lang="ko-KR" altLang="en-US" sz="2000" dirty="0"/>
              <a:t>논문</a:t>
            </a:r>
            <a:r>
              <a:rPr lang="en-US" altLang="ko-KR" sz="2000" dirty="0"/>
              <a:t>3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3-4. </a:t>
            </a:r>
            <a:r>
              <a:rPr lang="ko-KR" altLang="en-US" sz="2000" dirty="0"/>
              <a:t>논문</a:t>
            </a:r>
            <a:r>
              <a:rPr lang="en-US" altLang="ko-KR" sz="2000" dirty="0"/>
              <a:t>4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3-5. </a:t>
            </a:r>
            <a:r>
              <a:rPr lang="ko-KR" altLang="en-US" sz="2000" dirty="0"/>
              <a:t>논문</a:t>
            </a:r>
            <a:r>
              <a:rPr lang="en-US" altLang="ko-KR" sz="2000" dirty="0"/>
              <a:t>5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3-6. </a:t>
            </a:r>
            <a:r>
              <a:rPr lang="ko-KR" altLang="en-US" sz="2000" dirty="0"/>
              <a:t>특허</a:t>
            </a:r>
            <a:r>
              <a:rPr lang="en-US" altLang="ko-KR" sz="2000" dirty="0"/>
              <a:t>6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3EA529A-0CAD-E48C-D148-EBD3DD4CC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85" y="2834137"/>
            <a:ext cx="4855211" cy="2905035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9C2551-88E7-CCA4-FAA9-F5DC4BF0941D}"/>
              </a:ext>
            </a:extLst>
          </p:cNvPr>
          <p:cNvSpPr txBox="1"/>
          <p:nvPr/>
        </p:nvSpPr>
        <p:spPr>
          <a:xfrm>
            <a:off x="430250" y="1178351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기후 변화 및 에너지 위기 문제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7642FB-4E81-4AAF-3A29-B26F3FD8C2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4"/>
          <a:stretch/>
        </p:blipFill>
        <p:spPr>
          <a:xfrm>
            <a:off x="837206" y="2877109"/>
            <a:ext cx="4994611" cy="288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2984FE-052A-3DAE-3F81-D4AC01C1462F}"/>
              </a:ext>
            </a:extLst>
          </p:cNvPr>
          <p:cNvSpPr txBox="1"/>
          <p:nvPr/>
        </p:nvSpPr>
        <p:spPr>
          <a:xfrm>
            <a:off x="1569679" y="5739172"/>
            <a:ext cx="43535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1850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년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~1900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년 대비 전 지구 연평균 기온 편차 시계열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(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그래프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=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기상청 제공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)</a:t>
            </a:r>
            <a:endParaRPr lang="ko-KR" altLang="en-US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3F89FD-B1F8-BEDE-4A79-0CEC1581F014}"/>
              </a:ext>
            </a:extLst>
          </p:cNvPr>
          <p:cNvSpPr txBox="1"/>
          <p:nvPr/>
        </p:nvSpPr>
        <p:spPr>
          <a:xfrm>
            <a:off x="7586275" y="5654994"/>
            <a:ext cx="379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b="0" i="0" dirty="0">
                <a:solidFill>
                  <a:srgbClr val="222222"/>
                </a:solidFill>
                <a:effectLst/>
                <a:latin typeface="+mj-lt"/>
              </a:rPr>
              <a:t>최근 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+mj-lt"/>
              </a:rPr>
              <a:t>30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+mj-lt"/>
              </a:rPr>
              <a:t>년간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+mj-lt"/>
              </a:rPr>
              <a:t>(1991∼2020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+mj-lt"/>
              </a:rPr>
              <a:t>년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+mj-lt"/>
              </a:rPr>
              <a:t>) 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+mj-lt"/>
              </a:rPr>
              <a:t>해수면 높이 변화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+mj-lt"/>
              </a:rPr>
              <a:t>(21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+mj-lt"/>
              </a:rPr>
              <a:t>개 조위관측소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+mj-lt"/>
              </a:rPr>
              <a:t>)</a:t>
            </a:r>
            <a:endParaRPr lang="ko-KR" altLang="en-US" sz="10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10C352-3A00-9B9E-E7CA-E3E4CE938419}"/>
              </a:ext>
            </a:extLst>
          </p:cNvPr>
          <p:cNvSpPr txBox="1"/>
          <p:nvPr/>
        </p:nvSpPr>
        <p:spPr>
          <a:xfrm>
            <a:off x="810887" y="1599908"/>
            <a:ext cx="11404084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effectLst/>
              </a:rPr>
              <a:t>산업혁명 이수 인구증가와 산업화에 의해 화석연료 사용 등으로 대기 중 온실가스 농도가 높아지면서 </a:t>
            </a:r>
            <a:r>
              <a:rPr lang="ko-KR" altLang="en-US" sz="1600" b="1" i="0" dirty="0">
                <a:effectLst/>
              </a:rPr>
              <a:t>지구 온난화 발생</a:t>
            </a:r>
            <a:endParaRPr lang="en-US" altLang="ko-KR" sz="1600" b="1" i="0" dirty="0">
              <a:effectLst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effectLst/>
              </a:rPr>
              <a:t>산업화 이전</a:t>
            </a:r>
            <a:r>
              <a:rPr lang="en-US" altLang="ko-KR" sz="1600" b="0" i="0" dirty="0">
                <a:effectLst/>
              </a:rPr>
              <a:t>(1980</a:t>
            </a:r>
            <a:r>
              <a:rPr lang="ko-KR" altLang="en-US" sz="1600" b="0" i="0" dirty="0">
                <a:effectLst/>
              </a:rPr>
              <a:t>년</a:t>
            </a:r>
            <a:r>
              <a:rPr lang="en-US" altLang="ko-KR" sz="1600" b="0" i="0" dirty="0">
                <a:effectLst/>
              </a:rPr>
              <a:t>~1900</a:t>
            </a:r>
            <a:r>
              <a:rPr lang="ko-KR" altLang="en-US" sz="1600" b="0" i="0" dirty="0">
                <a:effectLst/>
              </a:rPr>
              <a:t>년</a:t>
            </a:r>
            <a:r>
              <a:rPr lang="en-US" altLang="ko-KR" sz="1600" b="0" i="0" dirty="0">
                <a:effectLst/>
              </a:rPr>
              <a:t>) </a:t>
            </a:r>
            <a:r>
              <a:rPr lang="ko-KR" altLang="en-US" sz="1600" b="0" i="0" dirty="0">
                <a:effectLst/>
              </a:rPr>
              <a:t>대비 </a:t>
            </a:r>
            <a:r>
              <a:rPr lang="ko-KR" altLang="en-US" sz="1600" b="1" i="0" dirty="0">
                <a:effectLst/>
              </a:rPr>
              <a:t>기온 </a:t>
            </a:r>
            <a:r>
              <a:rPr lang="en-US" altLang="ko-KR" sz="1600" b="1" i="0" dirty="0">
                <a:effectLst/>
              </a:rPr>
              <a:t>1,1°C </a:t>
            </a:r>
            <a:r>
              <a:rPr lang="ko-KR" altLang="en-US" sz="1600" b="1" i="0" dirty="0">
                <a:effectLst/>
              </a:rPr>
              <a:t>증가</a:t>
            </a:r>
            <a:endParaRPr lang="en-US" altLang="ko-KR" sz="1600" b="0" i="0" dirty="0">
              <a:effectLst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rgbClr val="222222"/>
                </a:solidFill>
                <a:effectLst/>
              </a:rPr>
              <a:t>지난 </a:t>
            </a:r>
            <a:r>
              <a:rPr lang="en-US" altLang="ko-KR" sz="1600" b="0" i="0" dirty="0">
                <a:solidFill>
                  <a:srgbClr val="222222"/>
                </a:solidFill>
                <a:effectLst/>
              </a:rPr>
              <a:t>30</a:t>
            </a:r>
            <a:r>
              <a:rPr lang="ko-KR" altLang="en-US" sz="1600" b="0" i="0" dirty="0">
                <a:solidFill>
                  <a:srgbClr val="222222"/>
                </a:solidFill>
                <a:effectLst/>
              </a:rPr>
              <a:t>년</a:t>
            </a:r>
            <a:r>
              <a:rPr lang="en-US" altLang="ko-KR" sz="1600" b="0" i="0" dirty="0">
                <a:solidFill>
                  <a:srgbClr val="222222"/>
                </a:solidFill>
                <a:effectLst/>
              </a:rPr>
              <a:t>(1991</a:t>
            </a:r>
            <a:r>
              <a:rPr lang="ko-KR" altLang="en-US" sz="1600" b="0" i="0" dirty="0">
                <a:solidFill>
                  <a:srgbClr val="222222"/>
                </a:solidFill>
                <a:effectLst/>
              </a:rPr>
              <a:t>년</a:t>
            </a:r>
            <a:r>
              <a:rPr lang="en-US" altLang="ko-KR" sz="1600" b="0" i="0" dirty="0">
                <a:solidFill>
                  <a:srgbClr val="222222"/>
                </a:solidFill>
                <a:effectLst/>
              </a:rPr>
              <a:t>~2020</a:t>
            </a:r>
            <a:r>
              <a:rPr lang="ko-KR" altLang="en-US" sz="1600" b="0" i="0" dirty="0">
                <a:solidFill>
                  <a:srgbClr val="222222"/>
                </a:solidFill>
                <a:effectLst/>
              </a:rPr>
              <a:t>년</a:t>
            </a:r>
            <a:r>
              <a:rPr lang="en-US" altLang="ko-KR" sz="1600" b="0" i="0" dirty="0">
                <a:solidFill>
                  <a:srgbClr val="222222"/>
                </a:solidFill>
                <a:effectLst/>
              </a:rPr>
              <a:t>)</a:t>
            </a:r>
            <a:r>
              <a:rPr lang="ko-KR" altLang="en-US" sz="1600" b="0" i="0" dirty="0">
                <a:solidFill>
                  <a:srgbClr val="222222"/>
                </a:solidFill>
                <a:effectLst/>
              </a:rPr>
              <a:t>간 우리나라 전 연안의 평균 </a:t>
            </a:r>
            <a:r>
              <a:rPr lang="ko-KR" altLang="en-US" sz="1600" b="1" i="0" dirty="0">
                <a:solidFill>
                  <a:srgbClr val="222222"/>
                </a:solidFill>
                <a:effectLst/>
              </a:rPr>
              <a:t>해수면이 매년 </a:t>
            </a:r>
            <a:r>
              <a:rPr lang="en-US" altLang="ko-KR" sz="1600" b="1" i="0" dirty="0">
                <a:solidFill>
                  <a:srgbClr val="222222"/>
                </a:solidFill>
                <a:effectLst/>
              </a:rPr>
              <a:t>3.03mm</a:t>
            </a:r>
            <a:r>
              <a:rPr lang="ko-KR" altLang="en-US" sz="1600" b="0" i="0" dirty="0">
                <a:solidFill>
                  <a:srgbClr val="222222"/>
                </a:solidFill>
                <a:effectLst/>
              </a:rPr>
              <a:t>씩 높아져 </a:t>
            </a:r>
            <a:r>
              <a:rPr lang="ko-KR" altLang="en-US" sz="1600" b="1" i="0" dirty="0">
                <a:solidFill>
                  <a:srgbClr val="222222"/>
                </a:solidFill>
                <a:effectLst/>
              </a:rPr>
              <a:t>평균 </a:t>
            </a:r>
            <a:r>
              <a:rPr lang="en-US" altLang="ko-KR" sz="1600" b="1" i="0" dirty="0">
                <a:solidFill>
                  <a:srgbClr val="222222"/>
                </a:solidFill>
                <a:effectLst/>
              </a:rPr>
              <a:t>9.1cm </a:t>
            </a:r>
            <a:r>
              <a:rPr lang="ko-KR" altLang="en-US" sz="1600" b="1" i="0" dirty="0">
                <a:solidFill>
                  <a:srgbClr val="222222"/>
                </a:solidFill>
                <a:effectLst/>
              </a:rPr>
              <a:t>가량 상승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302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499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이산화 탄소</a:t>
            </a:r>
            <a:r>
              <a:rPr lang="en-US" altLang="ko-KR" b="1"/>
              <a:t>(CO2)</a:t>
            </a:r>
            <a:r>
              <a:rPr lang="ko-KR" altLang="en-US" b="1"/>
              <a:t> 배출 및 신재생 에너지 산업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589F84D-3529-4B73-A23A-0B7BC115A9BD}"/>
              </a:ext>
            </a:extLst>
          </p:cNvPr>
          <p:cNvGrpSpPr/>
          <p:nvPr/>
        </p:nvGrpSpPr>
        <p:grpSpPr>
          <a:xfrm>
            <a:off x="5497144" y="2803608"/>
            <a:ext cx="6002822" cy="2810518"/>
            <a:chOff x="5874880" y="3062421"/>
            <a:chExt cx="6002822" cy="281051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E49EFAF-E36D-088E-59A0-59DE71A15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107"/>
            <a:stretch/>
          </p:blipFill>
          <p:spPr>
            <a:xfrm>
              <a:off x="5874880" y="3062421"/>
              <a:ext cx="6002822" cy="263770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E995BB-9B3A-9006-AC11-E1D2738110AF}"/>
                </a:ext>
              </a:extLst>
            </p:cNvPr>
            <p:cNvSpPr txBox="1"/>
            <p:nvPr/>
          </p:nvSpPr>
          <p:spPr>
            <a:xfrm>
              <a:off x="8273853" y="5615217"/>
              <a:ext cx="3021354" cy="2577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000">
                  <a:latin typeface="+mj-lt"/>
                </a:rPr>
                <a:t>2012 ~ 2020 </a:t>
              </a:r>
              <a:r>
                <a:rPr lang="ko-KR" altLang="en-US" sz="1000">
                  <a:latin typeface="+mj-lt"/>
                </a:rPr>
                <a:t>글로벌 신재생 에너지 고용 현황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651C86-DB00-49B3-964F-8A5B124203D2}"/>
              </a:ext>
            </a:extLst>
          </p:cNvPr>
          <p:cNvGrpSpPr/>
          <p:nvPr/>
        </p:nvGrpSpPr>
        <p:grpSpPr>
          <a:xfrm>
            <a:off x="1274529" y="2803608"/>
            <a:ext cx="4003315" cy="2922846"/>
            <a:chOff x="810887" y="2868901"/>
            <a:chExt cx="4003315" cy="29228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77BBB8-C479-33D1-5C9A-0A225555F1ED}"/>
                </a:ext>
              </a:extLst>
            </p:cNvPr>
            <p:cNvSpPr txBox="1"/>
            <p:nvPr/>
          </p:nvSpPr>
          <p:spPr>
            <a:xfrm>
              <a:off x="1413537" y="5534025"/>
              <a:ext cx="3400665" cy="2577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000">
                  <a:solidFill>
                    <a:srgbClr val="495057"/>
                  </a:solidFill>
                  <a:latin typeface="Inter"/>
                </a:rPr>
                <a:t>국제 에너지 기구 </a:t>
              </a:r>
              <a:r>
                <a:rPr lang="en-US" altLang="ko-KR" sz="1000">
                  <a:solidFill>
                    <a:srgbClr val="495057"/>
                  </a:solidFill>
                  <a:latin typeface="Inter"/>
                </a:rPr>
                <a:t>(IEA) </a:t>
              </a:r>
              <a:r>
                <a:rPr lang="ko-KR" altLang="en-US" sz="1000">
                  <a:solidFill>
                    <a:srgbClr val="495057"/>
                  </a:solidFill>
                  <a:latin typeface="Inter"/>
                </a:rPr>
                <a:t>전 세계 이산화 탄소 배출량 통계</a:t>
              </a:r>
              <a:endParaRPr lang="ko-KR" altLang="en-US" sz="100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6B9271F-6809-1810-DC6E-98087AD90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629"/>
            <a:stretch/>
          </p:blipFill>
          <p:spPr>
            <a:xfrm>
              <a:off x="810887" y="2868901"/>
              <a:ext cx="4003315" cy="263770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D577250-DB87-4FDC-8381-F4CCE2A630B0}"/>
              </a:ext>
            </a:extLst>
          </p:cNvPr>
          <p:cNvSpPr txBox="1"/>
          <p:nvPr/>
        </p:nvSpPr>
        <p:spPr>
          <a:xfrm>
            <a:off x="810887" y="1599908"/>
            <a:ext cx="10886313" cy="883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IEA (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국제에너지 기구</a:t>
            </a: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) 1990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년 이후 지금까지 코로나 </a:t>
            </a:r>
            <a:r>
              <a:rPr lang="ko-KR" altLang="en-US" sz="1600" dirty="0" err="1">
                <a:solidFill>
                  <a:srgbClr val="333333"/>
                </a:solidFill>
                <a:latin typeface="맑은고딕"/>
              </a:rPr>
              <a:t>팬데믹을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 제외한 </a:t>
            </a:r>
            <a:r>
              <a:rPr lang="ko-KR" altLang="en-US" sz="1600" b="1" dirty="0">
                <a:solidFill>
                  <a:srgbClr val="333333"/>
                </a:solidFill>
                <a:latin typeface="맑은고딕"/>
              </a:rPr>
              <a:t>이산화 탄소 배출량 증가</a:t>
            </a:r>
            <a:endParaRPr lang="en-US" altLang="ko-KR" sz="1600" dirty="0">
              <a:solidFill>
                <a:srgbClr val="333333"/>
              </a:solidFill>
              <a:latin typeface="맑은고딕"/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IRENA (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국제 재생 에너지 기구</a:t>
            </a: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) 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신재생에너지분야 고용은 </a:t>
            </a: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2012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년 약 </a:t>
            </a:r>
            <a:r>
              <a:rPr lang="en-US" altLang="ko-KR" sz="1600" b="1" dirty="0">
                <a:solidFill>
                  <a:srgbClr val="333333"/>
                </a:solidFill>
                <a:latin typeface="맑은고딕"/>
              </a:rPr>
              <a:t>730</a:t>
            </a:r>
            <a:r>
              <a:rPr lang="ko-KR" altLang="en-US" sz="1600" b="1" dirty="0">
                <a:solidFill>
                  <a:srgbClr val="333333"/>
                </a:solidFill>
                <a:latin typeface="맑은고딕"/>
              </a:rPr>
              <a:t>만명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에서 </a:t>
            </a: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2020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년 약 </a:t>
            </a:r>
            <a:r>
              <a:rPr lang="en-US" altLang="ko-KR" sz="1600" b="1" dirty="0">
                <a:solidFill>
                  <a:srgbClr val="333333"/>
                </a:solidFill>
                <a:latin typeface="맑은고딕"/>
              </a:rPr>
              <a:t>1,200</a:t>
            </a:r>
            <a:r>
              <a:rPr lang="ko-KR" altLang="en-US" sz="1600" b="1" dirty="0">
                <a:solidFill>
                  <a:srgbClr val="333333"/>
                </a:solidFill>
                <a:latin typeface="맑은고딕"/>
              </a:rPr>
              <a:t>만명으로 증가</a:t>
            </a:r>
            <a:endParaRPr lang="en-US" altLang="ko-KR" sz="1600" dirty="0">
              <a:solidFill>
                <a:srgbClr val="000000"/>
              </a:solidFill>
              <a:latin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17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7135649-091D-4E20-897C-C54C5B6B76D4}"/>
              </a:ext>
            </a:extLst>
          </p:cNvPr>
          <p:cNvSpPr txBox="1"/>
          <p:nvPr/>
        </p:nvSpPr>
        <p:spPr>
          <a:xfrm>
            <a:off x="810887" y="1599908"/>
            <a:ext cx="7148111" cy="513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-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2022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년 신재생 에너지 비중 </a:t>
            </a:r>
            <a:r>
              <a:rPr lang="ko-KR" altLang="en-US" sz="1600" b="1" dirty="0">
                <a:solidFill>
                  <a:srgbClr val="333333"/>
                </a:solidFill>
                <a:latin typeface="맑은고딕"/>
              </a:rPr>
              <a:t>태양광</a:t>
            </a: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, </a:t>
            </a:r>
            <a:r>
              <a:rPr lang="ko-KR" altLang="en-US" sz="1600" b="1" dirty="0">
                <a:solidFill>
                  <a:srgbClr val="333333"/>
                </a:solidFill>
                <a:latin typeface="맑은고딕"/>
              </a:rPr>
              <a:t>바이오</a:t>
            </a: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, </a:t>
            </a:r>
            <a:r>
              <a:rPr lang="ko-KR" altLang="en-US" sz="1600" b="1" dirty="0">
                <a:solidFill>
                  <a:srgbClr val="333333"/>
                </a:solidFill>
                <a:latin typeface="맑은고딕"/>
              </a:rPr>
              <a:t>풍력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 순으로 비율이 가장 높음</a:t>
            </a:r>
            <a:endParaRPr lang="en-US" altLang="ko-KR" sz="1600" dirty="0">
              <a:solidFill>
                <a:srgbClr val="000000"/>
              </a:solidFill>
              <a:latin typeface="se-nanumgothic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신재생 에너지 발전 비중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3A6CDCF-2C8B-803A-BE59-68B77980E7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95" b="10254"/>
          <a:stretch/>
        </p:blipFill>
        <p:spPr>
          <a:xfrm>
            <a:off x="1308782" y="2442562"/>
            <a:ext cx="2563030" cy="330726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071EE2C-88A2-38E9-0AD7-B4B08E9DA334}"/>
              </a:ext>
            </a:extLst>
          </p:cNvPr>
          <p:cNvSpPr txBox="1"/>
          <p:nvPr/>
        </p:nvSpPr>
        <p:spPr>
          <a:xfrm>
            <a:off x="1099038" y="5626718"/>
            <a:ext cx="31388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b="1" dirty="0">
                <a:latin typeface="Inter"/>
              </a:rPr>
              <a:t>2022</a:t>
            </a:r>
            <a:r>
              <a:rPr lang="ko-KR" altLang="en-US" sz="1000" b="1" dirty="0">
                <a:latin typeface="Inter"/>
              </a:rPr>
              <a:t>년</a:t>
            </a:r>
            <a:r>
              <a:rPr lang="en-US" altLang="ko-KR" sz="1000" b="1" dirty="0">
                <a:latin typeface="Inter"/>
              </a:rPr>
              <a:t> Electric Power Journal </a:t>
            </a:r>
            <a:r>
              <a:rPr lang="ko-KR" altLang="en-US" sz="1000" b="1" dirty="0">
                <a:latin typeface="Inter"/>
              </a:rPr>
              <a:t>기사 정부 통계 자료</a:t>
            </a:r>
            <a:endParaRPr lang="ko-KR" altLang="en-US" sz="10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EFACDC-A9D0-EBBF-6B1D-1C27A4A166CF}"/>
              </a:ext>
            </a:extLst>
          </p:cNvPr>
          <p:cNvSpPr/>
          <p:nvPr/>
        </p:nvSpPr>
        <p:spPr>
          <a:xfrm>
            <a:off x="4620831" y="2788782"/>
            <a:ext cx="2880000" cy="14400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3E8A0A-443D-5074-5423-79422D776ED5}"/>
              </a:ext>
            </a:extLst>
          </p:cNvPr>
          <p:cNvSpPr txBox="1"/>
          <p:nvPr/>
        </p:nvSpPr>
        <p:spPr>
          <a:xfrm>
            <a:off x="5856027" y="4228782"/>
            <a:ext cx="17151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b="1" dirty="0">
                <a:latin typeface="Inter"/>
              </a:rPr>
              <a:t>[</a:t>
            </a:r>
            <a:r>
              <a:rPr lang="ko-KR" altLang="en-US" sz="1000" b="1" dirty="0">
                <a:latin typeface="Inter"/>
              </a:rPr>
              <a:t>사진</a:t>
            </a:r>
            <a:r>
              <a:rPr lang="en-US" altLang="ko-KR" sz="1000" b="1" dirty="0">
                <a:latin typeface="Inter"/>
              </a:rPr>
              <a:t>] </a:t>
            </a:r>
            <a:r>
              <a:rPr lang="ko-KR" altLang="en-US" sz="1000" b="1" dirty="0">
                <a:latin typeface="Inter"/>
              </a:rPr>
              <a:t>게티이미지뱅크</a:t>
            </a:r>
            <a:endParaRPr lang="ko-KR" altLang="en-US" sz="1000" b="1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E1A3572-87A4-69E1-3A5A-63897855578E}"/>
              </a:ext>
            </a:extLst>
          </p:cNvPr>
          <p:cNvGrpSpPr/>
          <p:nvPr/>
        </p:nvGrpSpPr>
        <p:grpSpPr>
          <a:xfrm>
            <a:off x="8003704" y="2788782"/>
            <a:ext cx="2882347" cy="1686220"/>
            <a:chOff x="8000872" y="3376195"/>
            <a:chExt cx="2882347" cy="168622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6E22D4-ABF6-B2B2-46A9-EA75251B0610}"/>
                </a:ext>
              </a:extLst>
            </p:cNvPr>
            <p:cNvSpPr/>
            <p:nvPr/>
          </p:nvSpPr>
          <p:spPr>
            <a:xfrm>
              <a:off x="8000872" y="3376195"/>
              <a:ext cx="2880000" cy="1440000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D64AB4-0663-F5A2-1CDD-49E11E765CEB}"/>
                </a:ext>
              </a:extLst>
            </p:cNvPr>
            <p:cNvSpPr txBox="1"/>
            <p:nvPr/>
          </p:nvSpPr>
          <p:spPr>
            <a:xfrm>
              <a:off x="8958189" y="4816194"/>
              <a:ext cx="19250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000" b="1" i="0" dirty="0" err="1">
                  <a:effectLst/>
                  <a:latin typeface="-apple-system"/>
                </a:rPr>
                <a:t>태백귀네미풍력</a:t>
              </a:r>
              <a:r>
                <a:rPr lang="ko-KR" altLang="en-US" sz="1000" b="1" i="0" dirty="0">
                  <a:effectLst/>
                  <a:latin typeface="-apple-system"/>
                </a:rPr>
                <a:t> 발전단지 전경</a:t>
              </a:r>
              <a:endParaRPr lang="ko-KR" altLang="en-US" sz="1000" b="1" dirty="0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24A9D5-8CF4-4418-A2A0-35D5E9316A76}"/>
              </a:ext>
            </a:extLst>
          </p:cNvPr>
          <p:cNvSpPr/>
          <p:nvPr/>
        </p:nvSpPr>
        <p:spPr>
          <a:xfrm>
            <a:off x="6563704" y="4596423"/>
            <a:ext cx="2880000" cy="1440000"/>
          </a:xfrm>
          <a:prstGeom prst="rect">
            <a:avLst/>
          </a:prstGeom>
          <a:blipFill dpi="0"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EAA69C-DD40-3A28-BE18-C6C94F00D946}"/>
              </a:ext>
            </a:extLst>
          </p:cNvPr>
          <p:cNvSpPr txBox="1"/>
          <p:nvPr/>
        </p:nvSpPr>
        <p:spPr>
          <a:xfrm>
            <a:off x="7571169" y="6043261"/>
            <a:ext cx="18725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b="1" dirty="0"/>
              <a:t>Bauman </a:t>
            </a:r>
            <a:r>
              <a:rPr lang="ko-KR" altLang="en-US" sz="1000" b="1" dirty="0"/>
              <a:t>바이오가스 </a:t>
            </a:r>
            <a:r>
              <a:rPr lang="ko-KR" altLang="en-US" sz="1000" b="1" dirty="0" err="1"/>
              <a:t>정제소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8331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5E5F50D-B4E8-4AD9-87A3-7C602D95B283}"/>
              </a:ext>
            </a:extLst>
          </p:cNvPr>
          <p:cNvSpPr txBox="1"/>
          <p:nvPr/>
        </p:nvSpPr>
        <p:spPr>
          <a:xfrm>
            <a:off x="810887" y="1599908"/>
            <a:ext cx="3531736" cy="1160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풍력발전 보다 </a:t>
            </a:r>
            <a:r>
              <a:rPr lang="ko-KR" altLang="en-US" sz="1600" b="1" dirty="0">
                <a:solidFill>
                  <a:srgbClr val="333333"/>
                </a:solidFill>
                <a:latin typeface="맑은고딕"/>
              </a:rPr>
              <a:t>설치 면적이 작음</a:t>
            </a:r>
            <a:endParaRPr lang="en-US" altLang="ko-KR" sz="1600" b="1" dirty="0">
              <a:solidFill>
                <a:srgbClr val="333333"/>
              </a:solidFill>
              <a:latin typeface="맑은고딕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rgbClr val="000000"/>
                </a:solidFill>
                <a:latin typeface="se-nanumgothic"/>
              </a:rPr>
              <a:t>유지 보수 비용</a:t>
            </a:r>
            <a:r>
              <a:rPr lang="ko-KR" altLang="en-US" sz="1600" dirty="0">
                <a:solidFill>
                  <a:srgbClr val="000000"/>
                </a:solidFill>
                <a:latin typeface="se-nanumgothic"/>
              </a:rPr>
              <a:t>과 </a:t>
            </a:r>
            <a:r>
              <a:rPr lang="ko-KR" altLang="en-US" sz="1600" b="1" dirty="0">
                <a:solidFill>
                  <a:srgbClr val="000000"/>
                </a:solidFill>
                <a:latin typeface="se-nanumgothic"/>
              </a:rPr>
              <a:t>소음</a:t>
            </a:r>
            <a:r>
              <a:rPr lang="ko-KR" altLang="en-US" sz="1600" dirty="0">
                <a:solidFill>
                  <a:srgbClr val="000000"/>
                </a:solidFill>
                <a:latin typeface="se-nanumgothic"/>
              </a:rPr>
              <a:t>이 </a:t>
            </a:r>
            <a:r>
              <a:rPr lang="ko-KR" altLang="en-US" sz="1600" b="1" dirty="0">
                <a:solidFill>
                  <a:srgbClr val="000000"/>
                </a:solidFill>
                <a:latin typeface="se-nanumgothic"/>
              </a:rPr>
              <a:t>적음</a:t>
            </a:r>
            <a:endParaRPr lang="en-US" altLang="ko-KR" sz="1600" b="1" dirty="0">
              <a:solidFill>
                <a:srgbClr val="000000"/>
              </a:solidFill>
              <a:latin typeface="se-nanumgothic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se-nanumgothic"/>
              </a:rPr>
              <a:t>풍력 발전보다 </a:t>
            </a:r>
            <a:r>
              <a:rPr lang="ko-KR" altLang="en-US" sz="1600" b="1" dirty="0">
                <a:solidFill>
                  <a:srgbClr val="000000"/>
                </a:solidFill>
                <a:latin typeface="se-nanumgothic"/>
              </a:rPr>
              <a:t>국내 </a:t>
            </a:r>
            <a:r>
              <a:rPr lang="ko-KR" altLang="en-US" sz="1600" b="1" dirty="0" err="1">
                <a:solidFill>
                  <a:srgbClr val="000000"/>
                </a:solidFill>
                <a:latin typeface="se-nanumgothic"/>
              </a:rPr>
              <a:t>설비량이</a:t>
            </a:r>
            <a:r>
              <a:rPr lang="ko-KR" altLang="en-US" sz="1600" b="1" dirty="0">
                <a:solidFill>
                  <a:srgbClr val="000000"/>
                </a:solidFill>
                <a:latin typeface="se-nanumgothic"/>
              </a:rPr>
              <a:t> 많음</a:t>
            </a:r>
            <a:endParaRPr lang="en-US" altLang="ko-KR" sz="1600" b="1" dirty="0">
              <a:solidFill>
                <a:srgbClr val="000000"/>
              </a:solidFill>
              <a:latin typeface="se-nanumgothic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신재생 에너지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태양광 </a:t>
            </a:r>
            <a:r>
              <a:rPr lang="ko-KR" altLang="en-US" b="1" dirty="0"/>
              <a:t>발전의 </a:t>
            </a:r>
            <a:r>
              <a:rPr lang="ko-KR" altLang="en-US" b="1" dirty="0" smtClean="0"/>
              <a:t>장점</a:t>
            </a:r>
            <a:endParaRPr lang="ko-KR" altLang="en-US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F4A069E-535E-26C0-4C60-862280B85724}"/>
              </a:ext>
            </a:extLst>
          </p:cNvPr>
          <p:cNvGrpSpPr/>
          <p:nvPr/>
        </p:nvGrpSpPr>
        <p:grpSpPr>
          <a:xfrm>
            <a:off x="1341757" y="2939805"/>
            <a:ext cx="10030014" cy="3010022"/>
            <a:chOff x="1164695" y="2045889"/>
            <a:chExt cx="9182968" cy="275582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CC727DF-A7F1-5845-6CC3-97A684CB2FE7}"/>
                </a:ext>
              </a:extLst>
            </p:cNvPr>
            <p:cNvGrpSpPr/>
            <p:nvPr/>
          </p:nvGrpSpPr>
          <p:grpSpPr>
            <a:xfrm>
              <a:off x="1164695" y="2045889"/>
              <a:ext cx="3849287" cy="2755822"/>
              <a:chOff x="1318964" y="2616188"/>
              <a:chExt cx="3849287" cy="2755822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E52B3C9-634E-8340-6CA5-6978D6A86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8964" y="2616188"/>
                <a:ext cx="3849287" cy="25200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A9CE4-1E68-D077-568D-ADF3CE99B191}"/>
                  </a:ext>
                </a:extLst>
              </p:cNvPr>
              <p:cNvSpPr txBox="1"/>
              <p:nvPr/>
            </p:nvSpPr>
            <p:spPr>
              <a:xfrm>
                <a:off x="2484063" y="5146583"/>
                <a:ext cx="2684188" cy="225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ko-KR" altLang="en-US" sz="1000" b="1" dirty="0"/>
                  <a:t>태양광 전문 설계 업체 ㈜ </a:t>
                </a:r>
                <a:r>
                  <a:rPr lang="ko-KR" altLang="en-US" sz="1000" b="1" dirty="0" err="1"/>
                  <a:t>에스디</a:t>
                </a:r>
                <a:r>
                  <a:rPr lang="ko-KR" altLang="en-US" sz="1000" b="1" dirty="0"/>
                  <a:t> 태양광의 장점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F290D89-69C1-5D65-1829-7022B8626C93}"/>
                </a:ext>
              </a:extLst>
            </p:cNvPr>
            <p:cNvGrpSpPr/>
            <p:nvPr/>
          </p:nvGrpSpPr>
          <p:grpSpPr>
            <a:xfrm>
              <a:off x="5916167" y="2045889"/>
              <a:ext cx="4431496" cy="2745426"/>
              <a:chOff x="5916167" y="2045889"/>
              <a:chExt cx="4431496" cy="274542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3357C23-CB22-1BBF-6A5D-7A19654E7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6167" y="2045889"/>
                <a:ext cx="4431496" cy="25200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2A9612-8F37-B585-E3AF-1F4CD4720C06}"/>
                  </a:ext>
                </a:extLst>
              </p:cNvPr>
              <p:cNvSpPr txBox="1"/>
              <p:nvPr/>
            </p:nvSpPr>
            <p:spPr>
              <a:xfrm>
                <a:off x="6572095" y="4565888"/>
                <a:ext cx="3248913" cy="225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ko-KR" altLang="en-US" sz="1000" b="1" dirty="0"/>
                  <a:t>풍력</a:t>
                </a:r>
                <a:r>
                  <a:rPr lang="en-US" altLang="ko-KR" sz="1000" b="1" dirty="0"/>
                  <a:t>, </a:t>
                </a:r>
                <a:r>
                  <a:rPr lang="ko-KR" altLang="en-US" sz="1000" b="1" dirty="0"/>
                  <a:t>태양광 발전 설비 비교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621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D4C6D37-62A8-7D63-B571-1EBA73F59AF1}"/>
              </a:ext>
            </a:extLst>
          </p:cNvPr>
          <p:cNvSpPr txBox="1"/>
          <p:nvPr/>
        </p:nvSpPr>
        <p:spPr>
          <a:xfrm>
            <a:off x="753416" y="3429000"/>
            <a:ext cx="106579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effectLst/>
              </a:rPr>
              <a:t>기상청</a:t>
            </a:r>
            <a:r>
              <a:rPr lang="ko-KR" altLang="en-US" sz="1600" dirty="0">
                <a:effectLst/>
              </a:rPr>
              <a:t>의 </a:t>
            </a:r>
            <a:r>
              <a:rPr lang="ko-KR" altLang="en-US" sz="1600" b="1" dirty="0">
                <a:effectLst/>
              </a:rPr>
              <a:t>동네예보</a:t>
            </a:r>
            <a:r>
              <a:rPr lang="ko-KR" altLang="en-US" sz="1600" dirty="0">
                <a:effectLst/>
              </a:rPr>
              <a:t>는 기온</a:t>
            </a:r>
            <a:r>
              <a:rPr lang="en-US" altLang="ko-KR" sz="1600" dirty="0">
                <a:effectLst/>
              </a:rPr>
              <a:t>, </a:t>
            </a:r>
            <a:r>
              <a:rPr lang="ko-KR" altLang="en-US" sz="1600" dirty="0">
                <a:effectLst/>
              </a:rPr>
              <a:t>습도와 같은 요인의 </a:t>
            </a:r>
            <a:r>
              <a:rPr lang="ko-KR" altLang="en-US" sz="1600" dirty="0" smtClean="0">
                <a:effectLst/>
              </a:rPr>
              <a:t>예측 값은 </a:t>
            </a:r>
            <a:r>
              <a:rPr lang="ko-KR" altLang="en-US" sz="1600" dirty="0">
                <a:effectLst/>
              </a:rPr>
              <a:t>제공하나</a:t>
            </a:r>
            <a:r>
              <a:rPr lang="en-US" altLang="ko-KR" sz="1600" dirty="0">
                <a:effectLst/>
              </a:rPr>
              <a:t>, </a:t>
            </a:r>
            <a:r>
              <a:rPr lang="ko-KR" altLang="en-US" sz="1600" b="1" dirty="0" smtClean="0">
                <a:effectLst/>
              </a:rPr>
              <a:t>일사량 예측 값은 </a:t>
            </a:r>
            <a:r>
              <a:rPr lang="ko-KR" altLang="en-US" sz="1600" b="1" dirty="0">
                <a:effectLst/>
              </a:rPr>
              <a:t>제공하지 않음</a:t>
            </a:r>
            <a:endParaRPr lang="en-US" altLang="ko-KR" sz="1600" dirty="0">
              <a:effectLst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따라서 정확한 단기 일사량 예측 </a:t>
            </a:r>
            <a:r>
              <a:rPr lang="ko-KR" altLang="en-US" sz="1600" u="sng" dirty="0"/>
              <a:t>모델이 요구 </a:t>
            </a:r>
            <a:r>
              <a:rPr lang="ko-KR" altLang="en-US" sz="1600" b="1" u="sng" dirty="0">
                <a:effectLst/>
              </a:rPr>
              <a:t>국내 여러 </a:t>
            </a:r>
            <a:r>
              <a:rPr lang="ko-KR" altLang="en-US" sz="1600" b="1" dirty="0">
                <a:effectLst/>
              </a:rPr>
              <a:t>기관</a:t>
            </a:r>
            <a:r>
              <a:rPr lang="ko-KR" altLang="en-US" sz="1600" dirty="0">
                <a:effectLst/>
              </a:rPr>
              <a:t>에서 </a:t>
            </a:r>
            <a:r>
              <a:rPr lang="ko-KR" altLang="en-US" sz="1600" b="1" dirty="0">
                <a:effectLst/>
              </a:rPr>
              <a:t>기계학습을 기반으로 일사량 예측 모델들을 보고</a:t>
            </a:r>
            <a:r>
              <a:rPr lang="ko-KR" altLang="en-US" sz="1600" dirty="0">
                <a:effectLst/>
              </a:rPr>
              <a:t>를</a:t>
            </a:r>
            <a:r>
              <a:rPr lang="ko-KR" altLang="en-US" sz="1600" b="1" dirty="0">
                <a:effectLst/>
              </a:rPr>
              <a:t> 진행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3B947-87DC-5EEA-EB26-82990C6B28E4}"/>
              </a:ext>
            </a:extLst>
          </p:cNvPr>
          <p:cNvSpPr txBox="1"/>
          <p:nvPr/>
        </p:nvSpPr>
        <p:spPr>
          <a:xfrm>
            <a:off x="492575" y="295239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 및 목적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BE158-47A2-406A-B12D-058CCABF07AA}"/>
              </a:ext>
            </a:extLst>
          </p:cNvPr>
          <p:cNvSpPr txBox="1"/>
          <p:nvPr/>
        </p:nvSpPr>
        <p:spPr>
          <a:xfrm>
            <a:off x="430250" y="1178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중요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CDBA6-5BD1-4C6D-AF76-50E1128851C9}"/>
              </a:ext>
            </a:extLst>
          </p:cNvPr>
          <p:cNvSpPr txBox="1"/>
          <p:nvPr/>
        </p:nvSpPr>
        <p:spPr>
          <a:xfrm>
            <a:off x="810887" y="1599908"/>
            <a:ext cx="9135834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태양광 발전 시스템 운영을 위해서는 </a:t>
            </a:r>
            <a:r>
              <a:rPr lang="ko-KR" altLang="en-US" sz="1600" b="1" dirty="0"/>
              <a:t>사전에 정확한 단기 태양광 발전량을 예측</a:t>
            </a:r>
            <a:r>
              <a:rPr lang="ko-KR" altLang="en-US" sz="1600" dirty="0"/>
              <a:t>하는 것이 </a:t>
            </a:r>
            <a:r>
              <a:rPr lang="ko-KR" altLang="en-US" sz="1600" b="1" dirty="0"/>
              <a:t>중요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태양광 발전량 예측 모델의 주요 요인인 </a:t>
            </a:r>
            <a:r>
              <a:rPr lang="ko-KR" altLang="en-US" sz="1600" b="1" dirty="0"/>
              <a:t>일사량 정보를 수집하는 것이 필수요소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00233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135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5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기계학습을 활용한 기상예측 자료 기반 태양광 발전량 예측 향상 기법 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8FFB5B7-133C-3261-9F7B-8727350DB27E}"/>
              </a:ext>
            </a:extLst>
          </p:cNvPr>
          <p:cNvGrpSpPr/>
          <p:nvPr/>
        </p:nvGrpSpPr>
        <p:grpSpPr>
          <a:xfrm>
            <a:off x="492575" y="3319590"/>
            <a:ext cx="7161852" cy="840093"/>
            <a:chOff x="492575" y="4496793"/>
            <a:chExt cx="7161852" cy="84009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740D47-B26C-122D-09E1-2FD808378E90}"/>
                </a:ext>
              </a:extLst>
            </p:cNvPr>
            <p:cNvSpPr txBox="1"/>
            <p:nvPr/>
          </p:nvSpPr>
          <p:spPr>
            <a:xfrm>
              <a:off x="492575" y="449679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변수 중요도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9883C-4D9A-5E4E-8C6B-EDCC771A4792}"/>
                </a:ext>
              </a:extLst>
            </p:cNvPr>
            <p:cNvSpPr txBox="1"/>
            <p:nvPr/>
          </p:nvSpPr>
          <p:spPr>
            <a:xfrm>
              <a:off x="810887" y="4922862"/>
              <a:ext cx="6843540" cy="414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 dirty="0"/>
                <a:t>습도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풍속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기온</a:t>
              </a:r>
              <a:r>
                <a:rPr lang="ko-KR" altLang="en-US" sz="1600" dirty="0"/>
                <a:t> 등이 일사량 예측 모델 구성에 중요한 </a:t>
              </a:r>
              <a:r>
                <a:rPr lang="ko-KR" altLang="en-US" sz="1600" dirty="0" smtClean="0"/>
                <a:t>변수로 확인됨</a:t>
              </a:r>
              <a:endParaRPr lang="en-US" altLang="ko-KR" sz="1600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8CC5C0E6-F0A1-A438-8E39-E124A8A1A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846" y="2183379"/>
            <a:ext cx="4321822" cy="25001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5DF194-7EFA-49B1-8623-29D2FEA020ED}"/>
              </a:ext>
            </a:extLst>
          </p:cNvPr>
          <p:cNvSpPr txBox="1"/>
          <p:nvPr/>
        </p:nvSpPr>
        <p:spPr>
          <a:xfrm>
            <a:off x="430250" y="117835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일사량 예측 모델 구성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FA6C79-5AF0-4651-9561-5A9B44AED72C}"/>
              </a:ext>
            </a:extLst>
          </p:cNvPr>
          <p:cNvSpPr txBox="1"/>
          <p:nvPr/>
        </p:nvSpPr>
        <p:spPr>
          <a:xfrm>
            <a:off x="810887" y="1599908"/>
            <a:ext cx="5171993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랜덤 </a:t>
            </a:r>
            <a:r>
              <a:rPr lang="ko-KR" altLang="en-US" sz="1600" b="1" dirty="0" err="1"/>
              <a:t>포레스트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 Random Forest RF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서포트 벡터 머신 </a:t>
            </a:r>
            <a:r>
              <a:rPr lang="en-US" altLang="ko-KR" sz="1600" dirty="0"/>
              <a:t>( Support Vector Machine SVM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인공 신경망</a:t>
            </a:r>
            <a:r>
              <a:rPr lang="en-US" altLang="ko-KR" sz="1600" dirty="0"/>
              <a:t> ( Artificial Neural Network ANN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10800" y="4863626"/>
            <a:ext cx="38355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Figure1. Random Forest </a:t>
            </a:r>
            <a:r>
              <a:rPr lang="ko-KR" altLang="en-US" sz="1500" b="1" dirty="0" err="1" smtClean="0"/>
              <a:t>ㅇㅇ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75559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083478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2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Multistep-Ahead Solar Radiation Forecasting Scheme Based on the Light Gradient Boosting Machine: A Case Study of </a:t>
            </a:r>
            <a:r>
              <a:rPr lang="en-US" altLang="ko-KR" sz="1200" kern="0" spc="-25" dirty="0" err="1">
                <a:solidFill>
                  <a:srgbClr val="001F60"/>
                </a:solidFill>
                <a:ea typeface="맑은 고딕" panose="020B0503020000020004" pitchFamily="50" charset="-127"/>
              </a:rPr>
              <a:t>Jeju</a:t>
            </a:r>
            <a:r>
              <a:rPr lang="en-US" altLang="ko-KR" sz="1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 Island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D01F79F-BC62-4F58-AA59-6B24A8284201}"/>
              </a:ext>
            </a:extLst>
          </p:cNvPr>
          <p:cNvGrpSpPr/>
          <p:nvPr/>
        </p:nvGrpSpPr>
        <p:grpSpPr>
          <a:xfrm>
            <a:off x="492575" y="3352920"/>
            <a:ext cx="4024776" cy="692566"/>
            <a:chOff x="492575" y="3591280"/>
            <a:chExt cx="4024776" cy="69256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754F44E-6980-FA8E-0CD6-3F2C5865C512}"/>
                </a:ext>
              </a:extLst>
            </p:cNvPr>
            <p:cNvSpPr txBox="1"/>
            <p:nvPr/>
          </p:nvSpPr>
          <p:spPr>
            <a:xfrm>
              <a:off x="492575" y="3591280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변수 중요도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BEC2FB-B4C2-11C2-F337-BF7D6BBA7245}"/>
                </a:ext>
              </a:extLst>
            </p:cNvPr>
            <p:cNvSpPr txBox="1"/>
            <p:nvPr/>
          </p:nvSpPr>
          <p:spPr>
            <a:xfrm>
              <a:off x="810887" y="3869822"/>
              <a:ext cx="3706464" cy="414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 dirty="0"/>
                <a:t>습도 </a:t>
              </a:r>
              <a:r>
                <a:rPr lang="ko-KR" altLang="en-US" sz="1600" dirty="0"/>
                <a:t>예측 모델 구성에 중요한 변수</a:t>
              </a:r>
              <a:endParaRPr lang="en-US" altLang="ko-KR" sz="1600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9F0A642-3030-ABE9-D9F9-72EA46AE56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93" r="1924" b="5950"/>
          <a:stretch/>
        </p:blipFill>
        <p:spPr>
          <a:xfrm>
            <a:off x="6625142" y="4364296"/>
            <a:ext cx="2894482" cy="1886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21A17-BF58-4FFC-AA4E-EE8D12642CF2}"/>
              </a:ext>
            </a:extLst>
          </p:cNvPr>
          <p:cNvSpPr txBox="1"/>
          <p:nvPr/>
        </p:nvSpPr>
        <p:spPr>
          <a:xfrm>
            <a:off x="430250" y="117835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일사량 예측 모델 구성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740BE2-7454-450E-B9A7-72A8C2E8849C}"/>
              </a:ext>
            </a:extLst>
          </p:cNvPr>
          <p:cNvSpPr txBox="1"/>
          <p:nvPr/>
        </p:nvSpPr>
        <p:spPr>
          <a:xfrm>
            <a:off x="810887" y="1599908"/>
            <a:ext cx="4143507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랜덤 </a:t>
            </a:r>
            <a:r>
              <a:rPr lang="ko-KR" altLang="en-US" sz="1600" dirty="0" err="1"/>
              <a:t>포레스트</a:t>
            </a:r>
            <a:r>
              <a:rPr lang="ko-KR" altLang="en-US" sz="1600" dirty="0"/>
              <a:t> </a:t>
            </a:r>
            <a:r>
              <a:rPr lang="en-US" altLang="ko-KR" sz="1600" dirty="0"/>
              <a:t>( Random Forest RF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GBM ( Gradient Boosting Machine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/>
              <a:t>XGBoost</a:t>
            </a:r>
            <a:r>
              <a:rPr lang="en-US" altLang="ko-KR" sz="1600" dirty="0"/>
              <a:t> ( </a:t>
            </a:r>
            <a:r>
              <a:rPr lang="en-US" altLang="ko-KR" sz="1600" dirty="0" err="1"/>
              <a:t>eXtreme</a:t>
            </a:r>
            <a:r>
              <a:rPr lang="en-US" altLang="ko-KR" sz="1600" dirty="0"/>
              <a:t> Gradient Boosting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/>
              <a:t>LightGBM</a:t>
            </a:r>
            <a:r>
              <a:rPr lang="en-US" altLang="ko-KR" sz="1600" b="1" dirty="0"/>
              <a:t> ( Light GBM )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9F0A642-3030-ABE9-D9F9-72EA46AE56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" r="50530" b="5950"/>
          <a:stretch/>
        </p:blipFill>
        <p:spPr>
          <a:xfrm>
            <a:off x="2937668" y="4343301"/>
            <a:ext cx="3371878" cy="178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9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783</Words>
  <Application>Microsoft Office PowerPoint</Application>
  <PresentationFormat>와이드스크린</PresentationFormat>
  <Paragraphs>110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-apple-system</vt:lpstr>
      <vt:lpstr>Inter</vt:lpstr>
      <vt:lpstr>se-nanumgothic</vt:lpstr>
      <vt:lpstr>Malgun Gothic</vt:lpstr>
      <vt:lpstr>Malgun Gothic</vt:lpstr>
      <vt:lpstr>맑은고딕</vt:lpstr>
      <vt:lpstr>Arial</vt:lpstr>
      <vt:lpstr>Office 테마</vt:lpstr>
      <vt:lpstr>기계학습을 기반한 일사량 예측 기법의 연구동향 분석      A Literature Survey of Machine Learning-Based Solar Irradiance Forecasting Methods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student</cp:lastModifiedBy>
  <cp:revision>348</cp:revision>
  <dcterms:created xsi:type="dcterms:W3CDTF">2022-11-07T02:28:20Z</dcterms:created>
  <dcterms:modified xsi:type="dcterms:W3CDTF">2022-11-09T11:28:42Z</dcterms:modified>
</cp:coreProperties>
</file>