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4" r:id="rId2"/>
    <p:sldId id="257" r:id="rId3"/>
    <p:sldId id="263" r:id="rId4"/>
    <p:sldId id="282" r:id="rId5"/>
    <p:sldId id="266" r:id="rId6"/>
    <p:sldId id="267" r:id="rId7"/>
    <p:sldId id="271" r:id="rId8"/>
    <p:sldId id="269" r:id="rId9"/>
    <p:sldId id="270" r:id="rId10"/>
    <p:sldId id="277" r:id="rId11"/>
    <p:sldId id="272" r:id="rId12"/>
    <p:sldId id="279" r:id="rId13"/>
    <p:sldId id="278" r:id="rId14"/>
    <p:sldId id="281" r:id="rId15"/>
    <p:sldId id="28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B83B"/>
    <a:srgbClr val="FF9900"/>
    <a:srgbClr val="1D9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29" autoAdjust="0"/>
    <p:restoredTop sz="95256" autoAdjust="0"/>
  </p:normalViewPr>
  <p:slideViewPr>
    <p:cSldViewPr snapToGrid="0">
      <p:cViewPr varScale="1">
        <p:scale>
          <a:sx n="71" d="100"/>
          <a:sy n="71" d="100"/>
        </p:scale>
        <p:origin x="86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7F997-1D79-4E07-87A6-34279F62842B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20865-045B-45A9-AC7A-AC77C36411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998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350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kern="0">
                <a:solidFill>
                  <a:sysClr val="windowText" lastClr="000000"/>
                </a:solidFill>
                <a:cs typeface="Malgun Gothic"/>
              </a:rPr>
              <a:t>태양광 발전 시스템을 구축하기 이전에</a:t>
            </a:r>
            <a:r>
              <a:rPr lang="en-US" altLang="ko-KR" kern="0">
                <a:solidFill>
                  <a:sysClr val="windowText" lastClr="000000"/>
                </a:solidFill>
                <a:cs typeface="Malgun Gothic"/>
              </a:rPr>
              <a:t>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639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20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6F6AC-2834-4FC4-97B2-7851B34ED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6CE66D-9368-4540-B7DB-A70290641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DDA27B-14FD-46C7-A3DA-65992A02C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5363DB-DE90-46DD-BC80-ED0E4E31D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78015D-2086-4F37-A9C0-99F60148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97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727A0-C0FA-47B9-814A-A26991EAF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7E4DE1-75FF-44D5-BDAD-2F2B43AB2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7E331C-E978-43BE-8EE1-7CEAFFA6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A1C298-F778-470E-8B75-C53D25DB3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BF7FB0-AF4B-45FD-8CAF-31F4E8D9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05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04CF4F-B152-4EF0-8413-5A495E94EF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0D790E-9021-4F2C-87E0-ECFEF1AB9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D9DF6B-2D2C-4128-AFC0-629AAC604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C80CD2-E1D5-4EA2-9098-EB450420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7F7CB5-FC14-405C-B1DD-57DE772B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95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351A5-71C3-4924-9022-DFAA8B1FC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0D1934-6F8E-4187-89E2-4997B1F6A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555E96-4160-4F81-B713-6E2FBC73D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695A65-D14E-461A-B743-CCA54EDAA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11201B-507B-4D51-9415-3E95C0019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01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3273F-A3F2-4F44-A3CA-EB2BE315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165012-9F8F-44C0-A25E-5F6290111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43F794-1425-49DE-9DB0-69DA0A6E1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F60F62-4550-4BD1-B3DD-6AC83C9A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37730-51CC-42CC-A148-49F7945D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84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5FE0F-C5C4-4D17-8FE2-CF306F974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9EE44C-4E25-4BD8-A2F5-657BC4FB1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47C0E1-EC80-4046-991E-CCE2F1615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643AFC-FEC2-4F34-A5FF-EAB3C3138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97835-2F40-442C-AB26-C0299F5B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695E1F-5E8B-4727-A238-4313D50F2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98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86174-7476-4739-8B6F-33C8C126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8D0F10-8DDA-4E31-8636-8DAB0A182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6F6260-A982-4BBE-8231-25C7125C1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69ADA2-8F1A-48ED-A7E8-99F2454B8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35AA26-DBFC-4196-AAB7-96D3A46EC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D6A3CA-366C-416F-8616-D54F6520C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96BB1A-BA19-4907-B50C-AE700DD97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A1DA2D-0C27-4AC5-B23C-345D45EF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32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AE7E0-09B1-4C21-91AE-5795B3A5C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58884B-F622-4436-BD71-C6B00C6C6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A6B8BA-0652-489B-9CDC-3003A316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0D0E59-D26D-4455-9454-96C0AF13A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53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91B8F9-0905-4ABA-BEBE-4225F9A67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ABC733-314D-428A-B540-5C7FC42E9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DE1D33-4071-41C5-8CB0-76190BDA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6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585EF-CDFD-4F04-B3A2-6EBBF2087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A5DF9-A118-4AC1-8F5F-B66606D3C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D5117E-4D61-42BD-AA0F-6901B7AFB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2CF933-C81D-41BB-B82B-65D8291A5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C33F76-2727-4287-BEF7-FAFAF7263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CF52FC-D1B4-4CDA-9043-03E9B127D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05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51B2A-1200-4DAB-AE05-2BFE373D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AA53B-A628-4469-9E35-C682D39FB3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EBFA94-81A7-458E-86F0-6DE1A0C59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5BF8A-9065-4486-981D-4E3E8A6BB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A65C9E-B609-4A46-A7A2-7BFC77987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CE839E-439E-475E-87DB-2AAAADD5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41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7FB003-105D-4F84-B5D9-50B0E51D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847218-1984-4C68-9499-D2EDA1BA7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F6D96C-E979-4315-9D42-78AA2B73AE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85668-658F-4FC8-8F81-563F46575ADE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4D021-D564-4245-B3C7-F1A0654D9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4BE13-D3C3-41B9-815E-C277AE732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32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53444D1-C8AF-4282-949A-3A5C6226CB43}"/>
              </a:ext>
            </a:extLst>
          </p:cNvPr>
          <p:cNvSpPr/>
          <p:nvPr/>
        </p:nvSpPr>
        <p:spPr>
          <a:xfrm>
            <a:off x="0" y="1368552"/>
            <a:ext cx="12192000" cy="26444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0696DC-B7BA-4CDC-A60C-0425727AC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2348" y="1706312"/>
            <a:ext cx="8934807" cy="20598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3600" b="1" dirty="0">
                <a:solidFill>
                  <a:schemeClr val="bg1"/>
                </a:solidFill>
              </a:rPr>
              <a:t>전이 학습 기반의 랜덤 </a:t>
            </a:r>
            <a:r>
              <a:rPr lang="ko-KR" altLang="en-US" sz="3600" b="1" dirty="0" err="1">
                <a:solidFill>
                  <a:schemeClr val="bg1"/>
                </a:solidFill>
              </a:rPr>
              <a:t>포레스트를</a:t>
            </a:r>
            <a:r>
              <a:rPr lang="ko-KR" altLang="en-US" sz="3600" b="1" dirty="0">
                <a:solidFill>
                  <a:schemeClr val="bg1"/>
                </a:solidFill>
              </a:rPr>
              <a:t> 이용한 </a:t>
            </a:r>
            <a:br>
              <a:rPr lang="en-US" altLang="ko-KR" sz="3600" b="1" dirty="0">
                <a:solidFill>
                  <a:schemeClr val="bg1"/>
                </a:solidFill>
              </a:rPr>
            </a:br>
            <a:r>
              <a:rPr lang="ko-KR" altLang="en-US" sz="3600" b="1" dirty="0">
                <a:solidFill>
                  <a:schemeClr val="bg1"/>
                </a:solidFill>
              </a:rPr>
              <a:t>일사량 예측 기법</a:t>
            </a:r>
            <a:br>
              <a:rPr lang="en-US" altLang="ko-KR" sz="3700" b="1" dirty="0">
                <a:solidFill>
                  <a:schemeClr val="bg1"/>
                </a:solidFill>
              </a:rPr>
            </a:br>
            <a:r>
              <a:rPr lang="ko-KR" altLang="en-US" sz="1200" dirty="0">
                <a:solidFill>
                  <a:schemeClr val="bg1"/>
                </a:solidFill>
              </a:rPr>
              <a:t>    </a:t>
            </a:r>
            <a:br>
              <a:rPr lang="en-US" altLang="ko-KR" sz="4000" b="1" dirty="0">
                <a:solidFill>
                  <a:schemeClr val="bg1"/>
                </a:solidFill>
              </a:rPr>
            </a:br>
            <a:r>
              <a:rPr lang="en-US" altLang="ko-KR" sz="1800" b="1" dirty="0">
                <a:solidFill>
                  <a:schemeClr val="bg1"/>
                </a:solidFill>
              </a:rPr>
              <a:t>A Solar Irradiance Forecasting Method Using</a:t>
            </a:r>
            <a:br>
              <a:rPr lang="en-US" altLang="ko-KR" sz="1800" b="1" dirty="0">
                <a:solidFill>
                  <a:schemeClr val="bg1"/>
                </a:solidFill>
              </a:rPr>
            </a:br>
            <a:r>
              <a:rPr lang="en-US" altLang="ko-KR" sz="1800" b="1" dirty="0">
                <a:solidFill>
                  <a:schemeClr val="bg1"/>
                </a:solidFill>
              </a:rPr>
              <a:t>Transfer Learning-Based Random Forests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91FD4D-AF49-40AE-B356-99B511DA47B1}"/>
              </a:ext>
            </a:extLst>
          </p:cNvPr>
          <p:cNvSpPr txBox="1"/>
          <p:nvPr/>
        </p:nvSpPr>
        <p:spPr>
          <a:xfrm>
            <a:off x="2655502" y="4181991"/>
            <a:ext cx="7048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소다영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baseline="300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김의년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한태규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하휘명</a:t>
            </a:r>
            <a:r>
              <a:rPr lang="en-US" altLang="ko-KR" sz="1600" baseline="30000" dirty="0">
                <a:latin typeface="+mn-ea"/>
              </a:rPr>
              <a:t>2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문지훈</a:t>
            </a:r>
            <a:r>
              <a:rPr lang="en-US" altLang="ko-KR" sz="1600" baseline="30000" dirty="0">
                <a:latin typeface="+mn-ea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aseline="30000" dirty="0">
                <a:latin typeface="+mn-ea"/>
              </a:rPr>
              <a:t>1</a:t>
            </a:r>
            <a:r>
              <a:rPr lang="ko-KR" altLang="en-US" sz="1600" dirty="0">
                <a:latin typeface="+mn-ea"/>
              </a:rPr>
              <a:t>순천향대학교 빅데이터공학과</a:t>
            </a:r>
            <a:endParaRPr lang="en-US" altLang="ko-KR" sz="1600" dirty="0">
              <a:latin typeface="+mn-ea"/>
            </a:endParaRPr>
          </a:p>
          <a:p>
            <a:pPr algn="ctr"/>
            <a:r>
              <a:rPr lang="en-US" altLang="ko-KR" sz="1600" baseline="30000" dirty="0">
                <a:latin typeface="+mn-ea"/>
              </a:rPr>
              <a:t>2</a:t>
            </a:r>
            <a:r>
              <a:rPr lang="en-US" altLang="ko-KR" sz="1600" dirty="0">
                <a:latin typeface="+mn-ea"/>
              </a:rPr>
              <a:t>LG </a:t>
            </a:r>
            <a:r>
              <a:rPr lang="ko-KR" altLang="en-US" sz="1600" dirty="0">
                <a:latin typeface="+mn-ea"/>
              </a:rPr>
              <a:t>에너지솔루션</a:t>
            </a:r>
            <a:endParaRPr lang="en-US" altLang="ko-KR" sz="160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{</a:t>
            </a:r>
            <a:r>
              <a:rPr lang="en-US" altLang="ko-KR" sz="1600" dirty="0" err="1">
                <a:latin typeface="+mn-ea"/>
              </a:rPr>
              <a:t>dayeong</a:t>
            </a:r>
            <a:r>
              <a:rPr lang="en-US" altLang="ko-KR" sz="1600" dirty="0">
                <a:latin typeface="+mn-ea"/>
              </a:rPr>
              <a:t>, eui20n, gksxorb159, jmoon22}@sch.ac.kr, hwmhkr@lgnsol.com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1FB9A6A-537F-4C85-8D4B-D783C888B4FD}"/>
              </a:ext>
            </a:extLst>
          </p:cNvPr>
          <p:cNvGrpSpPr/>
          <p:nvPr/>
        </p:nvGrpSpPr>
        <p:grpSpPr>
          <a:xfrm>
            <a:off x="8433848" y="6084711"/>
            <a:ext cx="3593526" cy="592237"/>
            <a:chOff x="8473734" y="6091284"/>
            <a:chExt cx="3553640" cy="58566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176B1B9-91BA-4755-B56C-BC69CAD0EC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B7D3B8E-D8FD-458E-8DBA-B894C879C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7860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일사량 </a:t>
            </a: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예측 모델링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14075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[2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전이 학습을 이용한 다단계 일사량 예측 방식 </a:t>
            </a:r>
            <a:endParaRPr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2575" y="1769352"/>
            <a:ext cx="11291475" cy="1013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5750" latinLnBrk="0">
              <a:spcBef>
                <a:spcPts val="695"/>
              </a:spcBef>
              <a:buFontTx/>
              <a:buChar char="-"/>
              <a:tabLst>
                <a:tab pos="240665" algn="l"/>
              </a:tabLst>
            </a:pP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예를 들어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2020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3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월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1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일 오전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8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시부터 오후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6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시까지 일사량을 예측하고 싶음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298450" indent="-285750" latinLnBrk="0">
              <a:spcBef>
                <a:spcPts val="695"/>
              </a:spcBef>
              <a:buFontTx/>
              <a:buChar char="-"/>
              <a:tabLst>
                <a:tab pos="240665" algn="l"/>
              </a:tabLst>
            </a:pP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2016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~ 2019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(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서울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부산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대구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인천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광주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)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데이터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+ 2020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2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월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28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일 오전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8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~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오후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6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시까지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(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대전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)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데이터를 사용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1F9D0B5-0903-456D-905A-778BBFF7C77A}"/>
              </a:ext>
            </a:extLst>
          </p:cNvPr>
          <p:cNvSpPr/>
          <p:nvPr/>
        </p:nvSpPr>
        <p:spPr>
          <a:xfrm>
            <a:off x="10354048" y="644301"/>
            <a:ext cx="14300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*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수집 단위 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: 1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시간 </a:t>
            </a:r>
            <a:endParaRPr lang="en-US" altLang="ko-KR" sz="1200" b="1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4687AFC-8C0E-4232-8F5E-FC79411B00AC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33992F27-9FF3-4BD4-B717-E666388E24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960250D2-431D-4B42-BE6C-DB5F6242B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E435B2D4-3A9E-426B-BBAC-17A5EA8A09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612"/>
          <a:stretch/>
        </p:blipFill>
        <p:spPr>
          <a:xfrm>
            <a:off x="3105047" y="2608710"/>
            <a:ext cx="6066529" cy="350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122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6D7BD600-30F6-4170-B80C-852A785CE1AD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일사량 </a:t>
            </a: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예측 모델링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04B1BFFB-7036-4650-B5BA-6C2A99C6E376}"/>
              </a:ext>
            </a:extLst>
          </p:cNvPr>
          <p:cNvSpPr txBox="1"/>
          <p:nvPr/>
        </p:nvSpPr>
        <p:spPr>
          <a:xfrm>
            <a:off x="508990" y="1263396"/>
            <a:ext cx="11275060" cy="169469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[3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] Random Forest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기반의 일사량 예측 모델링</a:t>
            </a:r>
            <a:endParaRPr lang="en-US" altLang="ko-KR" sz="2000" b="1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초매개변수인</a:t>
            </a:r>
            <a:r>
              <a:rPr lang="ko-KR" altLang="en-US" sz="2000" dirty="0"/>
              <a:t> 나무의 수는 </a:t>
            </a:r>
            <a:r>
              <a:rPr lang="en-US" altLang="ko-KR" sz="2000" dirty="0"/>
              <a:t>Oshiro </a:t>
            </a:r>
            <a:r>
              <a:rPr lang="ko-KR" altLang="en-US" sz="2000" dirty="0"/>
              <a:t>등</a:t>
            </a:r>
            <a:r>
              <a:rPr lang="en-US" altLang="ko-KR" sz="2000" dirty="0"/>
              <a:t>[5]</a:t>
            </a:r>
            <a:r>
              <a:rPr lang="ko-KR" altLang="en-US" sz="2000" dirty="0"/>
              <a:t>의 연구에서 제안한 값인 </a:t>
            </a:r>
            <a:r>
              <a:rPr lang="en-US" altLang="ko-KR" sz="2000" dirty="0"/>
              <a:t>128 </a:t>
            </a:r>
            <a:r>
              <a:rPr lang="ko-KR" altLang="en-US" sz="2000" dirty="0"/>
              <a:t>사용</a:t>
            </a:r>
            <a:endParaRPr lang="en-US" altLang="ko-KR" sz="2000" dirty="0"/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변수 중요도는 지니 불순도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(impurity)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사용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최근 추세를 반영하기 위해 </a:t>
            </a:r>
            <a:r>
              <a:rPr lang="en-US" altLang="ko-KR" sz="2000" b="1" kern="0" dirty="0">
                <a:solidFill>
                  <a:srgbClr val="002060"/>
                </a:solidFill>
                <a:cs typeface="Malgun Gothic"/>
              </a:rPr>
              <a:t>Sliding Window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방식을 사용해 모델링 수행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42C4D40-10CE-47F5-B8D5-759B277E3082}"/>
              </a:ext>
            </a:extLst>
          </p:cNvPr>
          <p:cNvGrpSpPr/>
          <p:nvPr/>
        </p:nvGrpSpPr>
        <p:grpSpPr>
          <a:xfrm>
            <a:off x="879512" y="3381130"/>
            <a:ext cx="10432975" cy="2622566"/>
            <a:chOff x="956052" y="3252674"/>
            <a:chExt cx="10432975" cy="2622566"/>
          </a:xfrm>
        </p:grpSpPr>
        <p:pic>
          <p:nvPicPr>
            <p:cNvPr id="1026" name="Picture 2" descr="Random Forest Regression. Random Forest Regression is a… | by chaya | Level  Up Coding">
              <a:extLst>
                <a:ext uri="{FF2B5EF4-FFF2-40B4-BE49-F238E27FC236}">
                  <a16:creationId xmlns:a16="http://schemas.microsoft.com/office/drawing/2014/main" id="{C4A2E2C3-031F-4D15-922E-75F2193B5A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6052" y="3252674"/>
              <a:ext cx="4529544" cy="2620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Omphalos, Uber's Parallel and Language-Extensible Time Series Backtesting  Tool - 雷竞技电脑版,raybet雷电竞官网,雷电竞网页">
              <a:extLst>
                <a:ext uri="{FF2B5EF4-FFF2-40B4-BE49-F238E27FC236}">
                  <a16:creationId xmlns:a16="http://schemas.microsoft.com/office/drawing/2014/main" id="{F9D413B2-0613-4B48-BFB8-27C8660BEF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5209" y="3254975"/>
              <a:ext cx="5023818" cy="2620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9C5AA96-16D6-4F35-9749-3DB555C04815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D6C0931-0603-4DD0-91D1-00390C2BA7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CC4A85D0-EC16-448D-BDB2-66760B393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9C17FF3-2232-46A5-B77F-A455FA0C21FA}"/>
              </a:ext>
            </a:extLst>
          </p:cNvPr>
          <p:cNvSpPr txBox="1"/>
          <p:nvPr/>
        </p:nvSpPr>
        <p:spPr>
          <a:xfrm>
            <a:off x="6651883" y="639258"/>
            <a:ext cx="5197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[5] T. M. Oshiro, P. S. Perez, and J. A. </a:t>
            </a:r>
            <a:r>
              <a:rPr lang="en-US" altLang="ko-KR" sz="800" dirty="0" err="1"/>
              <a:t>Baranauskas</a:t>
            </a:r>
            <a:r>
              <a:rPr lang="en-US" altLang="ko-KR" sz="800" dirty="0"/>
              <a:t>, “How Many Trees in a Random Forest?” In Proc. of the International Workshop on Machine Learning and Data Mining in Pattern Recognition, pp. 154-168, 2012. 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134005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6D7BD600-30F6-4170-B80C-852A785CE1AD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실험 및 결과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3">
                <a:extLst>
                  <a:ext uri="{FF2B5EF4-FFF2-40B4-BE49-F238E27FC236}">
                    <a16:creationId xmlns:a16="http://schemas.microsoft.com/office/drawing/2014/main" id="{04B1BFFB-7036-4650-B5BA-6C2A99C6E376}"/>
                  </a:ext>
                </a:extLst>
              </p:cNvPr>
              <p:cNvSpPr txBox="1"/>
              <p:nvPr/>
            </p:nvSpPr>
            <p:spPr>
              <a:xfrm>
                <a:off x="508990" y="1263396"/>
                <a:ext cx="11275060" cy="786754"/>
              </a:xfrm>
              <a:prstGeom prst="rect">
                <a:avLst/>
              </a:prstGeom>
            </p:spPr>
            <p:txBody>
              <a:bodyPr vert="horz" wrap="square" lIns="0" tIns="116205" rIns="0" bIns="0" rtlCol="0">
                <a:spAutoFit/>
              </a:bodyPr>
              <a:lstStyle/>
              <a:p>
                <a:pPr marL="355600" indent="-342900" latinLnBrk="0">
                  <a:spcBef>
                    <a:spcPts val="915"/>
                  </a:spcBef>
                  <a:buFont typeface="Wingdings" panose="05000000000000000000" pitchFamily="2" charset="2"/>
                  <a:buChar char="§"/>
                </a:pPr>
                <a:r>
                  <a:rPr lang="ko-KR" altLang="en-US" b="1" kern="0" dirty="0">
                    <a:solidFill>
                      <a:sysClr val="windowText" lastClr="000000"/>
                    </a:solidFill>
                    <a:cs typeface="Malgun Gothic"/>
                  </a:rPr>
                  <a:t>예측 정확성 평가 지표</a:t>
                </a:r>
                <a:r>
                  <a:rPr lang="ko-KR" altLang="en-US" kern="0" dirty="0">
                    <a:solidFill>
                      <a:sysClr val="windowText" lastClr="000000"/>
                    </a:solidFill>
                    <a:cs typeface="Malgun Gothic"/>
                  </a:rPr>
                  <a:t> </a:t>
                </a:r>
                <a:r>
                  <a:rPr lang="en-US" altLang="ko-KR" b="1" kern="0" dirty="0">
                    <a:solidFill>
                      <a:sysClr val="windowText" lastClr="000000"/>
                    </a:solidFill>
                    <a:cs typeface="Malgun Gothic"/>
                  </a:rPr>
                  <a:t>: </a:t>
                </a:r>
                <a:r>
                  <a:rPr lang="en-US" altLang="ko-KR" b="1" kern="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Malgun Gothic"/>
                  </a:rPr>
                  <a:t>RMSE(Root Mean Square Error)</a:t>
                </a:r>
              </a:p>
              <a:p>
                <a:pPr marL="812800" lvl="1" indent="-342900" latinLnBrk="0">
                  <a:spcBef>
                    <a:spcPts val="915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ko-KR" kern="0" dirty="0">
                    <a:solidFill>
                      <a:sysClr val="windowText" lastClr="000000"/>
                    </a:solidFill>
                    <a:cs typeface="Malgun Gothic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Malgun Gothic"/>
                      </a:rPr>
                      <m:t>𝑡</m:t>
                    </m:r>
                  </m:oMath>
                </a14:m>
                <a:r>
                  <a:rPr lang="en-US" altLang="ko-KR" kern="0" dirty="0">
                    <a:solidFill>
                      <a:sysClr val="windowText" lastClr="000000"/>
                    </a:solidFill>
                    <a:cs typeface="Malgun Gothic"/>
                  </a:rPr>
                  <a:t> </a:t>
                </a:r>
                <a:r>
                  <a:rPr lang="ko-KR" altLang="en-US" kern="0" dirty="0">
                    <a:solidFill>
                      <a:sysClr val="windowText" lastClr="000000"/>
                    </a:solidFill>
                    <a:cs typeface="Malgun Gothic"/>
                  </a:rPr>
                  <a:t>시점의 실제 일사량</a:t>
                </a:r>
                <a:r>
                  <a:rPr lang="en-US" altLang="ko-KR" kern="0" dirty="0">
                    <a:solidFill>
                      <a:sysClr val="windowText" lastClr="000000"/>
                    </a:solidFill>
                    <a:cs typeface="Malgun Gothic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b="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b="0" i="0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Malgun Gothic"/>
                      </a:rPr>
                      <m:t>𝑡</m:t>
                    </m:r>
                    <m:r>
                      <a:rPr lang="en-US" altLang="ko-KR" b="0" i="0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Malgun Gothic"/>
                      </a:rPr>
                      <m:t> </m:t>
                    </m:r>
                  </m:oMath>
                </a14:m>
                <a:r>
                  <a:rPr lang="ko-KR" altLang="en-US" kern="0" dirty="0">
                    <a:solidFill>
                      <a:sysClr val="windowText" lastClr="000000"/>
                    </a:solidFill>
                    <a:cs typeface="Malgun Gothic"/>
                  </a:rPr>
                  <a:t>시점의 </a:t>
                </a:r>
                <a:r>
                  <a:rPr lang="ko-KR" altLang="en-US" kern="0" dirty="0" err="1">
                    <a:solidFill>
                      <a:sysClr val="windowText" lastClr="000000"/>
                    </a:solidFill>
                    <a:cs typeface="Malgun Gothic"/>
                  </a:rPr>
                  <a:t>예측값</a:t>
                </a:r>
                <a:endParaRPr lang="en-US" altLang="ko-KR" kern="0" dirty="0">
                  <a:solidFill>
                    <a:sysClr val="windowText" lastClr="000000"/>
                  </a:solidFill>
                  <a:cs typeface="Malgun Gothic"/>
                </a:endParaRPr>
              </a:p>
            </p:txBody>
          </p:sp>
        </mc:Choice>
        <mc:Fallback xmlns="">
          <p:sp>
            <p:nvSpPr>
              <p:cNvPr id="11" name="object 3">
                <a:extLst>
                  <a:ext uri="{FF2B5EF4-FFF2-40B4-BE49-F238E27FC236}">
                    <a16:creationId xmlns:a16="http://schemas.microsoft.com/office/drawing/2014/main" id="{04B1BFFB-7036-4650-B5BA-6C2A99C6E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90" y="1263396"/>
                <a:ext cx="11275060" cy="786754"/>
              </a:xfrm>
              <a:prstGeom prst="rect">
                <a:avLst/>
              </a:prstGeom>
              <a:blipFill>
                <a:blip r:embed="rId2"/>
                <a:stretch>
                  <a:fillRect l="-1027" b="-170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bject 3">
            <a:extLst>
              <a:ext uri="{FF2B5EF4-FFF2-40B4-BE49-F238E27FC236}">
                <a16:creationId xmlns:a16="http://schemas.microsoft.com/office/drawing/2014/main" id="{1605B09A-1A65-42D8-BD43-DFC96EF1C727}"/>
              </a:ext>
            </a:extLst>
          </p:cNvPr>
          <p:cNvSpPr txBox="1"/>
          <p:nvPr/>
        </p:nvSpPr>
        <p:spPr>
          <a:xfrm>
            <a:off x="492575" y="3310475"/>
            <a:ext cx="11275060" cy="786754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b="1" kern="0" dirty="0">
                <a:solidFill>
                  <a:sysClr val="windowText" lastClr="000000"/>
                </a:solidFill>
                <a:ea typeface="+mj-ea"/>
              </a:rPr>
              <a:t>기상청에서 제공하는 종관기상관측 데이터를 사용함</a:t>
            </a:r>
            <a:endParaRPr lang="en-US" altLang="ko-KR" b="1" kern="0" dirty="0">
              <a:solidFill>
                <a:sysClr val="windowText" lastClr="000000"/>
              </a:solidFill>
              <a:ea typeface="+mj-ea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en-US" altLang="ko-KR" kern="0" dirty="0">
                <a:solidFill>
                  <a:sysClr val="windowText" lastClr="000000"/>
                </a:solidFill>
                <a:latin typeface="+mj-lt"/>
              </a:rPr>
              <a:t>Training Set : 5</a:t>
            </a:r>
            <a:r>
              <a:rPr lang="ko-KR" altLang="en-US" kern="0" dirty="0">
                <a:solidFill>
                  <a:sysClr val="windowText" lastClr="000000"/>
                </a:solidFill>
                <a:latin typeface="+mj-lt"/>
              </a:rPr>
              <a:t>개 지역의 </a:t>
            </a:r>
            <a:r>
              <a:rPr lang="en-US" altLang="ko-KR" kern="0" dirty="0">
                <a:solidFill>
                  <a:sysClr val="windowText" lastClr="000000"/>
                </a:solidFill>
                <a:latin typeface="+mj-lt"/>
              </a:rPr>
              <a:t>4</a:t>
            </a:r>
            <a:r>
              <a:rPr lang="ko-KR" altLang="en-US" kern="0" dirty="0">
                <a:solidFill>
                  <a:sysClr val="windowText" lastClr="000000"/>
                </a:solidFill>
                <a:latin typeface="+mj-lt"/>
              </a:rPr>
              <a:t>년치 </a:t>
            </a:r>
            <a:r>
              <a:rPr lang="en-US" altLang="ko-KR" kern="0" dirty="0">
                <a:solidFill>
                  <a:sysClr val="windowText" lastClr="000000"/>
                </a:solidFill>
                <a:latin typeface="+mj-lt"/>
              </a:rPr>
              <a:t>+ </a:t>
            </a:r>
            <a:r>
              <a:rPr lang="ko-KR" altLang="en-US" kern="0" dirty="0">
                <a:solidFill>
                  <a:sysClr val="windowText" lastClr="000000"/>
                </a:solidFill>
                <a:latin typeface="+mj-lt"/>
              </a:rPr>
              <a:t>타겟 지역의 </a:t>
            </a:r>
            <a:r>
              <a:rPr lang="en-US" altLang="ko-KR" kern="0" dirty="0">
                <a:solidFill>
                  <a:sysClr val="windowText" lastClr="000000"/>
                </a:solidFill>
                <a:latin typeface="+mj-lt"/>
              </a:rPr>
              <a:t>1</a:t>
            </a:r>
            <a:r>
              <a:rPr lang="ko-KR" altLang="en-US" kern="0" dirty="0">
                <a:solidFill>
                  <a:sysClr val="windowText" lastClr="000000"/>
                </a:solidFill>
                <a:latin typeface="+mj-lt"/>
              </a:rPr>
              <a:t>년치</a:t>
            </a:r>
            <a:r>
              <a:rPr lang="en-US" altLang="ko-KR" kern="0" dirty="0">
                <a:solidFill>
                  <a:sysClr val="windowText" lastClr="000000"/>
                </a:solidFill>
                <a:latin typeface="+mj-lt"/>
              </a:rPr>
              <a:t> / Test Set : </a:t>
            </a:r>
            <a:r>
              <a:rPr lang="ko-KR" altLang="en-US" kern="0" dirty="0">
                <a:solidFill>
                  <a:sysClr val="windowText" lastClr="000000"/>
                </a:solidFill>
                <a:latin typeface="+mj-lt"/>
              </a:rPr>
              <a:t>대전시 </a:t>
            </a:r>
            <a:r>
              <a:rPr lang="en-US" altLang="ko-KR" kern="0" dirty="0">
                <a:solidFill>
                  <a:sysClr val="windowText" lastClr="000000"/>
                </a:solidFill>
                <a:latin typeface="+mj-lt"/>
              </a:rPr>
              <a:t>1 Day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A6CCE4-A388-4FA1-BFB0-666C17AAF69E}"/>
                  </a:ext>
                </a:extLst>
              </p:cNvPr>
              <p:cNvSpPr txBox="1"/>
              <p:nvPr/>
            </p:nvSpPr>
            <p:spPr>
              <a:xfrm>
                <a:off x="4303955" y="2215151"/>
                <a:ext cx="3584090" cy="10776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A6CCE4-A388-4FA1-BFB0-666C17AAF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955" y="2215151"/>
                <a:ext cx="3584090" cy="1077603"/>
              </a:xfrm>
              <a:prstGeom prst="rect">
                <a:avLst/>
              </a:prstGeom>
              <a:blipFill>
                <a:blip r:embed="rId3"/>
                <a:stretch>
                  <a:fillRect b="-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그룹 12">
            <a:extLst>
              <a:ext uri="{FF2B5EF4-FFF2-40B4-BE49-F238E27FC236}">
                <a16:creationId xmlns:a16="http://schemas.microsoft.com/office/drawing/2014/main" id="{0809CA87-6DC4-48D6-B475-6DFD6667769B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97E92FBF-E735-4F1A-9222-56A3851715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AB86DD4-452C-4EDF-85BF-94F16641F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graphicFrame>
        <p:nvGraphicFramePr>
          <p:cNvPr id="17" name="표 4">
            <a:extLst>
              <a:ext uri="{FF2B5EF4-FFF2-40B4-BE49-F238E27FC236}">
                <a16:creationId xmlns:a16="http://schemas.microsoft.com/office/drawing/2014/main" id="{58E646CB-738F-40B8-9E45-C5A375872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183508"/>
              </p:ext>
            </p:extLst>
          </p:nvPr>
        </p:nvGraphicFramePr>
        <p:xfrm>
          <a:off x="2258556" y="4302353"/>
          <a:ext cx="7775928" cy="19139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1976">
                  <a:extLst>
                    <a:ext uri="{9D8B030D-6E8A-4147-A177-3AD203B41FA5}">
                      <a16:colId xmlns:a16="http://schemas.microsoft.com/office/drawing/2014/main" val="2908245944"/>
                    </a:ext>
                  </a:extLst>
                </a:gridCol>
                <a:gridCol w="2591976">
                  <a:extLst>
                    <a:ext uri="{9D8B030D-6E8A-4147-A177-3AD203B41FA5}">
                      <a16:colId xmlns:a16="http://schemas.microsoft.com/office/drawing/2014/main" val="2815417324"/>
                    </a:ext>
                  </a:extLst>
                </a:gridCol>
                <a:gridCol w="2591976">
                  <a:extLst>
                    <a:ext uri="{9D8B030D-6E8A-4147-A177-3AD203B41FA5}">
                      <a16:colId xmlns:a16="http://schemas.microsoft.com/office/drawing/2014/main" val="3850742786"/>
                    </a:ext>
                  </a:extLst>
                </a:gridCol>
              </a:tblGrid>
              <a:tr h="322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j-ea"/>
                          <a:ea typeface="+mj-ea"/>
                        </a:rPr>
                        <a:t>Area</a:t>
                      </a:r>
                      <a:endParaRPr lang="ko-KR" altLang="en-US" sz="14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j-ea"/>
                          <a:ea typeface="+mj-ea"/>
                        </a:rPr>
                        <a:t>Training Set (Day)</a:t>
                      </a:r>
                      <a:endParaRPr lang="ko-KR" altLang="en-US" sz="14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j-ea"/>
                          <a:ea typeface="+mj-ea"/>
                        </a:rPr>
                        <a:t>Test Set (Day)</a:t>
                      </a:r>
                      <a:endParaRPr lang="ko-KR" altLang="en-US" sz="14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1931345"/>
                  </a:ext>
                </a:extLst>
              </a:tr>
              <a:tr h="8184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서울</a:t>
                      </a:r>
                      <a:r>
                        <a:rPr lang="en-US" altLang="ko-KR" sz="1400" b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인천</a:t>
                      </a:r>
                      <a:r>
                        <a:rPr lang="en-US" altLang="ko-KR" sz="1400" b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광주</a:t>
                      </a:r>
                      <a:r>
                        <a:rPr lang="en-US" altLang="ko-KR" sz="1400" b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대구</a:t>
                      </a:r>
                      <a:r>
                        <a:rPr lang="en-US" altLang="ko-KR" sz="1400" b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부산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2016. 01. 01. 08:00 ~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2019. 12. 31. 18:00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-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7585420"/>
                  </a:ext>
                </a:extLst>
              </a:tr>
              <a:tr h="773316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dirty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대전</a:t>
                      </a:r>
                      <a:endParaRPr lang="en-US" altLang="ko-KR" sz="1400" b="0" dirty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ko-KR" altLang="en-US" sz="1400" b="0" dirty="0"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2020. 01. 01. 08:00 ~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2020. 12. 31. 18:00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각각의 하루치 데이터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2852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2599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6D7BD600-30F6-4170-B80C-852A785CE1AD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lvl="0" latinLnBrk="0">
              <a:spcBef>
                <a:spcPts val="100"/>
              </a:spcBef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latin typeface="맑은 고딕" panose="020B0503020000020004" pitchFamily="50" charset="-127"/>
              </a:rPr>
              <a:t>실험 및 결과</a:t>
            </a:r>
            <a:endParaRPr lang="ko-KR" altLang="en-US" sz="3200" kern="0" dirty="0">
              <a:solidFill>
                <a:sysClr val="windowText" lastClr="000000"/>
              </a:solidFill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04B1BFFB-7036-4650-B5BA-6C2A99C6E376}"/>
              </a:ext>
            </a:extLst>
          </p:cNvPr>
          <p:cNvSpPr txBox="1"/>
          <p:nvPr/>
        </p:nvSpPr>
        <p:spPr>
          <a:xfrm>
            <a:off x="508990" y="1263396"/>
            <a:ext cx="11275060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기계 학습 기반의 일사량 예측 모델의 예측 정확성 비교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68E7250-425D-4CBF-A95B-0548D9813C21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E57D731-B0D9-425E-8A4F-A0DD4C73FD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CC09A94-CBA7-490A-B493-28422FEB0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79AC04AA-E7CF-45BA-8710-0B384253F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047" y="2285385"/>
            <a:ext cx="5841892" cy="3608726"/>
          </a:xfrm>
          <a:prstGeom prst="rect">
            <a:avLst/>
          </a:prstGeom>
        </p:spPr>
      </p:pic>
      <p:graphicFrame>
        <p:nvGraphicFramePr>
          <p:cNvPr id="22" name="표 4">
            <a:extLst>
              <a:ext uri="{FF2B5EF4-FFF2-40B4-BE49-F238E27FC236}">
                <a16:creationId xmlns:a16="http://schemas.microsoft.com/office/drawing/2014/main" id="{1AA2E4D7-7F1A-42E1-B251-6197FD7BE1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270476"/>
              </p:ext>
            </p:extLst>
          </p:nvPr>
        </p:nvGraphicFramePr>
        <p:xfrm>
          <a:off x="6933051" y="2915248"/>
          <a:ext cx="2361306" cy="2195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0653">
                  <a:extLst>
                    <a:ext uri="{9D8B030D-6E8A-4147-A177-3AD203B41FA5}">
                      <a16:colId xmlns:a16="http://schemas.microsoft.com/office/drawing/2014/main" val="2908245944"/>
                    </a:ext>
                  </a:extLst>
                </a:gridCol>
                <a:gridCol w="1180653">
                  <a:extLst>
                    <a:ext uri="{9D8B030D-6E8A-4147-A177-3AD203B41FA5}">
                      <a16:colId xmlns:a16="http://schemas.microsoft.com/office/drawing/2014/main" val="2815417324"/>
                    </a:ext>
                  </a:extLst>
                </a:gridCol>
              </a:tblGrid>
              <a:tr h="299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Time Step</a:t>
                      </a:r>
                      <a:endParaRPr lang="ko-KR" altLang="en-US" sz="1200" b="1" dirty="0"/>
                    </a:p>
                  </a:txBody>
                  <a:tcPr marL="81636" marR="81636" marT="40818" marB="408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Solar</a:t>
                      </a:r>
                      <a:endParaRPr lang="ko-KR" altLang="en-US" sz="1200" b="1" dirty="0"/>
                    </a:p>
                  </a:txBody>
                  <a:tcPr marL="81636" marR="81636" marT="40818" marB="408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1931345"/>
                  </a:ext>
                </a:extLst>
              </a:tr>
              <a:tr h="299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</a:t>
                      </a:r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7585420"/>
                  </a:ext>
                </a:extLst>
              </a:tr>
              <a:tr h="299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2</a:t>
                      </a:r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5925882"/>
                  </a:ext>
                </a:extLst>
              </a:tr>
              <a:tr h="299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3</a:t>
                      </a:r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1766870"/>
                  </a:ext>
                </a:extLst>
              </a:tr>
              <a:tr h="299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4</a:t>
                      </a:r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31844"/>
                  </a:ext>
                </a:extLst>
              </a:tr>
              <a:tr h="299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5</a:t>
                      </a:r>
                      <a:endParaRPr lang="ko-KR" altLang="en-US" sz="1200" b="1" dirty="0"/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2617219"/>
                  </a:ext>
                </a:extLst>
              </a:tr>
              <a:tr h="3969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6</a:t>
                      </a:r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2852862"/>
                  </a:ext>
                </a:extLst>
              </a:tr>
            </a:tbl>
          </a:graphicData>
        </a:graphic>
      </p:graphicFrame>
      <p:graphicFrame>
        <p:nvGraphicFramePr>
          <p:cNvPr id="23" name="표 4">
            <a:extLst>
              <a:ext uri="{FF2B5EF4-FFF2-40B4-BE49-F238E27FC236}">
                <a16:creationId xmlns:a16="http://schemas.microsoft.com/office/drawing/2014/main" id="{BFA78D39-2953-47EF-A280-E56578AE7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651963"/>
              </p:ext>
            </p:extLst>
          </p:nvPr>
        </p:nvGraphicFramePr>
        <p:xfrm>
          <a:off x="9127647" y="2915248"/>
          <a:ext cx="2361306" cy="2195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0653">
                  <a:extLst>
                    <a:ext uri="{9D8B030D-6E8A-4147-A177-3AD203B41FA5}">
                      <a16:colId xmlns:a16="http://schemas.microsoft.com/office/drawing/2014/main" val="2908245944"/>
                    </a:ext>
                  </a:extLst>
                </a:gridCol>
                <a:gridCol w="1180653">
                  <a:extLst>
                    <a:ext uri="{9D8B030D-6E8A-4147-A177-3AD203B41FA5}">
                      <a16:colId xmlns:a16="http://schemas.microsoft.com/office/drawing/2014/main" val="2815417324"/>
                    </a:ext>
                  </a:extLst>
                </a:gridCol>
              </a:tblGrid>
              <a:tr h="299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Time Step</a:t>
                      </a:r>
                      <a:endParaRPr lang="ko-KR" altLang="en-US" sz="1200" b="1" dirty="0"/>
                    </a:p>
                  </a:txBody>
                  <a:tcPr marL="81636" marR="81636" marT="40818" marB="408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Solar</a:t>
                      </a:r>
                      <a:endParaRPr lang="ko-KR" altLang="en-US" sz="1200" b="1" dirty="0"/>
                    </a:p>
                  </a:txBody>
                  <a:tcPr marL="81636" marR="81636" marT="40818" marB="408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1931345"/>
                  </a:ext>
                </a:extLst>
              </a:tr>
              <a:tr h="299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7</a:t>
                      </a:r>
                      <a:endParaRPr lang="ko-KR" altLang="en-US" sz="1200" b="1" dirty="0"/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7585420"/>
                  </a:ext>
                </a:extLst>
              </a:tr>
              <a:tr h="299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8</a:t>
                      </a:r>
                      <a:endParaRPr lang="ko-KR" altLang="en-US" sz="1200" b="1" dirty="0"/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5925882"/>
                  </a:ext>
                </a:extLst>
              </a:tr>
              <a:tr h="299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9</a:t>
                      </a:r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1766870"/>
                  </a:ext>
                </a:extLst>
              </a:tr>
              <a:tr h="299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10</a:t>
                      </a:r>
                      <a:endParaRPr lang="ko-KR" altLang="en-US" sz="1200" b="1" dirty="0"/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731844"/>
                  </a:ext>
                </a:extLst>
              </a:tr>
              <a:tr h="299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11</a:t>
                      </a:r>
                      <a:endParaRPr lang="ko-KR" altLang="en-US" sz="1200" b="1" dirty="0"/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2617219"/>
                  </a:ext>
                </a:extLst>
              </a:tr>
              <a:tr h="396976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2852862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CF203CCC-AE98-46CF-9FD1-33B93452DA8C}"/>
              </a:ext>
            </a:extLst>
          </p:cNvPr>
          <p:cNvSpPr txBox="1"/>
          <p:nvPr/>
        </p:nvSpPr>
        <p:spPr>
          <a:xfrm>
            <a:off x="8208204" y="2458252"/>
            <a:ext cx="2361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실제값과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예측값의</a:t>
            </a:r>
            <a:r>
              <a:rPr lang="ko-KR" altLang="en-US" sz="1600" b="1" dirty="0"/>
              <a:t> 차이</a:t>
            </a:r>
          </a:p>
        </p:txBody>
      </p:sp>
    </p:spTree>
    <p:extLst>
      <p:ext uri="{BB962C8B-B14F-4D97-AF65-F5344CB8AC3E}">
        <p14:creationId xmlns:p14="http://schemas.microsoft.com/office/powerpoint/2010/main" val="4077995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6D7BD600-30F6-4170-B80C-852A785CE1AD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결론 및 향후 연구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04B1BFFB-7036-4650-B5BA-6C2A99C6E376}"/>
              </a:ext>
            </a:extLst>
          </p:cNvPr>
          <p:cNvSpPr txBox="1"/>
          <p:nvPr/>
        </p:nvSpPr>
        <p:spPr>
          <a:xfrm>
            <a:off x="508990" y="1263396"/>
            <a:ext cx="11275060" cy="3318537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lnSpc>
                <a:spcPct val="150000"/>
              </a:lnSpc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본 논문은 예측하고자 하는 지역의 일사량 정보가 부족할지라도 이를 보완할 수 있는 전이학습 기반의 다단계 일사량 예측 모델을 제안함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lnSpc>
                <a:spcPct val="150000"/>
              </a:lnSpc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1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단계로 예측 모델을 학습하기 위한 기상 정보를 입력 변수로 구성하고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, 2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단계 전이 학습 기반의 다단계 일사량 예측을 수행하기 위하여 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3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단계 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Random Forest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일사량 예측 모델을 구성함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lnSpc>
                <a:spcPct val="150000"/>
              </a:lnSpc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실험 결과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본 연구에서 제안한 전이학습 기반의 다단계 일사량 예측 모델이 다른 지역의 충분한 데이터를 통해 초기 태양광 발전 시스템에서 제안한 모델의 적용 가능성을 확인할 수 있었음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lnSpc>
                <a:spcPct val="150000"/>
              </a:lnSpc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향후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연구로는 </a:t>
            </a:r>
            <a:r>
              <a:rPr lang="ko-KR" altLang="en-US" dirty="0"/>
              <a:t>서울</a:t>
            </a:r>
            <a:r>
              <a:rPr lang="en-US" altLang="ko-KR" dirty="0"/>
              <a:t>, </a:t>
            </a:r>
            <a:r>
              <a:rPr lang="ko-KR" altLang="en-US" dirty="0"/>
              <a:t>부산</a:t>
            </a:r>
            <a:r>
              <a:rPr lang="en-US" altLang="ko-KR" dirty="0"/>
              <a:t>, </a:t>
            </a:r>
            <a:r>
              <a:rPr lang="ko-KR" altLang="en-US" dirty="0"/>
              <a:t>대구</a:t>
            </a:r>
            <a:r>
              <a:rPr lang="en-US" altLang="ko-KR" dirty="0"/>
              <a:t>, </a:t>
            </a:r>
            <a:r>
              <a:rPr lang="ko-KR" altLang="en-US" dirty="0"/>
              <a:t>인천</a:t>
            </a:r>
            <a:r>
              <a:rPr lang="en-US" altLang="ko-KR" dirty="0"/>
              <a:t>, </a:t>
            </a:r>
            <a:r>
              <a:rPr lang="ko-KR" altLang="en-US" dirty="0"/>
              <a:t>광주 등 다양한 지역을 대상으로 본 연구의 범용성을 확인할 예정임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3FB5660-E702-46AE-AC53-7686FDB5B395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A3DE8C6-951E-4895-9FE3-F769999263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F3A5AC1D-1FE2-43B5-8A82-0256447A0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7241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53444D1-C8AF-4282-949A-3A5C6226CB43}"/>
              </a:ext>
            </a:extLst>
          </p:cNvPr>
          <p:cNvSpPr/>
          <p:nvPr/>
        </p:nvSpPr>
        <p:spPr>
          <a:xfrm>
            <a:off x="-2" y="1994992"/>
            <a:ext cx="12191999" cy="203946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0696DC-B7BA-4CDC-A60C-0425727AC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5857" y="2348460"/>
            <a:ext cx="9120279" cy="133253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3600" b="1" dirty="0">
                <a:solidFill>
                  <a:schemeClr val="bg1"/>
                </a:solidFill>
              </a:rPr>
              <a:t>감사합니다</a:t>
            </a:r>
            <a:r>
              <a:rPr lang="en-US" altLang="ko-KR" sz="3600" b="1" dirty="0">
                <a:solidFill>
                  <a:schemeClr val="bg1"/>
                </a:solidFill>
              </a:rPr>
              <a:t>. </a:t>
            </a:r>
            <a:br>
              <a:rPr lang="en-US" altLang="ko-KR" sz="3600" b="1" dirty="0">
                <a:solidFill>
                  <a:schemeClr val="bg1"/>
                </a:solidFill>
              </a:rPr>
            </a:br>
            <a:r>
              <a:rPr lang="en-US" altLang="ko-KR" sz="3600" b="1" dirty="0">
                <a:solidFill>
                  <a:schemeClr val="bg1"/>
                </a:solidFill>
              </a:rPr>
              <a:t>Q &amp; A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1FB9A6A-537F-4C85-8D4B-D783C888B4FD}"/>
              </a:ext>
            </a:extLst>
          </p:cNvPr>
          <p:cNvGrpSpPr/>
          <p:nvPr/>
        </p:nvGrpSpPr>
        <p:grpSpPr>
          <a:xfrm>
            <a:off x="8433848" y="6084711"/>
            <a:ext cx="3593526" cy="592237"/>
            <a:chOff x="8473734" y="6091284"/>
            <a:chExt cx="3553640" cy="58566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176B1B9-91BA-4755-B56C-BC69CAD0EC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B7D3B8E-D8FD-458E-8DBA-B894C879C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6105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목차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14075" cy="338746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연구 배경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연구 목적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일사량 예측 모델링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lvl="1" latinLnBrk="0">
              <a:spcBef>
                <a:spcPts val="915"/>
              </a:spcBef>
            </a:pP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[1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예측 모델 학습을 위한 입력 변수 구성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lvl="1" latinLnBrk="0">
              <a:spcBef>
                <a:spcPts val="915"/>
              </a:spcBef>
            </a:pP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[2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전이 학습을 이용한 다단계 일사량 예측 방식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lvl="1" latinLnBrk="0">
              <a:spcBef>
                <a:spcPts val="915"/>
              </a:spcBef>
            </a:pP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[3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] Random Forest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기반의 일사량 예측 모델링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실험 및 결과 </a:t>
            </a:r>
          </a:p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결론 및 향후 연구</a:t>
            </a: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A90253E-188B-4F98-ACE0-521AAD106344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787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www.epj.co.kr/news/photo/202012/26775_37628_1025.jpg">
            <a:extLst>
              <a:ext uri="{FF2B5EF4-FFF2-40B4-BE49-F238E27FC236}">
                <a16:creationId xmlns:a16="http://schemas.microsoft.com/office/drawing/2014/main" id="{FC3DE6BB-8A22-4AC4-AC45-6F6ED66F5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468" y="2399332"/>
            <a:ext cx="7472104" cy="341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275060" cy="73289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최근 정부에서는 온실가스 배출량을 줄이기 위해 신재생 에너지 발전의 중요성을 강조하며 에너지원별 발전 비중을 점차 </a:t>
            </a:r>
            <a:r>
              <a:rPr lang="ko-KR" altLang="en-US" sz="2000" kern="0">
                <a:solidFill>
                  <a:sysClr val="windowText" lastClr="000000"/>
                </a:solidFill>
                <a:cs typeface="Malgun Gothic"/>
              </a:rPr>
              <a:t>늘리고 있음</a:t>
            </a:r>
            <a:endParaRPr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1E4152E-20A9-481E-980D-6839B0FB11B6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C23857E-A1F0-4072-923B-4AA3924E79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0779464-688C-4EBA-BA1C-984E804D8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3239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B7E3058-AF88-4790-9FFF-1F6633E22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972" y="2274624"/>
            <a:ext cx="6062056" cy="4145377"/>
          </a:xfrm>
          <a:prstGeom prst="rect">
            <a:avLst/>
          </a:prstGeom>
        </p:spPr>
      </p:pic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275060" cy="73289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특히 신재생 에너지 중에서도 태양광 발전 시스템은 자연 친화적이며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재생 가능한 에너지로 알려지면서 세계적으로 태양광 발전 시스템 설치가 증가되고 있음</a:t>
            </a:r>
            <a:endParaRPr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1E4152E-20A9-481E-980D-6839B0FB11B6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C23857E-A1F0-4072-923B-4AA3924E79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0779464-688C-4EBA-BA1C-984E804D8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0358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44835" cy="1879361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ko-KR" altLang="en-US" sz="2000" b="1" kern="0" dirty="0">
                <a:cs typeface="Malgun Gothic"/>
              </a:rPr>
              <a:t>태양광 발전의 주 에너지원은 </a:t>
            </a:r>
            <a:r>
              <a:rPr lang="ko-KR" altLang="en-US" sz="2000" b="1" kern="0" dirty="0">
                <a:solidFill>
                  <a:srgbClr val="FF0000"/>
                </a:solidFill>
                <a:cs typeface="Malgun Gothic"/>
              </a:rPr>
              <a:t>일사량</a:t>
            </a:r>
            <a:endParaRPr lang="en-US" altLang="ko-KR" sz="2000" b="1" kern="0" dirty="0">
              <a:solidFill>
                <a:srgbClr val="FF0000"/>
              </a:solidFill>
              <a:cs typeface="Malgun Gothic"/>
            </a:endParaRPr>
          </a:p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태양광 발전 시스템을 효율적으로 운영하기 위해 사전에 정확한 일사량을 예측하는 것이 중요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하지만 기상청의 동네예보는 기온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습도와 같은 요인의 예측 값은 제공하나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일사량 예측 값은 제공하지 않음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따라서 기계학습을 기반으로 일사량 예측하는 연구가 활발하게 진행중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05C8B75-0277-4711-8BD5-46D252D91661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A98FBBB-1C7D-4E7B-92DE-EE6C5EBC55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8635494-DF36-4B9B-BA98-17DD7B6C5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pic>
        <p:nvPicPr>
          <p:cNvPr id="1026" name="Picture 2" descr="태양광 발전">
            <a:extLst>
              <a:ext uri="{FF2B5EF4-FFF2-40B4-BE49-F238E27FC236}">
                <a16:creationId xmlns:a16="http://schemas.microsoft.com/office/drawing/2014/main" id="{4BE16BD1-12CE-4E7D-8694-5EDC8768C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787" y="3429000"/>
            <a:ext cx="4872426" cy="312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443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275060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정확한 단기 일사량을 예측하기 위한 연구들이 활발하게 진행되고 있음 </a:t>
            </a:r>
            <a:endParaRPr lang="en-US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1DD6621-B9A5-4731-98E8-4755A8C8B117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FC29E61-9F1E-408A-9BFC-2D93C28F98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6EF536C-0C14-4FED-B594-471A701EA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10" name="object 2">
            <a:extLst>
              <a:ext uri="{FF2B5EF4-FFF2-40B4-BE49-F238E27FC236}">
                <a16:creationId xmlns:a16="http://schemas.microsoft.com/office/drawing/2014/main" id="{8CB99A9A-91C2-4C3A-9F5F-B2BD257A0303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lang="ko-KR" altLang="en-US" sz="3200" kern="0" dirty="0">
                <a:solidFill>
                  <a:srgbClr val="001F60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목적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79A07AA6-5A6C-450D-B332-BAD160FB4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491054"/>
              </p:ext>
            </p:extLst>
          </p:nvPr>
        </p:nvGraphicFramePr>
        <p:xfrm>
          <a:off x="1098261" y="2027379"/>
          <a:ext cx="9995478" cy="3845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3698">
                  <a:extLst>
                    <a:ext uri="{9D8B030D-6E8A-4147-A177-3AD203B41FA5}">
                      <a16:colId xmlns:a16="http://schemas.microsoft.com/office/drawing/2014/main" val="217998940"/>
                    </a:ext>
                  </a:extLst>
                </a:gridCol>
                <a:gridCol w="3924329">
                  <a:extLst>
                    <a:ext uri="{9D8B030D-6E8A-4147-A177-3AD203B41FA5}">
                      <a16:colId xmlns:a16="http://schemas.microsoft.com/office/drawing/2014/main" val="2127612294"/>
                    </a:ext>
                  </a:extLst>
                </a:gridCol>
                <a:gridCol w="2457451">
                  <a:extLst>
                    <a:ext uri="{9D8B030D-6E8A-4147-A177-3AD203B41FA5}">
                      <a16:colId xmlns:a16="http://schemas.microsoft.com/office/drawing/2014/main" val="3856871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Authors(Year)</a:t>
                      </a:r>
                      <a:endParaRPr lang="ko-KR" altLang="en-US" sz="1200" b="1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Title</a:t>
                      </a:r>
                      <a:endParaRPr lang="ko-KR" altLang="en-US" sz="12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Forecasting Method</a:t>
                      </a:r>
                      <a:endParaRPr lang="ko-KR" altLang="en-US" sz="12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734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I. Kim &amp; S. Lee(2019)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 Study on the Design of Testable CAM using MTA code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CNN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7102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S. Jung, J. Moon, S. Park &amp; E. Hwang (2019)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 Probabilistic Short-Term Solar Radiation Prediction Scheme Based on Attention Mechanism for Smart Island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SNN,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DNN,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LSTM,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ATT-LSTM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9957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M. Kim et al. (2019)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 Study on Artificial Neural Network-based Solar Radiation Forecasting for Efficient Solar Photovoltaic System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ANN, WD-ANN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614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J. Moon &amp; E. Hwang(2020)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Explainable Solar Irradiation Forecasting Based on Conditional Random Forests 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GBM, Random Forest, CRF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68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Y. Lee et al. (2021)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 Comparison of Machine Learning Models in Photovoltaic Power Generation Forecasting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KNN, SVM, Random Forest, </a:t>
                      </a:r>
                      <a:r>
                        <a:rPr lang="en-US" altLang="ko-KR" sz="1200" dirty="0" err="1"/>
                        <a:t>XGBoost</a:t>
                      </a:r>
                      <a:r>
                        <a:rPr lang="en-US" altLang="ko-KR" sz="1200" dirty="0"/>
                        <a:t>, 7-Block ANN, CNN, S2S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7016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M. Kim, S. Jung, J. Kim, H. Lee &amp; S. Kim (2021)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 Study on Solar Radiation Forecasting Based on Long Short-term Memory Considering Hourly Weather Changes</a:t>
                      </a:r>
                      <a:endParaRPr lang="ko-KR" altLang="en-US" sz="12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LSTM, FFNN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8959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6929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lang="ko-KR" altLang="en-US" sz="3200" kern="0" dirty="0">
                <a:solidFill>
                  <a:srgbClr val="001F60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목적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4B0F442-2EC1-47CB-9198-FCDFDF330FE7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53C9ACE-11A3-4B66-A059-D760A7C4C5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881A1EF-A009-4217-A520-3A74000D4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12" name="object 3">
            <a:extLst>
              <a:ext uri="{FF2B5EF4-FFF2-40B4-BE49-F238E27FC236}">
                <a16:creationId xmlns:a16="http://schemas.microsoft.com/office/drawing/2014/main" id="{A5B36F99-427B-4B54-BD8A-879C36920055}"/>
              </a:ext>
            </a:extLst>
          </p:cNvPr>
          <p:cNvSpPr txBox="1"/>
          <p:nvPr/>
        </p:nvSpPr>
        <p:spPr>
          <a:xfrm>
            <a:off x="508990" y="1263396"/>
            <a:ext cx="11195330" cy="2002471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초기 태양광 발전 시스템을 도입하는 지역에서 일사량 정보가 부족하다면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?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태양광 발전 시스템을 운영 계획을 효율적으로 세울 수 없음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본 논문은 예측 대상 지역에서 하루치의 일사량만 수집되었더라도 타 지역의 충분한 일사량 데이터를 활용해 전이학습 기반의 다단계 일사량 예측 모델을 제안함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12700" latinLnBrk="0">
              <a:spcBef>
                <a:spcPts val="915"/>
              </a:spcBef>
            </a:pP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717666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270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lvl="0" latinLnBrk="0">
              <a:spcBef>
                <a:spcPts val="100"/>
              </a:spcBef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</a:rPr>
              <a:t>일사량 예측 모델링</a:t>
            </a: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275060" cy="338746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[1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예측 모델 학습을 위한 입력 변수 구성</a:t>
            </a:r>
            <a:endParaRPr lang="en-US" altLang="ko-KR" sz="2000" b="1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데이터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: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기상청에서 제공하는 종관기상관측 데이터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(2016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년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1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월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1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일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~ 2019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년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12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월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31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일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)</a:t>
            </a: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입력 변수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: 7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개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날짜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(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월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일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시간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)  </a:t>
            </a: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기온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습도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풍속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풍향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7FE92FB-9586-4E1A-BE8B-52DDA84D027A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9DCE215-67EA-43B9-8581-2614C41349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739ACA8-4783-4963-86D3-339AD33C2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608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일사량 </a:t>
            </a: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예측 모델링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14075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[2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전이 학습을 이용한 다단계 일사량 예측 방식 </a:t>
            </a:r>
            <a:endParaRPr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2575" y="1769352"/>
            <a:ext cx="11291475" cy="1102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5750" latinLnBrk="0">
              <a:spcBef>
                <a:spcPts val="695"/>
              </a:spcBef>
              <a:buFontTx/>
              <a:buChar char="-"/>
              <a:tabLst>
                <a:tab pos="240665" algn="l"/>
              </a:tabLst>
            </a:pP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(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가정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) </a:t>
            </a:r>
            <a:r>
              <a:rPr lang="ko-KR" altLang="en-US" dirty="0"/>
              <a:t>태양광 발전 시스템이 하루만 운영되었으며</a:t>
            </a:r>
            <a:r>
              <a:rPr lang="en-US" altLang="ko-KR" dirty="0"/>
              <a:t>, </a:t>
            </a:r>
            <a:r>
              <a:rPr lang="ko-KR" altLang="en-US" dirty="0"/>
              <a:t>일사량 데이터도 하루치만 수집되었음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298450" indent="-285750" latinLnBrk="0">
              <a:spcBef>
                <a:spcPts val="695"/>
              </a:spcBef>
              <a:buFontTx/>
              <a:buChar char="-"/>
              <a:tabLst>
                <a:tab pos="240665" algn="l"/>
              </a:tabLst>
            </a:pP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다섯 군데 지역의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4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년치 데이터 셋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+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예측 대상 지역의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1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년치 데이터 셋을 결합해 학습 데이터 셋을 구성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01F0147-7E99-430A-BE8A-08C8C8B5C4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612"/>
          <a:stretch/>
        </p:blipFill>
        <p:spPr>
          <a:xfrm>
            <a:off x="3105047" y="2608710"/>
            <a:ext cx="6066529" cy="350434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5F2A5E-66AF-49FF-B6C0-2C81B4E1E460}"/>
              </a:ext>
            </a:extLst>
          </p:cNvPr>
          <p:cNvSpPr/>
          <p:nvPr/>
        </p:nvSpPr>
        <p:spPr>
          <a:xfrm>
            <a:off x="9036771" y="401503"/>
            <a:ext cx="2947481" cy="551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*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학습 지역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: 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서울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부산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대구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인천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광주</a:t>
            </a:r>
            <a:endParaRPr lang="en-US" altLang="ko-KR" sz="1200" b="1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*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예측 지역 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: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대전</a:t>
            </a:r>
            <a:endParaRPr lang="en-US" altLang="ko-KR" sz="1200" b="1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9A03454-59BD-4D91-98B6-E4A07A575B96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2A944B4D-367A-4D10-A6B4-49EBC050AA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FC4B0508-80C0-4FFE-90B4-7E66E11A7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3433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</TotalTime>
  <Words>1005</Words>
  <Application>Microsoft Office PowerPoint</Application>
  <PresentationFormat>와이드스크린</PresentationFormat>
  <Paragraphs>134</Paragraphs>
  <Slides>15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Malgun Gothic</vt:lpstr>
      <vt:lpstr>Malgun Gothic</vt:lpstr>
      <vt:lpstr>Arial</vt:lpstr>
      <vt:lpstr>Calibri</vt:lpstr>
      <vt:lpstr>Cambria Math</vt:lpstr>
      <vt:lpstr>Wingdings</vt:lpstr>
      <vt:lpstr>Office 테마</vt:lpstr>
      <vt:lpstr>전이 학습 기반의 랜덤 포레스트를 이용한  일사량 예측 기법      A Solar Irradiance Forecasting Method Using Transfer Learning-Based Random Forests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  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전이 학습 기반의 랜덤포레스트를 이용한 일사량 예측 모델 개발</dc:title>
  <dc:creator>소다영</dc:creator>
  <cp:lastModifiedBy>소다영</cp:lastModifiedBy>
  <cp:revision>345</cp:revision>
  <dcterms:created xsi:type="dcterms:W3CDTF">2022-11-07T02:28:20Z</dcterms:created>
  <dcterms:modified xsi:type="dcterms:W3CDTF">2022-11-08T17:49:38Z</dcterms:modified>
</cp:coreProperties>
</file>