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7" autoAdjust="0"/>
    <p:restoredTop sz="79026" autoAdjust="0"/>
  </p:normalViewPr>
  <p:slideViewPr>
    <p:cSldViewPr snapToGrid="0">
      <p:cViewPr>
        <p:scale>
          <a:sx n="75" d="100"/>
          <a:sy n="75" d="100"/>
        </p:scale>
        <p:origin x="499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안녕하세요 </a:t>
            </a:r>
            <a:endParaRPr lang="en-US" altLang="ko-KR" dirty="0"/>
          </a:p>
          <a:p>
            <a:r>
              <a:rPr lang="ko-KR" altLang="en-US" dirty="0"/>
              <a:t>저는 순천향대학교 학부생 </a:t>
            </a:r>
            <a:r>
              <a:rPr lang="ko-KR" altLang="en-US" dirty="0" err="1"/>
              <a:t>소다영입니다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전이 학습 기반의 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이용한 일사량 예측 기법을 주제로 발표하겠습니다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오전 </a:t>
            </a:r>
            <a:r>
              <a:rPr lang="en-US" altLang="ko-KR" dirty="0"/>
              <a:t>8</a:t>
            </a:r>
            <a:r>
              <a:rPr lang="ko-KR" altLang="en-US" dirty="0"/>
              <a:t>시부터 오후 </a:t>
            </a:r>
            <a:r>
              <a:rPr lang="en-US" altLang="ko-KR" dirty="0"/>
              <a:t>6</a:t>
            </a:r>
            <a:r>
              <a:rPr lang="ko-KR" altLang="en-US" dirty="0"/>
              <a:t>시 까지의 일사량을 예측하고 싶다면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2016</a:t>
            </a:r>
            <a:r>
              <a:rPr lang="ko-KR" altLang="en-US" dirty="0"/>
              <a:t>년부터 </a:t>
            </a:r>
            <a:r>
              <a:rPr lang="en-US" altLang="ko-KR" dirty="0"/>
              <a:t>2020</a:t>
            </a:r>
            <a:r>
              <a:rPr lang="ko-KR" altLang="en-US" dirty="0"/>
              <a:t>년까지의 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데이터와</a:t>
            </a:r>
            <a:r>
              <a:rPr lang="en-US" altLang="ko-KR" dirty="0"/>
              <a:t>, 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기상관측 데이터를 학습합니다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연구에서 사용한 모델은 </a:t>
            </a:r>
            <a:r>
              <a:rPr lang="ko-KR" altLang="en-US" dirty="0" err="1"/>
              <a:t>랜덤포레스트로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시계열 성분을 고려하지 않아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예측 정확성 평가 지표에서 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시점의 실제 일사량과</a:t>
            </a:r>
            <a:r>
              <a:rPr lang="en-US" altLang="ko-KR" dirty="0"/>
              <a:t> T</a:t>
            </a:r>
            <a:r>
              <a:rPr lang="ko-KR" altLang="en-US" dirty="0"/>
              <a:t>시점의 예측된 일사량 값의 차이를 고려하기 위해</a:t>
            </a:r>
            <a:r>
              <a:rPr lang="en-US" altLang="ko-KR" dirty="0"/>
              <a:t> RMSE</a:t>
            </a:r>
            <a:r>
              <a:rPr lang="ko-KR" altLang="en-US" dirty="0"/>
              <a:t>를 사용했고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실험에 사용한 기상 데이터는 위 테이블과 같습니다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6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결과입니다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본 논문에서 제안한 전이 학습 기반의 모델 성능을 비교한 결과 </a:t>
            </a:r>
            <a:endParaRPr lang="en-US" altLang="ko-KR" dirty="0"/>
          </a:p>
          <a:p>
            <a:r>
              <a:rPr lang="ko-KR" altLang="en-US" dirty="0"/>
              <a:t>기존 모델인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20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결론과 향후 연구입니다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본 연구는 예측하고자 하는 지역에 일사량 정보가 부족하더라도 이를 보안할 수 있는 전이 학습 기반의 다단계 일사량 예측 모델을 </a:t>
            </a:r>
            <a:r>
              <a:rPr lang="en-US" altLang="ko-KR" dirty="0"/>
              <a:t>3</a:t>
            </a:r>
            <a:r>
              <a:rPr lang="ko-KR" altLang="en-US" dirty="0"/>
              <a:t>단계로 나눠 제안했습니다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실험 결과</a:t>
            </a:r>
            <a:r>
              <a:rPr lang="en-US" altLang="ko-KR" dirty="0"/>
              <a:t>, </a:t>
            </a:r>
            <a:r>
              <a:rPr lang="ko-KR" altLang="en-US" dirty="0"/>
              <a:t>본 연구에서 제안하는 전이 학습 기반의 다단계 일사량 예측 모델이 다른 지역의 충분한 기후 정보 데이터를 통해</a:t>
            </a:r>
            <a:r>
              <a:rPr lang="en-US" altLang="ko-KR" dirty="0"/>
              <a:t>, </a:t>
            </a:r>
            <a:r>
              <a:rPr lang="ko-KR" altLang="en-US" dirty="0"/>
              <a:t>초기 태양광 발전 시스템에서 제안한 모델의 적용 가능성을 확인할 수 있었습니다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향후 연구로는 타겟 지역을 바꿔보며 다양한 지역을 대상으로 본 연구에서 제안하는 모델의 범용성을 확인해볼 예정입니다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54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감사합니다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1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endParaRPr lang="en-US" altLang="ko-KR" dirty="0"/>
          </a:p>
          <a:p>
            <a:r>
              <a:rPr lang="ko-KR" altLang="en-US" dirty="0"/>
              <a:t>먼저 연구 배경과 목적을 </a:t>
            </a:r>
            <a:r>
              <a:rPr lang="ko-KR" altLang="en-US" dirty="0" err="1"/>
              <a:t>설명드리고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저희가 본 연구에서 제안하는 일사량 예측 모델링 방법을 세 단계로 나누어 소개하겠습니다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실험 결과와 결론</a:t>
            </a:r>
            <a:r>
              <a:rPr lang="en-US" altLang="ko-KR" dirty="0"/>
              <a:t>, </a:t>
            </a:r>
            <a:r>
              <a:rPr lang="ko-KR" altLang="en-US" dirty="0"/>
              <a:t>향후 연구 순으로 발표하겠습니다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5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 연구 배경입니다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최근 화석연료 사용으로 인한 온실가스 배출량의 감소를 줄이기 위해 신재생 에너지 발전의 중요성이 강조되고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이를 활용한 스마트 그리드 기술의 관심이 높아지고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9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 신재생 에너지 중에서도</a:t>
            </a:r>
            <a:r>
              <a:rPr lang="en-US" altLang="ko-KR" dirty="0"/>
              <a:t> </a:t>
            </a:r>
            <a:r>
              <a:rPr lang="ko-KR" altLang="en-US" dirty="0"/>
              <a:t>태양광 발전 시스템은 자연 친화적이며 재생가능한 에너지로 알려져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에너지업계 리서치 회사에 </a:t>
            </a:r>
            <a:r>
              <a:rPr lang="en-US" altLang="ko-KR" dirty="0"/>
              <a:t>BNEF</a:t>
            </a:r>
            <a:r>
              <a:rPr lang="ko-KR" altLang="en-US" dirty="0"/>
              <a:t>에 연구 조사에 따르면 세계적으로도 태양광 </a:t>
            </a:r>
            <a:r>
              <a:rPr lang="ko-KR" altLang="en-US" dirty="0" err="1"/>
              <a:t>설치량이</a:t>
            </a:r>
            <a:r>
              <a:rPr lang="ko-KR" altLang="en-US" dirty="0"/>
              <a:t> 증가되고 있는 추세로 확인됐습니다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1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 태양광 발전에 가장 중요한 에너지원은 일사량이며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태양광 발전 시스템은 미래 일사량 정보를 바탕으로 에너지 운영 계획을 수립하기 때문에 </a:t>
            </a:r>
            <a:endParaRPr lang="en-US" altLang="ko-KR" dirty="0"/>
          </a:p>
          <a:p>
            <a:r>
              <a:rPr lang="ko-KR" altLang="en-US" dirty="0"/>
              <a:t>발전 시스템을 효율적으로 운영하기 위해서는 사전에 정확한 일사량을 예측하는 것이 중요합니다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하지만 기상청에서는 일사량 정보를 제공하지 않아</a:t>
            </a:r>
            <a:r>
              <a:rPr lang="en-US" altLang="ko-KR" dirty="0"/>
              <a:t>, </a:t>
            </a:r>
            <a:r>
              <a:rPr lang="ko-KR" altLang="en-US" dirty="0"/>
              <a:t>이를 기계학습으로 예측하는 연구가 활발하게 진행중에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8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표는 일사량 </a:t>
            </a:r>
            <a:r>
              <a:rPr lang="ko-KR" altLang="en-US" dirty="0" err="1"/>
              <a:t>일사량</a:t>
            </a:r>
            <a:r>
              <a:rPr lang="ko-KR" altLang="en-US" dirty="0"/>
              <a:t> 예측을 위한 </a:t>
            </a:r>
            <a:r>
              <a:rPr lang="ko-KR" altLang="en-US" dirty="0" err="1"/>
              <a:t>연구자료이며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정확한 단기 일사량을 예측하기 위한 연구가 활발히 진행됨을 알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연구 목적입니다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연구에서는 초기 태양광 발전 시스템을 도입하는 지역에서 일사량 정보가 부족하다는 가정하에 진행됐습니다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이렇게 시스템을 설치하고자 하는 지역에 일사량 정보가 부족하다고 가정을 해보면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앞서 연구 배경에서 고려했던 시스템을 효율적으로 운영하지 못하는 문제가 생기게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본 연구에서는 예측 대상 지역에서 하루치의 일사량만 수집되었더라도 타 지역의 충분한 일사량 데이터를 활용해 </a:t>
            </a:r>
            <a:endParaRPr lang="en-US" altLang="ko-KR" dirty="0"/>
          </a:p>
          <a:p>
            <a:r>
              <a:rPr lang="ko-KR" altLang="en-US" dirty="0"/>
              <a:t>전이학습 기반의 다단계 일사량 예측 모델을 제안합니다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모델링 </a:t>
            </a:r>
            <a:r>
              <a:rPr lang="en-US" altLang="ko-KR" dirty="0"/>
              <a:t>1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연구에 사용한 데이터는 </a:t>
            </a:r>
            <a:r>
              <a:rPr lang="en-US" altLang="ko-KR" dirty="0"/>
              <a:t>1</a:t>
            </a:r>
            <a:r>
              <a:rPr lang="ko-KR" altLang="en-US" dirty="0"/>
              <a:t>시간 단위로 수집된 기상청 종관기상관측 데이터이며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</a:t>
            </a:r>
            <a:r>
              <a:rPr lang="en-US" altLang="ko-KR" dirty="0"/>
              <a:t>4</a:t>
            </a:r>
            <a:r>
              <a:rPr lang="ko-KR" altLang="en-US" dirty="0"/>
              <a:t>년치 데이터를 사용했고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입력 변수는 타겟 변수인 일사량을 제외한 </a:t>
            </a:r>
            <a:r>
              <a:rPr lang="en-US" altLang="ko-KR" dirty="0"/>
              <a:t>7</a:t>
            </a:r>
            <a:r>
              <a:rPr lang="ko-KR" altLang="en-US" dirty="0"/>
              <a:t>개 변수로 입력 변수를 구성했습니다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0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전이 학습을 이용한 다단계 일사량 예측 방식 모델을 제안하기 위해 </a:t>
            </a:r>
            <a:endParaRPr lang="en-US" altLang="ko-KR" dirty="0"/>
          </a:p>
          <a:p>
            <a:r>
              <a:rPr lang="ko-KR" altLang="en-US" dirty="0"/>
              <a:t>먼저 태양광 발전 시스템이 하루만 운영되었다고 가정하고</a:t>
            </a:r>
            <a:r>
              <a:rPr lang="en-US" altLang="ko-KR" dirty="0"/>
              <a:t>, </a:t>
            </a:r>
            <a:r>
              <a:rPr lang="ko-KR" altLang="en-US" dirty="0"/>
              <a:t>일사량 데이터 또한 하루치만 수집되었다고 가정했습니다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전이 학습 모델링을 위해 다섯 군데 지역의 </a:t>
            </a:r>
            <a:r>
              <a:rPr lang="en-US" altLang="ko-KR" dirty="0"/>
              <a:t>4</a:t>
            </a:r>
            <a:r>
              <a:rPr lang="ko-KR" altLang="en-US" dirty="0"/>
              <a:t>년치 데이터 셋과 예측 대상 지역의 </a:t>
            </a:r>
            <a:r>
              <a:rPr lang="en-US" altLang="ko-KR" dirty="0"/>
              <a:t>1</a:t>
            </a:r>
            <a:r>
              <a:rPr lang="ko-KR" altLang="en-US" dirty="0"/>
              <a:t>년치 데이터 셋을 결합했습니다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48" y="1706312"/>
            <a:ext cx="8934807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B7D54-E339-4A43-975D-6694001A5F41}"/>
              </a:ext>
            </a:extLst>
          </p:cNvPr>
          <p:cNvSpPr/>
          <p:nvPr/>
        </p:nvSpPr>
        <p:spPr>
          <a:xfrm>
            <a:off x="508990" y="1751681"/>
            <a:ext cx="1129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8FC27C-9E46-41FC-AE9F-AE636CB10B93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35B2D4-3A9E-426B-BBAC-17A5EA8A0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AAD85-AEA9-49BA-A267-3B0F01689AC3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BD39F-1B48-4CAE-83EA-F9188E8456C3}"/>
              </a:ext>
            </a:extLst>
          </p:cNvPr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초매개변수인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나무의 수는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Oshiro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등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[5]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의 연구에서 제안한 값인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128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변수 중요도는 지니 불순도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(impurity)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최근 추세를 반영하기 위해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Sliding Window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방식을 사용해 모델링 수행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E078E1-F60E-4A7E-A9A3-4B198D66C9F3}"/>
              </a:ext>
            </a:extLst>
          </p:cNvPr>
          <p:cNvGrpSpPr/>
          <p:nvPr/>
        </p:nvGrpSpPr>
        <p:grpSpPr>
          <a:xfrm>
            <a:off x="3625100" y="2962374"/>
            <a:ext cx="5026424" cy="3320101"/>
            <a:chOff x="2948307" y="3220884"/>
            <a:chExt cx="5026424" cy="3320101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307" y="3220884"/>
              <a:ext cx="5026424" cy="2907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0A93C-CEAF-4167-9F41-DA1659C7FAF8}"/>
                </a:ext>
              </a:extLst>
            </p:cNvPr>
            <p:cNvSpPr txBox="1"/>
            <p:nvPr/>
          </p:nvSpPr>
          <p:spPr>
            <a:xfrm>
              <a:off x="4310419" y="6233208"/>
              <a:ext cx="2217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Figure2. Random Forest 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 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3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각 하루치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다음 날</a:t>
            </a:r>
            <a:endParaRPr lang="en-US" altLang="ko-KR" kern="0" dirty="0">
              <a:solidFill>
                <a:sysClr val="windowText" lastClr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4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25887"/>
              </p:ext>
            </p:extLst>
          </p:nvPr>
        </p:nvGraphicFramePr>
        <p:xfrm>
          <a:off x="2258556" y="4275704"/>
          <a:ext cx="7775928" cy="191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2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81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7331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20994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논문에서 제안한 전이 학습 기반의 모델 성능을 비교한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기존 모델보다 오차율이 감소한 것을 확인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204" y="2264340"/>
            <a:ext cx="5841892" cy="36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 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 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(1/4)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8FB4A4B5-6FD3-49DB-BC37-70FBE3F5DAFF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(2/4)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2292610" cy="199477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  </a:t>
            </a:r>
            <a:r>
              <a:rPr lang="en-US" altLang="ko-KR" sz="1200" kern="0" dirty="0">
                <a:solidFill>
                  <a:sysClr val="windowText" lastClr="000000"/>
                </a:solidFill>
                <a:cs typeface="Malgun Gothic"/>
              </a:rPr>
              <a:t>   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 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0BCDD19C-6C3D-4C7E-839E-529889148078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(3/4)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4710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9FF06612-694A-470C-B652-9BB9B7C0C847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(4/4)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A9946-43B0-4EF5-9941-288BADA602A7}"/>
              </a:ext>
            </a:extLst>
          </p:cNvPr>
          <p:cNvSpPr/>
          <p:nvPr/>
        </p:nvSpPr>
        <p:spPr>
          <a:xfrm>
            <a:off x="508990" y="1751681"/>
            <a:ext cx="112914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 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83B49716-0887-4538-AD48-111BCC7639AC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5A218-522B-413B-8E64-AFA3BC0197B5}"/>
              </a:ext>
            </a:extLst>
          </p:cNvPr>
          <p:cNvSpPr/>
          <p:nvPr/>
        </p:nvSpPr>
        <p:spPr>
          <a:xfrm>
            <a:off x="508990" y="1751681"/>
            <a:ext cx="1129147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6C4280-D4DB-4999-8C34-3CB9A5DE76CF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9A49-03EC-4805-A079-BB7E70F8C6E2}"/>
              </a:ext>
            </a:extLst>
          </p:cNvPr>
          <p:cNvSpPr/>
          <p:nvPr/>
        </p:nvSpPr>
        <p:spPr>
          <a:xfrm>
            <a:off x="492575" y="1769352"/>
            <a:ext cx="11291475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824A77-08A5-4866-8DE6-58B0DB3EE876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003943B-8FB7-40F2-82FC-F529FD6FF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C6C5BA-10A4-4E50-B798-2B68C6FE0B8B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1547</Words>
  <Application>Microsoft Office PowerPoint</Application>
  <PresentationFormat>와이드스크린</PresentationFormat>
  <Paragraphs>182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413</cp:revision>
  <dcterms:created xsi:type="dcterms:W3CDTF">2022-11-07T02:28:20Z</dcterms:created>
  <dcterms:modified xsi:type="dcterms:W3CDTF">2022-11-15T00:59:05Z</dcterms:modified>
</cp:coreProperties>
</file>