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257" r:id="rId3"/>
    <p:sldId id="263" r:id="rId4"/>
    <p:sldId id="282" r:id="rId5"/>
    <p:sldId id="266" r:id="rId6"/>
    <p:sldId id="267" r:id="rId7"/>
    <p:sldId id="271" r:id="rId8"/>
    <p:sldId id="269" r:id="rId9"/>
    <p:sldId id="270" r:id="rId10"/>
    <p:sldId id="277" r:id="rId11"/>
    <p:sldId id="272" r:id="rId12"/>
    <p:sldId id="279" r:id="rId13"/>
    <p:sldId id="278" r:id="rId14"/>
    <p:sldId id="281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83B"/>
    <a:srgbClr val="FF9900"/>
    <a:srgbClr val="1D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11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F997-1D79-4E07-87A6-34279F62842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0865-045B-45A9-AC7A-AC77C3641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kern="0">
                <a:solidFill>
                  <a:sysClr val="windowText" lastClr="000000"/>
                </a:solidFill>
                <a:cs typeface="Malgun Gothic"/>
              </a:rPr>
              <a:t>태양광 발전 시스템을 구축하기 이전에</a:t>
            </a:r>
            <a:r>
              <a:rPr lang="en-US" altLang="ko-KR" kern="0">
                <a:solidFill>
                  <a:sysClr val="windowText" lastClr="000000"/>
                </a:solidFill>
                <a:cs typeface="Malgun Gothic"/>
              </a:rPr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0" y="1368552"/>
            <a:ext cx="12192000" cy="26444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348" y="1706312"/>
            <a:ext cx="8934807" cy="2059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chemeClr val="bg1"/>
                </a:solidFill>
              </a:rPr>
              <a:t>포레스트를</a:t>
            </a:r>
            <a:r>
              <a:rPr lang="ko-KR" altLang="en-US" sz="3600" b="1" dirty="0">
                <a:solidFill>
                  <a:schemeClr val="bg1"/>
                </a:solidFill>
              </a:rPr>
              <a:t> 이용한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일사량 예측 기법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A Solar Irradiance Forecasting Method Using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Transfer Learning-Based Random Forests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86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687AFC-8C0E-4232-8F5E-FC79411B00AC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3992F27-9FF3-4BD4-B717-E666388E2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0250D2-431D-4B42-BE6C-DB5F6242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435B2D4-3A9E-426B-BBAC-17A5EA8A09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12"/>
          <a:stretch/>
        </p:blipFill>
        <p:spPr>
          <a:xfrm>
            <a:off x="3105047" y="2608710"/>
            <a:ext cx="6066529" cy="35043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EB7D54-E339-4A43-975D-6694001A5F41}"/>
              </a:ext>
            </a:extLst>
          </p:cNvPr>
          <p:cNvSpPr/>
          <p:nvPr/>
        </p:nvSpPr>
        <p:spPr>
          <a:xfrm>
            <a:off x="508990" y="1751681"/>
            <a:ext cx="11291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2C4D40-10CE-47F5-B8D5-759B277E3082}"/>
              </a:ext>
            </a:extLst>
          </p:cNvPr>
          <p:cNvGrpSpPr/>
          <p:nvPr/>
        </p:nvGrpSpPr>
        <p:grpSpPr>
          <a:xfrm>
            <a:off x="879512" y="3381130"/>
            <a:ext cx="10432975" cy="2622566"/>
            <a:chOff x="956052" y="3252674"/>
            <a:chExt cx="10432975" cy="2622566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052" y="3252674"/>
              <a:ext cx="4529544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Omphalos, Uber's Parallel and Language-Extensible Time Series Backtesting  Tool - 雷竞技电脑版,raybet雷电竞官网,雷电竞网页">
              <a:extLst>
                <a:ext uri="{FF2B5EF4-FFF2-40B4-BE49-F238E27FC236}">
                  <a16:creationId xmlns:a16="http://schemas.microsoft.com/office/drawing/2014/main" id="{F9D413B2-0613-4B48-BFB8-27C8660BE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209" y="3254975"/>
              <a:ext cx="5023818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5AA96-16D6-4F35-9749-3DB555C0481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D6C0931-0603-4DD0-91D1-00390C2BA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C4A85D0-EC16-448D-BDB2-66760B393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C17FF3-2232-46A5-B77F-A455FA0C21FA}"/>
              </a:ext>
            </a:extLst>
          </p:cNvPr>
          <p:cNvSpPr txBox="1"/>
          <p:nvPr/>
        </p:nvSpPr>
        <p:spPr>
          <a:xfrm>
            <a:off x="6651883" y="639258"/>
            <a:ext cx="51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[5] T. M. Oshiro, P. S. Perez, and J. A. </a:t>
            </a:r>
            <a:r>
              <a:rPr lang="en-US" altLang="ko-KR" sz="800" dirty="0" err="1"/>
              <a:t>Baranauskas</a:t>
            </a:r>
            <a:r>
              <a:rPr lang="en-US" altLang="ko-KR" sz="800" dirty="0"/>
              <a:t>, “How Many Trees in a Random Forest?” In Proc. of the International Workshop on Machine Learning and Data Mining in Pattern Recognition, pp. 154-168, 2012. 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7BD39F-1B48-4CAE-83EA-F9188E8456C3}"/>
              </a:ext>
            </a:extLst>
          </p:cNvPr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초매개변수인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나무의 수는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Oshiro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등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[5]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의 연구에서 제안한 값인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128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변수 중요도는 지니 불순도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(impurity)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최근 추세를 반영하기 위해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Sliding Window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방식을 사용해 모델링 수행</a:t>
            </a:r>
          </a:p>
        </p:txBody>
      </p: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b="1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algun Gothic"/>
                  </a:rPr>
                  <a:t>RMSE(Root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  <a:blipFill>
                <a:blip r:embed="rId2"/>
                <a:stretch>
                  <a:fillRect l="-1027" b="-17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3">
            <a:extLst>
              <a:ext uri="{FF2B5EF4-FFF2-40B4-BE49-F238E27FC236}">
                <a16:creationId xmlns:a16="http://schemas.microsoft.com/office/drawing/2014/main" id="{1605B09A-1A65-42D8-BD43-DFC96EF1C727}"/>
              </a:ext>
            </a:extLst>
          </p:cNvPr>
          <p:cNvSpPr txBox="1"/>
          <p:nvPr/>
        </p:nvSpPr>
        <p:spPr>
          <a:xfrm>
            <a:off x="492575" y="3310475"/>
            <a:ext cx="11275060" cy="7867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b="1" kern="0" dirty="0">
                <a:solidFill>
                  <a:sysClr val="windowText" lastClr="000000"/>
                </a:solidFill>
                <a:ea typeface="+mj-ea"/>
              </a:rPr>
              <a:t>기상청에서 제공하는 종관기상관측 데이터를 사용함</a:t>
            </a:r>
            <a:endParaRPr lang="en-US" altLang="ko-KR" b="1" kern="0" dirty="0">
              <a:solidFill>
                <a:sysClr val="windowText" lastClr="000000"/>
              </a:solidFill>
              <a:ea typeface="+mj-ea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Training Set : 5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개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4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+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 / Test Set :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대전시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1 Day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blipFill>
                <a:blip r:embed="rId3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09CA87-6DC4-48D6-B475-6DFD6667769B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7E92FBF-E735-4F1A-9222-56A385171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AB86DD4-452C-4EDF-85BF-94F16641F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8E646CB-738F-40B8-9E45-C5A37587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83508"/>
              </p:ext>
            </p:extLst>
          </p:nvPr>
        </p:nvGraphicFramePr>
        <p:xfrm>
          <a:off x="2258556" y="4302353"/>
          <a:ext cx="7775928" cy="1913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1976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3850742786"/>
                    </a:ext>
                  </a:extLst>
                </a:gridCol>
              </a:tblGrid>
              <a:tr h="32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Area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Training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Test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818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서울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인천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광주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대구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부산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2016.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2019. 12. 31. 18:00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77331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대전</a:t>
                      </a:r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12. 31. 18:00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각각의 하루치 데이터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실험 및 결과</a:t>
            </a:r>
            <a:endParaRPr lang="ko-KR" alt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20994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b="1" kern="0" dirty="0">
                <a:solidFill>
                  <a:sysClr val="windowText" lastClr="000000"/>
                </a:solidFill>
                <a:cs typeface="Malgun Gothic"/>
              </a:rPr>
              <a:t>기계 학습 기반의 일사량 예측 모델의 예측 정확성 비교</a:t>
            </a:r>
            <a:endParaRPr lang="en-US" altLang="ko-KR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논문에서 제시한 </a:t>
            </a:r>
            <a:r>
              <a:rPr lang="ko-KR" altLang="en-US" kern="0" dirty="0" err="1">
                <a:solidFill>
                  <a:sysClr val="windowText" lastClr="000000"/>
                </a:solidFill>
                <a:cs typeface="Malgun Gothic"/>
              </a:rPr>
              <a:t>전이학습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 기반의 모델 성능을 비교한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기존 모델보다 오차율이 감소한 것을 확인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8E7250-425D-4CBF-A95B-0548D9813C2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E57D731-B0D9-425E-8A4F-A0DD4C73F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C09A94-CBA7-490A-B493-28422FEB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9AC04AA-E7CF-45BA-8710-0B384253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04" y="2264340"/>
            <a:ext cx="5841892" cy="360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향후 연구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331853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논문은 예측하고자 하는 지역의 일사량 정보가 부족할지라도 이를 보완할 수 있는 전이학습 기반의 다단계 일사량 예측 모델을 제안함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단계로 예측 모델을 학습하기 위한 기상 정보를 입력 변수로 구성하고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2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전이 학습 기반의 다단계 일사량 예측을 수행하기 위하여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Random Forest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모델을 구성함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실험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연구에서 제안한 전이학습 기반의 다단계 일사량 예측 모델이 다른 지역의 충분한 데이터를 통해 초기 태양광 발전 시스템에서 제안한 모델의 적용 가능성을 확인할 수 있었음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향후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연구로는 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부산</a:t>
            </a:r>
            <a:r>
              <a:rPr lang="en-US" altLang="ko-KR" dirty="0"/>
              <a:t>, </a:t>
            </a:r>
            <a:r>
              <a:rPr lang="ko-KR" altLang="en-US" dirty="0"/>
              <a:t>대구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, </a:t>
            </a:r>
            <a:r>
              <a:rPr lang="ko-KR" altLang="en-US" dirty="0"/>
              <a:t>광주 등 다양한 지역을 대상으로 본 연구의 범용성을 확인할 예정임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FB5660-E702-46AE-AC53-7686FDB5B39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A3DE8C6-951E-4895-9FE3-F76999926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A5AC1D-1FE2-43B5-8A82-0256447A0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857" y="2348460"/>
            <a:ext cx="9120279" cy="13325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1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정부에서는 온실가스 배출량을 줄이기 위해 신재생 에너지 발전의 중요성을 강조하며 에너지원별 발전 비중을 점차 늘리고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특히 신재생 에너지 중에서도 태양광 발전 시스템은 자연 친화적이며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재생 가능한 에너지로 알려지면서 세계적으로 태양광 발전 시스템 설치가 증가되고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44835" cy="187936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cs typeface="Malgun Gothic"/>
              </a:rPr>
              <a:t>태양광 발전의 주 에너지원은 </a:t>
            </a:r>
            <a:r>
              <a:rPr lang="ko-KR" altLang="en-US" sz="2000" b="1" kern="0" dirty="0">
                <a:solidFill>
                  <a:srgbClr val="FF0000"/>
                </a:solidFill>
                <a:cs typeface="Malgun Gothic"/>
              </a:rPr>
              <a:t>일사량</a:t>
            </a:r>
            <a:endParaRPr lang="en-US" altLang="ko-KR" sz="2000" b="1" kern="0" dirty="0">
              <a:solidFill>
                <a:srgbClr val="FF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태양광 발전 시스템을 효율적으로 운영하기 위해 사전에 정확한 일사량을 예측하는 것이 중요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하지만 기상청의 동네예보는 기온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습도와 같은 요인의 예측 값은 제공하나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값은 제공하지 않음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따라서 기계학습을 기반으로 일사량 예측하는 연구가 활발하게 진행중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5C8B75-0277-4711-8BD5-46D252D9166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98FBBB-1C7D-4E7B-92DE-EE6C5EBC5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635494-DF36-4B9B-BA98-17DD7B6C5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026" name="Picture 2" descr="태양광 발전">
            <a:extLst>
              <a:ext uri="{FF2B5EF4-FFF2-40B4-BE49-F238E27FC236}">
                <a16:creationId xmlns:a16="http://schemas.microsoft.com/office/drawing/2014/main" id="{4BE16BD1-12CE-4E7D-8694-5EDC8768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87" y="3429000"/>
            <a:ext cx="4872426" cy="31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정확한 단기 일사량을 예측하기 위한 연구들이 활발하게 진행되고 있음 </a:t>
            </a: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DD6621-B9A5-4731-98E8-4755A8C8B11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C29E61-9F1E-408A-9BFC-2D93C28F9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6EF536C-0C14-4FED-B594-471A701E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8CB99A9A-91C2-4C3A-9F5F-B2BD257A0303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79A07AA6-5A6C-450D-B332-BAD160FB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91054"/>
              </p:ext>
            </p:extLst>
          </p:nvPr>
        </p:nvGraphicFramePr>
        <p:xfrm>
          <a:off x="1098261" y="2027379"/>
          <a:ext cx="9995478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698">
                  <a:extLst>
                    <a:ext uri="{9D8B030D-6E8A-4147-A177-3AD203B41FA5}">
                      <a16:colId xmlns:a16="http://schemas.microsoft.com/office/drawing/2014/main" val="217998940"/>
                    </a:ext>
                  </a:extLst>
                </a:gridCol>
                <a:gridCol w="3924329">
                  <a:extLst>
                    <a:ext uri="{9D8B030D-6E8A-4147-A177-3AD203B41FA5}">
                      <a16:colId xmlns:a16="http://schemas.microsoft.com/office/drawing/2014/main" val="2127612294"/>
                    </a:ext>
                  </a:extLst>
                </a:gridCol>
                <a:gridCol w="2457451">
                  <a:extLst>
                    <a:ext uri="{9D8B030D-6E8A-4147-A177-3AD203B41FA5}">
                      <a16:colId xmlns:a16="http://schemas.microsoft.com/office/drawing/2014/main" val="385687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Authors(Year)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Title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Forecasting Method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34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I. Kim &amp; S. Lee(2019)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the Design of Testable CAM using MTA code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1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S. Jung, J. Moon, S. Park &amp; E. Hwang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Probabilistic Short-Term Solar Radiation Prediction Scheme Based on Attention Mechanism for Smart Island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LSTM,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ATT-LSTM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9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 et al.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Artificial Neural Network-based Solar Radiation Forecasting for Efficient Solar Photovoltaic System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ANN, WD-ANN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1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J. Moon &amp; E. Hwang(2020)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Explainable Solar Irradiation Forecasting Based on Conditional Random Forests 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GBM, Random Forest, CRF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8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Y. Lee et al.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Comparison of Machine Learning Models in Photovoltaic Power Generation Forecasting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KNN, SVM, Random Forest, </a:t>
                      </a:r>
                      <a:r>
                        <a:rPr lang="en-US" altLang="ko-KR" sz="1200" dirty="0" err="1"/>
                        <a:t>XGBoost</a:t>
                      </a:r>
                      <a:r>
                        <a:rPr lang="en-US" altLang="ko-KR" sz="1200" dirty="0"/>
                        <a:t>, 7-Block ANN, CNN, S2S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701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Kim, S. Jung, J. Kim, H. Lee &amp; S. Kim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Solar Radiation Forecasting Based on Long Short-term Memory Considering Hourly Weather Changes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LSTM, FFNN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95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A9946-43B0-4EF5-9941-288BADA602A7}"/>
              </a:ext>
            </a:extLst>
          </p:cNvPr>
          <p:cNvSpPr/>
          <p:nvPr/>
        </p:nvSpPr>
        <p:spPr>
          <a:xfrm>
            <a:off x="508990" y="1751681"/>
            <a:ext cx="1129147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운영 계획을 효율적으로 세울 수 없음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본 논문은 예측 대상 지역에서 하루치의 일사량만 수집되었더라도 타 지역의 충분한 일사량 데이터를 활용해 전이학습 기반의 다단계 일사량 예측 모델을 제안함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B0F442-2EC1-47CB-9198-FCDFDF330FE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3C9ACE-11A3-4B66-A059-D760A7C4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881A1EF-A009-4217-A520-3A74000D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3" name="object 3">
            <a:extLst>
              <a:ext uri="{FF2B5EF4-FFF2-40B4-BE49-F238E27FC236}">
                <a16:creationId xmlns:a16="http://schemas.microsoft.com/office/drawing/2014/main" id="{83B49716-0887-4538-AD48-111BCC7639AC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초기 태양광 발전 시스템을 도입하는 지역에서 일사량 정보가 부족하다면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?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7FE92FB-9586-4E1A-BE8B-52DDA84D027A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DCE215-67EA-43B9-8581-2614C4134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39ACA8-4783-4963-86D3-339AD33C2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5A218-522B-413B-8E64-AFA3BC0197B5}"/>
              </a:ext>
            </a:extLst>
          </p:cNvPr>
          <p:cNvSpPr/>
          <p:nvPr/>
        </p:nvSpPr>
        <p:spPr>
          <a:xfrm>
            <a:off x="508990" y="1751681"/>
            <a:ext cx="11291475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1F0147-7E99-430A-BE8A-08C8C8B5C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12"/>
          <a:stretch/>
        </p:blipFill>
        <p:spPr>
          <a:xfrm>
            <a:off x="3105047" y="2608710"/>
            <a:ext cx="6066529" cy="35043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03454-59BD-4D91-98B6-E4A07A575B9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A944B4D-367A-4D10-A6B4-49EBC050A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C4B0508-80C0-4FFE-90B4-7E66E11A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19A49-03EC-4805-A079-BB7E70F8C6E2}"/>
              </a:ext>
            </a:extLst>
          </p:cNvPr>
          <p:cNvSpPr/>
          <p:nvPr/>
        </p:nvSpPr>
        <p:spPr>
          <a:xfrm>
            <a:off x="492575" y="1769352"/>
            <a:ext cx="11291475" cy="73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989</Words>
  <Application>Microsoft Office PowerPoint</Application>
  <PresentationFormat>와이드스크린</PresentationFormat>
  <Paragraphs>107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Malgun Gothic</vt:lpstr>
      <vt:lpstr>Malgun Gothic</vt:lpstr>
      <vt:lpstr>Arial</vt:lpstr>
      <vt:lpstr>Calibri</vt:lpstr>
      <vt:lpstr>Cambria Math</vt:lpstr>
      <vt:lpstr>Wingdings</vt:lpstr>
      <vt:lpstr>Office 테마</vt:lpstr>
      <vt:lpstr>전이 학습 기반의 랜덤 포레스트를 이용한  일사량 예측 기법      A Solar Irradiance Forecasting Method Using Transfer Learning-Based Random Forests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366</cp:revision>
  <dcterms:created xsi:type="dcterms:W3CDTF">2022-11-07T02:28:20Z</dcterms:created>
  <dcterms:modified xsi:type="dcterms:W3CDTF">2022-11-09T15:35:05Z</dcterms:modified>
</cp:coreProperties>
</file>