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516" r:id="rId2"/>
    <p:sldId id="518" r:id="rId3"/>
    <p:sldId id="534" r:id="rId4"/>
    <p:sldId id="521" r:id="rId5"/>
    <p:sldId id="533" r:id="rId6"/>
    <p:sldId id="532" r:id="rId7"/>
    <p:sldId id="551" r:id="rId8"/>
    <p:sldId id="535" r:id="rId9"/>
    <p:sldId id="537" r:id="rId10"/>
    <p:sldId id="538" r:id="rId11"/>
    <p:sldId id="539" r:id="rId12"/>
    <p:sldId id="540" r:id="rId13"/>
    <p:sldId id="527" r:id="rId14"/>
    <p:sldId id="542" r:id="rId15"/>
    <p:sldId id="541" r:id="rId16"/>
    <p:sldId id="543" r:id="rId17"/>
    <p:sldId id="544" r:id="rId18"/>
    <p:sldId id="545" r:id="rId19"/>
    <p:sldId id="552" r:id="rId20"/>
    <p:sldId id="546" r:id="rId21"/>
    <p:sldId id="547" r:id="rId22"/>
    <p:sldId id="553" r:id="rId23"/>
    <p:sldId id="560" r:id="rId24"/>
    <p:sldId id="561" r:id="rId25"/>
    <p:sldId id="562" r:id="rId26"/>
    <p:sldId id="563" r:id="rId27"/>
    <p:sldId id="559" r:id="rId28"/>
    <p:sldId id="564" r:id="rId29"/>
    <p:sldId id="565" r:id="rId30"/>
    <p:sldId id="524" r:id="rId31"/>
    <p:sldId id="550" r:id="rId32"/>
    <p:sldId id="531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B8"/>
    <a:srgbClr val="7F7F7F"/>
    <a:srgbClr val="333F50"/>
    <a:srgbClr val="F8CBAD"/>
    <a:srgbClr val="C9D1DD"/>
    <a:srgbClr val="8C9DB6"/>
    <a:srgbClr val="A1AFC3"/>
    <a:srgbClr val="6E83A2"/>
    <a:srgbClr val="DAE3F3"/>
    <a:srgbClr val="FDF0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9" autoAdjust="0"/>
    <p:restoredTop sz="92683" autoAdjust="0"/>
  </p:normalViewPr>
  <p:slideViewPr>
    <p:cSldViewPr snapToGrid="0">
      <p:cViewPr varScale="1">
        <p:scale>
          <a:sx n="105" d="100"/>
          <a:sy n="105" d="100"/>
        </p:scale>
        <p:origin x="244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F458E-7B25-4E1B-80E9-A4B099FB4FDE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1C77A-393E-440F-89EE-33C0E1C74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348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8261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427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0136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080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501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0539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495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1569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5253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40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08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424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3749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5012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3561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3561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453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453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5755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1505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1505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745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958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285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902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158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490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830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866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651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856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41A35-80C6-42A7-8C62-0475B8580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C0FD10-ACFE-4661-8B4B-47C5B3F6D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D0FC49-7A4B-4235-A2AA-A7CA3EAF3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E35D-E9FC-4B56-AB1A-7592F3C0C77D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AC5E67-950B-47D9-9D97-160DC6C35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ABF14C-6D37-4305-A2B0-29CFC33C8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E9D3-BD92-44C8-8EA6-CF9751319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588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D14C5-1E5E-44E5-B778-6081C10D1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A727F9-F705-4C89-AFAE-30BB50AD3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0BFD89-7527-4E57-895B-14704C276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E35D-E9FC-4B56-AB1A-7592F3C0C77D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599C30-D2BC-4934-8717-85321562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8CA8BA-990A-4BDF-93B3-A3FA9307A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E9D3-BD92-44C8-8EA6-CF9751319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68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37369B-CA77-4A9D-ADA5-3E340723C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B52D54-3877-4AB6-881F-50809DA6E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C791A-3BD0-46A4-A197-6037C3611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E35D-E9FC-4B56-AB1A-7592F3C0C77D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B71CB-9A92-4EFC-B0F4-96D5CCD8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B96301-6DF0-4454-86E7-8F1DB368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E9D3-BD92-44C8-8EA6-CF9751319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25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AFEA3-F705-481B-A70A-EAC41BF4B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AFD8B-B4D0-48A1-A569-75AE0DA9F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6183D1-7AFB-494A-9547-1307CC861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E35D-E9FC-4B56-AB1A-7592F3C0C77D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82A996-D16D-403A-AAEC-99F0E38BB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B74311-A3B7-458D-A60F-54CE6F41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E9D3-BD92-44C8-8EA6-CF9751319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18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F10DC-C29D-4777-86DB-51405E82C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F6F7C7-94E3-4276-915A-07E86E290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6F064-1DA1-4FB3-9BD9-D3898D841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E35D-E9FC-4B56-AB1A-7592F3C0C77D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7C4A3D-34D3-4D41-86C7-4A55AB03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D257F-B040-4C55-9E42-AD40717C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E9D3-BD92-44C8-8EA6-CF9751319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5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5FCB8-A17A-43FC-822E-59C1677EC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B28F82-8693-42F2-BC8B-A55B0505D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B388A1-A0FB-407E-AA5F-A024763E9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6403C4-7787-4BE1-B2BF-861DFD293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E35D-E9FC-4B56-AB1A-7592F3C0C77D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61042B-4BB5-44F6-9622-6D061EBEE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494927-5C1A-4926-AEF8-AAF2039C4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E9D3-BD92-44C8-8EA6-CF9751319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326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052EF-8626-4EDE-BE5C-E5B7A57B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801D58-0D64-4383-9593-649B9F6EC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8DB486-7422-4995-A730-B70FE5940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E094D1-0AD3-4741-BDA3-B54FC0B762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33A081-88FD-470C-AF79-BB002C618C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8824FB-F5C0-4C9A-80C4-2B4F02785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E35D-E9FC-4B56-AB1A-7592F3C0C77D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CDCDF0-C86B-488E-9F1B-163A5042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3578EF-A59C-4F1B-9AED-FCC9F6D9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E9D3-BD92-44C8-8EA6-CF9751319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19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F3B70-1601-49BF-BC00-59C731960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089C47-B88E-4FFF-9C61-94A445456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E35D-E9FC-4B56-AB1A-7592F3C0C77D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2DE491-9DB9-42CE-9F35-859707C7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BC0892-DED8-486B-98CD-B217A5D71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E9D3-BD92-44C8-8EA6-CF9751319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73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9D8FD7-7951-4493-82E5-38B81944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E35D-E9FC-4B56-AB1A-7592F3C0C77D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95E242-1B9A-4820-88D8-7937AD246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135C2C-0429-41F4-9BA3-0CB602FDE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E9D3-BD92-44C8-8EA6-CF9751319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93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27EDB-24F4-44A0-A212-802FBCCDB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42689C-BB0A-49B8-B6D7-50D4A7A82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82D59B-4AFC-43F2-8A40-BA8A9806B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E94FC5-BAB5-4586-BACB-59DE63390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E35D-E9FC-4B56-AB1A-7592F3C0C77D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B91D91-6C46-4FFE-BB42-6CA0BCBAF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34D4B0-86BC-4C51-9CFF-4E6C6BCF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E9D3-BD92-44C8-8EA6-CF9751319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43C2E-DD3C-4F20-8D53-68AC5D2F1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FEA2DC-5163-4153-92C2-1B768A2D98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CEF13D-FA19-4ABD-83AD-CB3C57431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12B2C-911C-4A11-B7B9-342AC8A11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E35D-E9FC-4B56-AB1A-7592F3C0C77D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22EA59-C252-462B-B5CE-A5214B68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A3CEF8-1920-4D4E-BEEF-B30C25514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E9D3-BD92-44C8-8EA6-CF9751319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954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EF89BD-ABC5-43AB-B6CD-331CD71EF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979A93-ED23-4785-A8A6-8CF7BDB11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996E45-3B7A-429C-ACA3-16B1A97ABB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BE35D-E9FC-4B56-AB1A-7592F3C0C77D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76F457-1E45-44D7-B232-38B92AE24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F9489C-186F-4472-9AC2-413023CA5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2E9D3-BD92-44C8-8EA6-CF9751319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177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kechinov/ecommerce-behavior-data-from-multi-category-stor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자유형 22"/>
          <p:cNvSpPr/>
          <p:nvPr/>
        </p:nvSpPr>
        <p:spPr>
          <a:xfrm>
            <a:off x="-12700" y="114300"/>
            <a:ext cx="12192000" cy="4889500"/>
          </a:xfrm>
          <a:custGeom>
            <a:avLst/>
            <a:gdLst>
              <a:gd name="connsiteX0" fmla="*/ 0 w 12192000"/>
              <a:gd name="connsiteY0" fmla="*/ 0 h 4889500"/>
              <a:gd name="connsiteX1" fmla="*/ 1727200 w 12192000"/>
              <a:gd name="connsiteY1" fmla="*/ 1028700 h 4889500"/>
              <a:gd name="connsiteX2" fmla="*/ 3213100 w 12192000"/>
              <a:gd name="connsiteY2" fmla="*/ 838200 h 4889500"/>
              <a:gd name="connsiteX3" fmla="*/ 3759200 w 12192000"/>
              <a:gd name="connsiteY3" fmla="*/ 1447800 h 4889500"/>
              <a:gd name="connsiteX4" fmla="*/ 5080000 w 12192000"/>
              <a:gd name="connsiteY4" fmla="*/ 1600200 h 4889500"/>
              <a:gd name="connsiteX5" fmla="*/ 6375400 w 12192000"/>
              <a:gd name="connsiteY5" fmla="*/ 2743200 h 4889500"/>
              <a:gd name="connsiteX6" fmla="*/ 8597900 w 12192000"/>
              <a:gd name="connsiteY6" fmla="*/ 3251200 h 4889500"/>
              <a:gd name="connsiteX7" fmla="*/ 8839200 w 12192000"/>
              <a:gd name="connsiteY7" fmla="*/ 3822700 h 4889500"/>
              <a:gd name="connsiteX8" fmla="*/ 10363200 w 12192000"/>
              <a:gd name="connsiteY8" fmla="*/ 4267200 h 4889500"/>
              <a:gd name="connsiteX9" fmla="*/ 11518900 w 12192000"/>
              <a:gd name="connsiteY9" fmla="*/ 4813300 h 4889500"/>
              <a:gd name="connsiteX10" fmla="*/ 12192000 w 12192000"/>
              <a:gd name="connsiteY10" fmla="*/ 4889500 h 488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889500">
                <a:moveTo>
                  <a:pt x="0" y="0"/>
                </a:moveTo>
                <a:lnTo>
                  <a:pt x="1727200" y="1028700"/>
                </a:lnTo>
                <a:lnTo>
                  <a:pt x="3213100" y="838200"/>
                </a:lnTo>
                <a:lnTo>
                  <a:pt x="3759200" y="1447800"/>
                </a:lnTo>
                <a:lnTo>
                  <a:pt x="5080000" y="1600200"/>
                </a:lnTo>
                <a:lnTo>
                  <a:pt x="6375400" y="2743200"/>
                </a:lnTo>
                <a:lnTo>
                  <a:pt x="8597900" y="3251200"/>
                </a:lnTo>
                <a:lnTo>
                  <a:pt x="8839200" y="3822700"/>
                </a:lnTo>
                <a:lnTo>
                  <a:pt x="10363200" y="4267200"/>
                </a:lnTo>
                <a:lnTo>
                  <a:pt x="11518900" y="4813300"/>
                </a:lnTo>
                <a:lnTo>
                  <a:pt x="12192000" y="4889500"/>
                </a:lnTo>
              </a:path>
            </a:pathLst>
          </a:custGeom>
          <a:noFill/>
          <a:ln>
            <a:solidFill>
              <a:srgbClr val="563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-25400" y="1460500"/>
            <a:ext cx="10668000" cy="5410200"/>
          </a:xfrm>
          <a:custGeom>
            <a:avLst/>
            <a:gdLst>
              <a:gd name="connsiteX0" fmla="*/ 0 w 10668000"/>
              <a:gd name="connsiteY0" fmla="*/ 76200 h 5410200"/>
              <a:gd name="connsiteX1" fmla="*/ 1879600 w 10668000"/>
              <a:gd name="connsiteY1" fmla="*/ 165100 h 5410200"/>
              <a:gd name="connsiteX2" fmla="*/ 2895600 w 10668000"/>
              <a:gd name="connsiteY2" fmla="*/ 0 h 5410200"/>
              <a:gd name="connsiteX3" fmla="*/ 3746500 w 10668000"/>
              <a:gd name="connsiteY3" fmla="*/ 736600 h 5410200"/>
              <a:gd name="connsiteX4" fmla="*/ 5092700 w 10668000"/>
              <a:gd name="connsiteY4" fmla="*/ 1320800 h 5410200"/>
              <a:gd name="connsiteX5" fmla="*/ 6375400 w 10668000"/>
              <a:gd name="connsiteY5" fmla="*/ 3314700 h 5410200"/>
              <a:gd name="connsiteX6" fmla="*/ 8623300 w 10668000"/>
              <a:gd name="connsiteY6" fmla="*/ 4508500 h 5410200"/>
              <a:gd name="connsiteX7" fmla="*/ 9969500 w 10668000"/>
              <a:gd name="connsiteY7" fmla="*/ 5092700 h 5410200"/>
              <a:gd name="connsiteX8" fmla="*/ 10668000 w 10668000"/>
              <a:gd name="connsiteY8" fmla="*/ 5410200 h 541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68000" h="5410200">
                <a:moveTo>
                  <a:pt x="0" y="76200"/>
                </a:moveTo>
                <a:lnTo>
                  <a:pt x="1879600" y="165100"/>
                </a:lnTo>
                <a:lnTo>
                  <a:pt x="2895600" y="0"/>
                </a:lnTo>
                <a:lnTo>
                  <a:pt x="3746500" y="736600"/>
                </a:lnTo>
                <a:lnTo>
                  <a:pt x="5092700" y="1320800"/>
                </a:lnTo>
                <a:lnTo>
                  <a:pt x="6375400" y="3314700"/>
                </a:lnTo>
                <a:lnTo>
                  <a:pt x="8623300" y="4508500"/>
                </a:lnTo>
                <a:lnTo>
                  <a:pt x="9969500" y="5092700"/>
                </a:lnTo>
                <a:lnTo>
                  <a:pt x="10668000" y="5410200"/>
                </a:lnTo>
              </a:path>
            </a:pathLst>
          </a:custGeom>
          <a:noFill/>
          <a:ln>
            <a:solidFill>
              <a:srgbClr val="F539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2181104"/>
            <a:ext cx="12192000" cy="19684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E-</a:t>
            </a:r>
            <a:r>
              <a:rPr lang="en-US" altLang="ko-KR" sz="2800" b="1" dirty="0" err="1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Commerece</a:t>
            </a:r>
            <a:r>
              <a:rPr lang="en-US" altLang="ko-KR" sz="28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소비자의 충성도 예측</a:t>
            </a:r>
            <a:endParaRPr lang="en-US" altLang="ko-KR" sz="2800" b="1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3D26C-FC34-46A0-9BDA-13AC503C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00" y="6480000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1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/32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47DE775-1DC4-4D1A-9AD7-23748C6370D4}"/>
              </a:ext>
            </a:extLst>
          </p:cNvPr>
          <p:cNvSpPr/>
          <p:nvPr/>
        </p:nvSpPr>
        <p:spPr>
          <a:xfrm>
            <a:off x="79076" y="5724404"/>
            <a:ext cx="3195466" cy="10676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b="1" dirty="0" err="1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Iot</a:t>
            </a:r>
            <a:r>
              <a:rPr lang="ko-KR" altLang="en-US" sz="1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인공지능 융합전공 </a:t>
            </a:r>
            <a:r>
              <a:rPr lang="en-US" altLang="ko-KR" sz="1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165987 </a:t>
            </a:r>
            <a:r>
              <a:rPr lang="ko-KR" altLang="en-US" sz="1400" b="1" dirty="0" err="1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구태희</a:t>
            </a:r>
            <a:endParaRPr lang="en-US" altLang="ko-KR" sz="1400" b="1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algn="r"/>
            <a:r>
              <a:rPr lang="en-US" altLang="ko-KR" sz="1400" b="1" dirty="0" err="1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Iot</a:t>
            </a:r>
            <a:r>
              <a:rPr lang="en-US" altLang="ko-KR" sz="1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인공지능 융합전공 </a:t>
            </a:r>
            <a:r>
              <a:rPr lang="en-US" altLang="ko-KR" sz="1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162375 </a:t>
            </a:r>
            <a:r>
              <a:rPr lang="ko-KR" altLang="en-US" sz="1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김희현</a:t>
            </a:r>
            <a:endParaRPr lang="en-US" altLang="ko-KR" sz="1400" b="1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algn="r"/>
            <a:r>
              <a:rPr lang="ko-KR" altLang="en-US" sz="1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    에너지 자원 공학과 </a:t>
            </a:r>
            <a:r>
              <a:rPr lang="en-US" altLang="ko-KR" sz="1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164636 </a:t>
            </a:r>
            <a:r>
              <a:rPr lang="ko-KR" altLang="en-US" sz="1400" b="1" dirty="0" err="1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정상하</a:t>
            </a:r>
            <a:endParaRPr lang="en-US" altLang="ko-K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052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FE21DAC-103B-4798-9BA7-A1752A065F26}"/>
              </a:ext>
            </a:extLst>
          </p:cNvPr>
          <p:cNvSpPr txBox="1"/>
          <p:nvPr/>
        </p:nvSpPr>
        <p:spPr>
          <a:xfrm>
            <a:off x="360000" y="1439999"/>
            <a:ext cx="360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event_time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45B1B4-6B6A-46AB-9868-C6CC27D30D46}"/>
              </a:ext>
            </a:extLst>
          </p:cNvPr>
          <p:cNvSpPr txBox="1"/>
          <p:nvPr/>
        </p:nvSpPr>
        <p:spPr>
          <a:xfrm>
            <a:off x="360000" y="4320000"/>
            <a:ext cx="11905247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이벤트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(</a:t>
            </a:r>
            <a:r>
              <a:rPr lang="en-US" altLang="ko-KR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purchase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)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가 발생한 시간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(</a:t>
            </a:r>
            <a:r>
              <a:rPr lang="en-US" altLang="ko-KR" sz="1600" b="1" dirty="0" err="1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event_time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)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을 이용하여 시간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(24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시간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), 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요일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주중 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or 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주말 에 따른 구매 발생 분포를 확인한다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6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sz="1600" b="1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event_time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의 날짜를 이용하여 요일을 구분하고 요일을 통해 주중과 주말을 구분한다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6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sz="1600" b="1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event_time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의 시간을 이용하여 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0~5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시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, 6~11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시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, 12~17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시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, 18~23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시를 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dawn, morning, afternoon, evening 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으로 구분한다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39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분석 및 </a:t>
            </a:r>
            <a:r>
              <a:rPr lang="ko-KR" altLang="en-US" sz="2800" b="1" dirty="0" err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전처리</a:t>
            </a:r>
            <a:endParaRPr lang="ko-KR" altLang="en-US" sz="28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95628D6-1CF9-42B2-9656-D07330239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000" y="1872000"/>
            <a:ext cx="37052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D616734E-F62A-42C8-8AFC-D5CBE09B9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000" y="1872000"/>
            <a:ext cx="37433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E7F5BAFA-EE43-498F-94A0-0A0099070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10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/32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8268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FE21DAC-103B-4798-9BA7-A1752A065F26}"/>
              </a:ext>
            </a:extLst>
          </p:cNvPr>
          <p:cNvSpPr txBox="1"/>
          <p:nvPr/>
        </p:nvSpPr>
        <p:spPr>
          <a:xfrm>
            <a:off x="360000" y="1439999"/>
            <a:ext cx="360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One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Hot Coding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45B1B4-6B6A-46AB-9868-C6CC27D30D46}"/>
              </a:ext>
            </a:extLst>
          </p:cNvPr>
          <p:cNvSpPr txBox="1"/>
          <p:nvPr/>
        </p:nvSpPr>
        <p:spPr>
          <a:xfrm>
            <a:off x="360000" y="4320000"/>
            <a:ext cx="1190524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범주형 데이터에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대해 </a:t>
            </a:r>
            <a:r>
              <a:rPr lang="en-US" altLang="ko-KR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one hot coding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을 수행한다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39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분석 및 </a:t>
            </a:r>
            <a:r>
              <a:rPr lang="ko-KR" altLang="en-US" sz="2800" b="1" dirty="0" err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전처리</a:t>
            </a:r>
            <a:endParaRPr lang="ko-KR" altLang="en-US" sz="28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F146E2C-B03F-4572-891B-7BABE0E9D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528" y="1872000"/>
            <a:ext cx="9440502" cy="2520000"/>
          </a:xfrm>
          <a:prstGeom prst="rect">
            <a:avLst/>
          </a:prstGeom>
        </p:spPr>
      </p:pic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C779A6D3-BB97-4280-805C-F9AAF463C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11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/32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9467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FE21DAC-103B-4798-9BA7-A1752A065F26}"/>
              </a:ext>
            </a:extLst>
          </p:cNvPr>
          <p:cNvSpPr txBox="1"/>
          <p:nvPr/>
        </p:nvSpPr>
        <p:spPr>
          <a:xfrm>
            <a:off x="360000" y="1439999"/>
            <a:ext cx="360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One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Hot Coding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39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분석 및 </a:t>
            </a:r>
            <a:r>
              <a:rPr lang="ko-KR" altLang="en-US" sz="2800" b="1" dirty="0" err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전처리</a:t>
            </a:r>
            <a:endParaRPr lang="ko-KR" altLang="en-US" sz="28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6BAC87C-843E-4014-B97C-65C6625335C0}"/>
              </a:ext>
            </a:extLst>
          </p:cNvPr>
          <p:cNvGrpSpPr/>
          <p:nvPr/>
        </p:nvGrpSpPr>
        <p:grpSpPr>
          <a:xfrm>
            <a:off x="1346363" y="1872000"/>
            <a:ext cx="9499273" cy="3763653"/>
            <a:chOff x="789463" y="1872000"/>
            <a:chExt cx="9499273" cy="376365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052CA55-9112-41E1-8B6A-C9A16BBE5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9463" y="1872000"/>
              <a:ext cx="5518723" cy="180000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08274ECA-6C0D-43FA-BD2D-1D97F1D0A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08186" y="1872000"/>
              <a:ext cx="3980550" cy="180000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A5C88EB-2BD9-4580-9D62-E63FDE649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88850" y="3894925"/>
              <a:ext cx="4614114" cy="1740728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BF49BD3-CD5A-47F2-B032-ECB25B3715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7468" t="-3014" b="1"/>
            <a:stretch/>
          </p:blipFill>
          <p:spPr>
            <a:xfrm>
              <a:off x="5902964" y="3835653"/>
              <a:ext cx="3972066" cy="1800000"/>
            </a:xfrm>
            <a:prstGeom prst="rect">
              <a:avLst/>
            </a:prstGeom>
          </p:spPr>
        </p:pic>
      </p:grp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2503C3DD-1F55-45F2-8C17-B1992498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12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/32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0828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5B459F-E5C0-41A4-B274-939BA9DA3811}"/>
              </a:ext>
            </a:extLst>
          </p:cNvPr>
          <p:cNvSpPr txBox="1"/>
          <p:nvPr/>
        </p:nvSpPr>
        <p:spPr>
          <a:xfrm>
            <a:off x="360000" y="4320000"/>
            <a:ext cx="11058473" cy="1969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데이터는 각 소비자에 대한 고유한 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id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와 동일 접속을 구분하는 </a:t>
            </a:r>
            <a:r>
              <a:rPr lang="en-US" altLang="ko-KR" sz="1600" b="1" dirty="0" err="1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user_session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이 존재한다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6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sz="1600" b="1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user_session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은 소비자가 한 번 접속하고나서 시간이 지난 후 접속할 경우 변경된다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6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이를 통해 우리는 소비자의 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방문횟수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파악할 수 있다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6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또한 </a:t>
            </a:r>
            <a:r>
              <a:rPr lang="en-US" altLang="ko-KR" sz="1600" b="1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user_session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별 구매 횟수와 구매한 카테고리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접속 시간을 파악할 수 있다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60858B-E306-42D9-8B8C-6ED06AB269A3}"/>
              </a:ext>
            </a:extLst>
          </p:cNvPr>
          <p:cNvSpPr txBox="1"/>
          <p:nvPr/>
        </p:nvSpPr>
        <p:spPr>
          <a:xfrm>
            <a:off x="180000" y="288000"/>
            <a:ext cx="37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분석 및 </a:t>
            </a:r>
            <a:r>
              <a:rPr lang="ko-KR" altLang="en-US" sz="2800" b="1" dirty="0" err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전처리</a:t>
            </a:r>
            <a:endParaRPr lang="ko-KR" altLang="en-US" sz="28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8BC-6EE2-43CA-B7CA-77DE104CDBFC}"/>
              </a:ext>
            </a:extLst>
          </p:cNvPr>
          <p:cNvSpPr txBox="1"/>
          <p:nvPr/>
        </p:nvSpPr>
        <p:spPr>
          <a:xfrm>
            <a:off x="360000" y="1439998"/>
            <a:ext cx="360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user_session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2A1C8CE-3666-4609-B524-1B14077F9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00" y="1872000"/>
            <a:ext cx="6629400" cy="2162175"/>
          </a:xfrm>
          <a:prstGeom prst="rect">
            <a:avLst/>
          </a:prstGeom>
        </p:spPr>
      </p:pic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7A42138E-82B4-4531-A340-A700797B6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13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/32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9274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FE21DAC-103B-4798-9BA7-A1752A065F26}"/>
              </a:ext>
            </a:extLst>
          </p:cNvPr>
          <p:cNvSpPr txBox="1"/>
          <p:nvPr/>
        </p:nvSpPr>
        <p:spPr>
          <a:xfrm>
            <a:off x="360000" y="1439999"/>
            <a:ext cx="360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user_session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45B1B4-6B6A-46AB-9868-C6CC27D30D46}"/>
              </a:ext>
            </a:extLst>
          </p:cNvPr>
          <p:cNvSpPr txBox="1"/>
          <p:nvPr/>
        </p:nvSpPr>
        <p:spPr>
          <a:xfrm>
            <a:off x="360000" y="4320000"/>
            <a:ext cx="11905247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sz="1600" b="1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event_time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을 활용하여 소비자가 접속한 </a:t>
            </a:r>
            <a:r>
              <a:rPr lang="en-US" altLang="ko-KR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session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의 순서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알 수 있다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6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sz="1600" b="1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user_id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로 구분되는 각각의 소비자의 총 접속 횟수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en-US" altLang="ko-KR" sz="1600" b="1" dirty="0" err="1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total_session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을 알 수 있다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39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분석 및 </a:t>
            </a:r>
            <a:r>
              <a:rPr lang="ko-KR" altLang="en-US" sz="2800" b="1" dirty="0" err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전처리</a:t>
            </a:r>
            <a:endParaRPr lang="ko-KR" altLang="en-US" sz="28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CDE08A6-AF16-4FFC-8079-BE6F96CDD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548" y="1871838"/>
            <a:ext cx="2724150" cy="23241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4A94BD0-EF81-4426-BBDE-058B94EA3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0533" y="1905175"/>
            <a:ext cx="5676900" cy="2257425"/>
          </a:xfrm>
          <a:prstGeom prst="rect">
            <a:avLst/>
          </a:prstGeom>
        </p:spPr>
      </p:pic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D2B158CD-5640-44A6-BF4C-EE3EF8B80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14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/32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4199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FE21DAC-103B-4798-9BA7-A1752A065F26}"/>
              </a:ext>
            </a:extLst>
          </p:cNvPr>
          <p:cNvSpPr txBox="1"/>
          <p:nvPr/>
        </p:nvSpPr>
        <p:spPr>
          <a:xfrm>
            <a:off x="360000" y="1439999"/>
            <a:ext cx="360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purcahse_count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45B1B4-6B6A-46AB-9868-C6CC27D30D46}"/>
              </a:ext>
            </a:extLst>
          </p:cNvPr>
          <p:cNvSpPr txBox="1"/>
          <p:nvPr/>
        </p:nvSpPr>
        <p:spPr>
          <a:xfrm>
            <a:off x="360000" y="4320000"/>
            <a:ext cx="11905247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sz="1600" b="1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user_id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와 </a:t>
            </a:r>
            <a:r>
              <a:rPr lang="en-US" altLang="ko-KR" sz="1600" b="1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user_session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을 통해 데이터를 특정 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소비자의 </a:t>
            </a:r>
            <a:r>
              <a:rPr lang="en-US" altLang="ko-KR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session 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별 구매 기록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으로 조작한다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6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sz="1600" b="1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user_session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별 소비자의 구매 횟수를 구한다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6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session 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별 구매횟수 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20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이상인 경우 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이상치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로 판단 제거한다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39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분석 및 </a:t>
            </a:r>
            <a:r>
              <a:rPr lang="ko-KR" altLang="en-US" sz="2800" b="1" dirty="0" err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전처리</a:t>
            </a:r>
            <a:endParaRPr lang="ko-KR" altLang="en-US" sz="28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CEB6B6D-877A-48D1-9DFC-CA20A8BB6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1" y="1872010"/>
            <a:ext cx="3767011" cy="2520000"/>
          </a:xfrm>
          <a:prstGeom prst="rect">
            <a:avLst/>
          </a:prstGeom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53510588-6F1E-4787-A06A-5FBE23CF6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000" y="1872000"/>
            <a:ext cx="350520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6BEF2B9F-352A-4ADC-BFFD-A37E18AFC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270" y="1872000"/>
            <a:ext cx="356235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43D3E4E9-BA0C-476E-BD93-411546E6E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15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/32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4907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FE21DAC-103B-4798-9BA7-A1752A065F26}"/>
              </a:ext>
            </a:extLst>
          </p:cNvPr>
          <p:cNvSpPr txBox="1"/>
          <p:nvPr/>
        </p:nvSpPr>
        <p:spPr>
          <a:xfrm>
            <a:off x="360000" y="1439999"/>
            <a:ext cx="360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price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45B1B4-6B6A-46AB-9868-C6CC27D30D46}"/>
              </a:ext>
            </a:extLst>
          </p:cNvPr>
          <p:cNvSpPr txBox="1"/>
          <p:nvPr/>
        </p:nvSpPr>
        <p:spPr>
          <a:xfrm>
            <a:off x="360000" y="4320000"/>
            <a:ext cx="11905247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session 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별 총 구매 금액에 따른 분포를 확인하고 전체 분포에서 나타나는 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이상치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제거한다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6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평균과 표준편차를 이용하여 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price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정규화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한다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39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분석 및 </a:t>
            </a:r>
            <a:r>
              <a:rPr lang="ko-KR" altLang="en-US" sz="2800" b="1" dirty="0" err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전처리</a:t>
            </a:r>
            <a:endParaRPr lang="ko-KR" altLang="en-US" sz="28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1D9FA48-137E-491B-B7CF-0A6421AF9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000" y="1709450"/>
            <a:ext cx="3743325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86947B34-D3AE-46FF-B569-2D9C36C5F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000" y="1836000"/>
            <a:ext cx="353377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C66E2AE8-FAF6-45F1-9EF4-5294205CB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16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/32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1897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FE21DAC-103B-4798-9BA7-A1752A065F26}"/>
              </a:ext>
            </a:extLst>
          </p:cNvPr>
          <p:cNvSpPr txBox="1"/>
          <p:nvPr/>
        </p:nvSpPr>
        <p:spPr>
          <a:xfrm>
            <a:off x="360000" y="1439999"/>
            <a:ext cx="360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price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45B1B4-6B6A-46AB-9868-C6CC27D30D46}"/>
              </a:ext>
            </a:extLst>
          </p:cNvPr>
          <p:cNvSpPr txBox="1"/>
          <p:nvPr/>
        </p:nvSpPr>
        <p:spPr>
          <a:xfrm>
            <a:off x="360000" y="4320000"/>
            <a:ext cx="11905247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session 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별 총 구매 금액에 따른 분포를 확인하고 전체 분포에서 나타나는 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이상치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제거한다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6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평균과 표준편차를 이용하여 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price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정규화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한다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6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평균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: 285.59183117711257</a:t>
            </a:r>
          </a:p>
          <a:p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표준편차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: 253.0050511881385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39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분석 및 </a:t>
            </a:r>
            <a:r>
              <a:rPr lang="ko-KR" altLang="en-US" sz="2800" b="1" dirty="0" err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전처리</a:t>
            </a:r>
            <a:endParaRPr lang="ko-KR" altLang="en-US" sz="28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B821D9A0-8982-45E7-B267-1F006464A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000" y="1872000"/>
            <a:ext cx="344805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9B8B10F-DEE9-4735-AC40-B490F06C0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000" y="2124001"/>
            <a:ext cx="807028" cy="175264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C29449E-6330-44EB-A003-9B150A73A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4153" y="2124000"/>
            <a:ext cx="974525" cy="1752646"/>
          </a:xfrm>
          <a:prstGeom prst="rect">
            <a:avLst/>
          </a:prstGeom>
        </p:spPr>
      </p:pic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255FACE7-9052-4EF8-BAD0-CA0C7069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17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/32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4065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FE21DAC-103B-4798-9BA7-A1752A065F26}"/>
              </a:ext>
            </a:extLst>
          </p:cNvPr>
          <p:cNvSpPr txBox="1"/>
          <p:nvPr/>
        </p:nvSpPr>
        <p:spPr>
          <a:xfrm>
            <a:off x="360000" y="1439999"/>
            <a:ext cx="360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csutomer_royalty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45B1B4-6B6A-46AB-9868-C6CC27D30D46}"/>
              </a:ext>
            </a:extLst>
          </p:cNvPr>
          <p:cNvSpPr txBox="1"/>
          <p:nvPr/>
        </p:nvSpPr>
        <p:spPr>
          <a:xfrm>
            <a:off x="360000" y="4320000"/>
            <a:ext cx="11905247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소비자의 총 접속 횟수 </a:t>
            </a:r>
            <a:r>
              <a:rPr lang="en-US" altLang="ko-KR" sz="1600" b="1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total_session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의 분포를 통해서 접속 횟수에 따른 </a:t>
            </a:r>
            <a:r>
              <a:rPr lang="en-US" altLang="ko-KR" sz="1600" b="1" dirty="0" err="1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customer_royalt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정의한다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6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sz="1600" b="1" dirty="0" err="1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customer_royalty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는 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0~4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까지 </a:t>
            </a:r>
            <a:r>
              <a:rPr lang="en-US" altLang="ko-KR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5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개의 구간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으로 나눈다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6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구간분포를 고려하여 각 구간의 경계를 설정한다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39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분석 및 </a:t>
            </a:r>
            <a:r>
              <a:rPr lang="ko-KR" altLang="en-US" sz="2800" b="1" dirty="0" err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전처리</a:t>
            </a:r>
            <a:endParaRPr lang="ko-KR" altLang="en-US" sz="28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1CF99BDF-F0C9-4F4F-978A-9B420B9F7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000" y="1872000"/>
            <a:ext cx="36671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54DF3A03-92CB-4A12-A2DE-81B3D33A7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000" y="1872000"/>
            <a:ext cx="36004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912BBF06-6E41-46B5-B3D0-D24C7300C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18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/32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1539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37B662-A18D-45ED-90BA-A2D028A1D733}"/>
              </a:ext>
            </a:extLst>
          </p:cNvPr>
          <p:cNvSpPr txBox="1"/>
          <p:nvPr/>
        </p:nvSpPr>
        <p:spPr>
          <a:xfrm>
            <a:off x="815683" y="2827780"/>
            <a:ext cx="10699566" cy="2769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purchase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에 해당하는 데이터를 추출한다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b="1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결측치를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제거하고 범주형 데이터를 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one hot coding 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한다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b="1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user_id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와 </a:t>
            </a:r>
            <a:r>
              <a:rPr lang="en-US" altLang="ko-KR" b="1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user_session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을 통해서 </a:t>
            </a:r>
            <a:r>
              <a:rPr lang="en-US" altLang="ko-KR" b="1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event_type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으로 구분된 데이터를 </a:t>
            </a:r>
            <a:r>
              <a:rPr lang="en-US" altLang="ko-KR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session</a:t>
            </a:r>
            <a:r>
              <a:rPr lang="ko-KR" altLang="en-US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별 구매 이력의 데이터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로 변형한다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데이터의 분포를 확인하고 이상치를 제거한다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소비자의 접속 횟수를 통해 고객의 충성도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,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customer_royalty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구분한다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.(4430535 rows)</a:t>
            </a:r>
          </a:p>
          <a:p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63D61D-CCA7-43EB-B0F0-D7EF513A69D2}"/>
              </a:ext>
            </a:extLst>
          </p:cNvPr>
          <p:cNvSpPr txBox="1"/>
          <p:nvPr/>
        </p:nvSpPr>
        <p:spPr>
          <a:xfrm>
            <a:off x="360000" y="1439998"/>
            <a:ext cx="360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summary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D95A2E-F1A0-41F7-B02A-111485B7A390}"/>
              </a:ext>
            </a:extLst>
          </p:cNvPr>
          <p:cNvSpPr txBox="1"/>
          <p:nvPr/>
        </p:nvSpPr>
        <p:spPr>
          <a:xfrm>
            <a:off x="180000" y="288000"/>
            <a:ext cx="3937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분석 및 </a:t>
            </a:r>
            <a:r>
              <a:rPr lang="ko-KR" altLang="en-US" sz="2800" b="1" dirty="0" err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전처리</a:t>
            </a:r>
            <a:endParaRPr lang="ko-KR" altLang="en-US" sz="28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709153-B453-4973-8746-94AF53C94DAE}"/>
              </a:ext>
            </a:extLst>
          </p:cNvPr>
          <p:cNvSpPr/>
          <p:nvPr/>
        </p:nvSpPr>
        <p:spPr>
          <a:xfrm>
            <a:off x="540000" y="2556000"/>
            <a:ext cx="10945625" cy="2942511"/>
          </a:xfrm>
          <a:prstGeom prst="rect">
            <a:avLst/>
          </a:prstGeom>
          <a:noFill/>
          <a:ln w="28575">
            <a:solidFill>
              <a:srgbClr val="3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06B3992D-5788-47FE-B137-8F67E16D8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19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/32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2277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1ADEE47-1AC6-49FD-98D3-CADB27A50D68}"/>
              </a:ext>
            </a:extLst>
          </p:cNvPr>
          <p:cNvSpPr/>
          <p:nvPr/>
        </p:nvSpPr>
        <p:spPr>
          <a:xfrm>
            <a:off x="640461" y="1149178"/>
            <a:ext cx="10911078" cy="53436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	</a:t>
            </a:r>
            <a:r>
              <a:rPr lang="en-US" altLang="ko-KR" sz="2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1. </a:t>
            </a:r>
            <a:r>
              <a:rPr lang="ko-KR" altLang="en-US" sz="2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주제</a:t>
            </a:r>
            <a:endParaRPr lang="en-US" altLang="ko-KR" sz="2400" b="1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	2. </a:t>
            </a:r>
            <a:r>
              <a:rPr lang="ko-KR" altLang="en-US" sz="2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데이터</a:t>
            </a:r>
            <a:endParaRPr lang="en-US" altLang="ko-KR" sz="2400" b="1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sz="2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		</a:t>
            </a:r>
            <a:r>
              <a:rPr lang="en-US" altLang="ko-KR" sz="20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2-1. </a:t>
            </a:r>
            <a:r>
              <a:rPr lang="ko-KR" altLang="en-US" sz="20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데이터 수집</a:t>
            </a:r>
            <a:endParaRPr lang="en-US" altLang="ko-KR" sz="2000" b="1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		2-2. </a:t>
            </a:r>
            <a:r>
              <a:rPr lang="ko-KR" altLang="en-US" sz="20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데이터 분석 및 </a:t>
            </a:r>
            <a:r>
              <a:rPr lang="ko-KR" altLang="en-US" sz="2000" b="1" dirty="0" err="1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전처리</a:t>
            </a:r>
            <a:endParaRPr lang="en-US" altLang="ko-KR" sz="2000" b="1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	3. </a:t>
            </a:r>
            <a:r>
              <a:rPr lang="ko-KR" altLang="en-US" sz="2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모델</a:t>
            </a:r>
            <a:endParaRPr lang="en-US" altLang="ko-KR" sz="2400" b="1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sz="2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		</a:t>
            </a:r>
            <a:r>
              <a:rPr lang="en-US" altLang="ko-KR" sz="20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3-1. </a:t>
            </a:r>
            <a:r>
              <a:rPr lang="ko-KR" altLang="en-US" sz="20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모델 선정</a:t>
            </a:r>
            <a:endParaRPr lang="en-US" altLang="ko-KR" sz="2000" b="1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		3-2. </a:t>
            </a:r>
            <a:r>
              <a:rPr lang="ko-KR" altLang="en-US" sz="20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모델 학습 과정</a:t>
            </a:r>
            <a:endParaRPr lang="en-US" altLang="ko-KR" sz="2000" b="1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		3-3. </a:t>
            </a:r>
            <a:r>
              <a:rPr lang="ko-KR" altLang="en-US" sz="20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모델</a:t>
            </a:r>
            <a:r>
              <a:rPr lang="en-US" altLang="ko-KR" sz="20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학습 결과</a:t>
            </a:r>
            <a:endParaRPr lang="en-US" altLang="ko-KR" sz="2000" b="1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	4. </a:t>
            </a:r>
            <a:r>
              <a:rPr lang="ko-KR" altLang="en-US" sz="2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보완점</a:t>
            </a:r>
            <a:endParaRPr lang="en-US" altLang="ko-KR" sz="2400" b="1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	5. </a:t>
            </a:r>
            <a:r>
              <a:rPr lang="ko-KR" altLang="en-US" sz="2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결론</a:t>
            </a:r>
            <a:endParaRPr lang="en-US" altLang="ko-KR" sz="2400" b="1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	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E1F312-C5D0-4986-BFA7-EE4B95A14850}"/>
              </a:ext>
            </a:extLst>
          </p:cNvPr>
          <p:cNvSpPr txBox="1"/>
          <p:nvPr/>
        </p:nvSpPr>
        <p:spPr>
          <a:xfrm>
            <a:off x="180000" y="288000"/>
            <a:ext cx="2593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목차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4E57C09E-11B3-4670-921E-2F3B05163E25}"/>
              </a:ext>
            </a:extLst>
          </p:cNvPr>
          <p:cNvSpPr txBox="1">
            <a:spLocks/>
          </p:cNvSpPr>
          <p:nvPr/>
        </p:nvSpPr>
        <p:spPr>
          <a:xfrm>
            <a:off x="9360000" y="6480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2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/32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4815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1ADEE47-1AC6-49FD-98D3-CADB27A50D68}"/>
              </a:ext>
            </a:extLst>
          </p:cNvPr>
          <p:cNvSpPr/>
          <p:nvPr/>
        </p:nvSpPr>
        <p:spPr>
          <a:xfrm>
            <a:off x="640461" y="1149178"/>
            <a:ext cx="10911078" cy="53436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	</a:t>
            </a:r>
            <a:r>
              <a:rPr lang="en-US" altLang="ko-KR" sz="2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3-1. </a:t>
            </a:r>
            <a:r>
              <a:rPr lang="ko-KR" altLang="en-US" sz="2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모델 선정</a:t>
            </a:r>
            <a:endParaRPr lang="en-US" altLang="ko-KR" sz="2400" b="1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	3-2. </a:t>
            </a:r>
            <a:r>
              <a:rPr lang="ko-KR" altLang="en-US" sz="2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모델 학습 과정</a:t>
            </a:r>
            <a:endParaRPr lang="en-US" altLang="ko-KR" sz="2400" b="1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	3-3. </a:t>
            </a:r>
            <a:r>
              <a:rPr lang="ko-KR" altLang="en-US" sz="2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모델 학습 결과</a:t>
            </a:r>
            <a:r>
              <a:rPr lang="en-US" altLang="ko-KR" sz="2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	</a:t>
            </a:r>
            <a:r>
              <a:rPr lang="en-US" altLang="ko-KR" sz="24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CF2C37-11C4-4552-BD65-076E97A1078E}"/>
              </a:ext>
            </a:extLst>
          </p:cNvPr>
          <p:cNvSpPr txBox="1"/>
          <p:nvPr/>
        </p:nvSpPr>
        <p:spPr>
          <a:xfrm>
            <a:off x="180000" y="288000"/>
            <a:ext cx="1926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모델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0ECA4B22-3BFC-4559-923B-3D87BD9D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20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/32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0694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FE21DAC-103B-4798-9BA7-A1752A065F26}"/>
              </a:ext>
            </a:extLst>
          </p:cNvPr>
          <p:cNvSpPr txBox="1"/>
          <p:nvPr/>
        </p:nvSpPr>
        <p:spPr>
          <a:xfrm>
            <a:off x="360000" y="1439999"/>
            <a:ext cx="360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모델 선정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45B1B4-6B6A-46AB-9868-C6CC27D30D46}"/>
              </a:ext>
            </a:extLst>
          </p:cNvPr>
          <p:cNvSpPr txBox="1"/>
          <p:nvPr/>
        </p:nvSpPr>
        <p:spPr>
          <a:xfrm>
            <a:off x="1512151" y="2249822"/>
            <a:ext cx="9167695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우리의 목표는 구매 이력을 통해 </a:t>
            </a:r>
            <a:r>
              <a:rPr lang="ko-KR" altLang="en-US" sz="20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소비자의 충성도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예측하는 것이다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이에 따라 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customer royalty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종속변수로 하는 </a:t>
            </a:r>
            <a:r>
              <a:rPr lang="ko-KR" altLang="en-US" sz="20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분류 모델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을 학습시킨다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39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모델 선정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B4E391-FA09-4C29-9CFA-5CA94E8626FA}"/>
              </a:ext>
            </a:extLst>
          </p:cNvPr>
          <p:cNvSpPr txBox="1"/>
          <p:nvPr/>
        </p:nvSpPr>
        <p:spPr>
          <a:xfrm>
            <a:off x="4074638" y="3553358"/>
            <a:ext cx="4042720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Random forest</a:t>
            </a:r>
          </a:p>
          <a:p>
            <a:pPr marL="457200" indent="-457200">
              <a:buAutoNum type="arabicPeriod"/>
            </a:pPr>
            <a:endParaRPr lang="en-US" altLang="ko-KR" sz="24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2. K-Nearest Neighbor</a:t>
            </a:r>
          </a:p>
          <a:p>
            <a:endParaRPr lang="en-US" altLang="ko-KR" sz="24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3. Deep Neural Network </a:t>
            </a:r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2E19293-74C3-46FA-A298-675BD025A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21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/32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3682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FE21DAC-103B-4798-9BA7-A1752A065F26}"/>
              </a:ext>
            </a:extLst>
          </p:cNvPr>
          <p:cNvSpPr txBox="1"/>
          <p:nvPr/>
        </p:nvSpPr>
        <p:spPr>
          <a:xfrm>
            <a:off x="360000" y="1439999"/>
            <a:ext cx="360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데이터 셋 분할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39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모델 학습 과정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9A27EA2-E6B1-4D90-A883-A50A95A74E0F}"/>
              </a:ext>
            </a:extLst>
          </p:cNvPr>
          <p:cNvSpPr/>
          <p:nvPr/>
        </p:nvSpPr>
        <p:spPr>
          <a:xfrm>
            <a:off x="1906313" y="2308936"/>
            <a:ext cx="8835012" cy="52563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E-commerce Dataset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16B4665-87B2-4BAF-AA99-9149F9C6FD7B}"/>
              </a:ext>
            </a:extLst>
          </p:cNvPr>
          <p:cNvSpPr/>
          <p:nvPr/>
        </p:nvSpPr>
        <p:spPr>
          <a:xfrm>
            <a:off x="1906313" y="2942859"/>
            <a:ext cx="5590190" cy="525628"/>
          </a:xfrm>
          <a:prstGeom prst="roundRect">
            <a:avLst/>
          </a:prstGeom>
          <a:solidFill>
            <a:srgbClr val="D6DCE5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Training (80%)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8F28691-6D58-4F93-A756-ABE8AAE6C35B}"/>
              </a:ext>
            </a:extLst>
          </p:cNvPr>
          <p:cNvSpPr/>
          <p:nvPr/>
        </p:nvSpPr>
        <p:spPr>
          <a:xfrm>
            <a:off x="7701455" y="2942859"/>
            <a:ext cx="3039870" cy="486142"/>
          </a:xfrm>
          <a:prstGeom prst="roundRect">
            <a:avLst/>
          </a:prstGeom>
          <a:solidFill>
            <a:srgbClr val="F8CECC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Validation (20%)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9B2B263-7544-4E53-926A-B5937A4A07F9}"/>
              </a:ext>
            </a:extLst>
          </p:cNvPr>
          <p:cNvSpPr/>
          <p:nvPr/>
        </p:nvSpPr>
        <p:spPr>
          <a:xfrm>
            <a:off x="4775637" y="3576775"/>
            <a:ext cx="2720866" cy="640501"/>
          </a:xfrm>
          <a:prstGeom prst="roundRect">
            <a:avLst/>
          </a:prstGeom>
          <a:solidFill>
            <a:srgbClr val="D6DCE5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Training y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19879FD-DA5D-4648-8071-2059992EC1AB}"/>
              </a:ext>
            </a:extLst>
          </p:cNvPr>
          <p:cNvSpPr/>
          <p:nvPr/>
        </p:nvSpPr>
        <p:spPr>
          <a:xfrm>
            <a:off x="1906313" y="3576775"/>
            <a:ext cx="2720866" cy="640501"/>
          </a:xfrm>
          <a:prstGeom prst="roundRect">
            <a:avLst/>
          </a:prstGeom>
          <a:solidFill>
            <a:srgbClr val="D6DCE5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Training x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92C94F3-9B17-422F-885D-CE072A62B813}"/>
              </a:ext>
            </a:extLst>
          </p:cNvPr>
          <p:cNvSpPr/>
          <p:nvPr/>
        </p:nvSpPr>
        <p:spPr>
          <a:xfrm>
            <a:off x="7701455" y="3576775"/>
            <a:ext cx="1497724" cy="640501"/>
          </a:xfrm>
          <a:prstGeom prst="roundRect">
            <a:avLst/>
          </a:prstGeom>
          <a:solidFill>
            <a:srgbClr val="F8CECC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Validation x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A849934-C693-41A7-8462-B1F3DC25F06A}"/>
              </a:ext>
            </a:extLst>
          </p:cNvPr>
          <p:cNvSpPr/>
          <p:nvPr/>
        </p:nvSpPr>
        <p:spPr>
          <a:xfrm>
            <a:off x="9243601" y="3576775"/>
            <a:ext cx="1497724" cy="640501"/>
          </a:xfrm>
          <a:prstGeom prst="roundRect">
            <a:avLst/>
          </a:prstGeom>
          <a:solidFill>
            <a:srgbClr val="F8CECC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Validation y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2465A7-B791-466B-9396-72C9B5A44B89}"/>
              </a:ext>
            </a:extLst>
          </p:cNvPr>
          <p:cNvSpPr txBox="1"/>
          <p:nvPr/>
        </p:nvSpPr>
        <p:spPr>
          <a:xfrm>
            <a:off x="2018109" y="4833171"/>
            <a:ext cx="883501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전처리가 완료된 데이터 셋은 약 </a:t>
            </a:r>
            <a:r>
              <a:rPr lang="en-US" altLang="ko-KR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443</a:t>
            </a:r>
            <a:r>
              <a:rPr lang="ko-KR" altLang="en-US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만 개의 샘플로 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구성되며 </a:t>
            </a:r>
            <a:r>
              <a:rPr lang="en-US" altLang="ko-KR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30</a:t>
            </a:r>
            <a:r>
              <a:rPr lang="ko-KR" altLang="en-US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개의 특성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을 가진다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EC4044-B26C-4E6B-A1C4-FD2F2A38CCD7}"/>
              </a:ext>
            </a:extLst>
          </p:cNvPr>
          <p:cNvSpPr txBox="1"/>
          <p:nvPr/>
        </p:nvSpPr>
        <p:spPr>
          <a:xfrm>
            <a:off x="1978039" y="5366024"/>
            <a:ext cx="883501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이러한 데이터 셋을 </a:t>
            </a:r>
            <a:r>
              <a:rPr lang="en-US" altLang="ko-KR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8 :</a:t>
            </a:r>
            <a:r>
              <a:rPr lang="ko-KR" altLang="en-US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2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로 랜덤 샘플링 하여 학습 데이터셋과 추론 데이터셋으로 나눈다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0" name="슬라이드 번호 개체 틀 5">
            <a:extLst>
              <a:ext uri="{FF2B5EF4-FFF2-40B4-BE49-F238E27FC236}">
                <a16:creationId xmlns:a16="http://schemas.microsoft.com/office/drawing/2014/main" id="{9E611335-1C1F-4B99-8047-F17BBB6FB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22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/32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5302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FE21DAC-103B-4798-9BA7-A1752A065F26}"/>
              </a:ext>
            </a:extLst>
          </p:cNvPr>
          <p:cNvSpPr txBox="1"/>
          <p:nvPr/>
        </p:nvSpPr>
        <p:spPr>
          <a:xfrm>
            <a:off x="360000" y="1439999"/>
            <a:ext cx="360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모델 학습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39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모델 학습 과정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778E04-4D61-4C10-B5DD-574FF582F143}"/>
              </a:ext>
            </a:extLst>
          </p:cNvPr>
          <p:cNvSpPr txBox="1"/>
          <p:nvPr/>
        </p:nvSpPr>
        <p:spPr>
          <a:xfrm>
            <a:off x="758466" y="2189955"/>
            <a:ext cx="5021657" cy="12003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Random</a:t>
            </a:r>
            <a:r>
              <a:rPr lang="ko-KR" altLang="en-US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forest</a:t>
            </a:r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Train Accuracy : 79.89%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Validation Accuracy : </a:t>
            </a:r>
            <a:r>
              <a:rPr lang="en-US" altLang="ko-KR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57.98%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6290B6-B997-4617-8254-57EF3BE6F181}"/>
              </a:ext>
            </a:extLst>
          </p:cNvPr>
          <p:cNvSpPr txBox="1"/>
          <p:nvPr/>
        </p:nvSpPr>
        <p:spPr>
          <a:xfrm>
            <a:off x="6694183" y="2189955"/>
            <a:ext cx="5021657" cy="12003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KNN</a:t>
            </a:r>
          </a:p>
          <a:p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Train Accuracy : ---%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Validation Accuracy : </a:t>
            </a:r>
            <a:r>
              <a:rPr lang="en-US" altLang="ko-KR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60.01%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10C7F8-FDDD-43C0-984A-5F153D4C7322}"/>
              </a:ext>
            </a:extLst>
          </p:cNvPr>
          <p:cNvSpPr txBox="1"/>
          <p:nvPr/>
        </p:nvSpPr>
        <p:spPr>
          <a:xfrm>
            <a:off x="679636" y="3895528"/>
            <a:ext cx="602859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1. 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학습 과정과 추론 과정에서의 정확도의 차이가 크다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2. 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모델의 일반화 능력이 부족하다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5A2209-0EC0-4492-8C26-69AD160425F7}"/>
              </a:ext>
            </a:extLst>
          </p:cNvPr>
          <p:cNvSpPr txBox="1"/>
          <p:nvPr/>
        </p:nvSpPr>
        <p:spPr>
          <a:xfrm>
            <a:off x="6355429" y="3821686"/>
            <a:ext cx="5689426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1. 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데이터셋이 크기 때문에 예측 시간이 매우 느리다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   (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학습과 추론 과정에 약 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7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시간이 소요되었다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.)</a:t>
            </a:r>
          </a:p>
          <a:p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2. 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특성이 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0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인 데이터 샘플에 대하여 잘 작동하지 않는다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3. 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많은 특성을 고려하기에는 알고리즘이  단순하다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EC3BAF89-A40E-4B88-8699-2EE2968E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23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/32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4159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FE21DAC-103B-4798-9BA7-A1752A065F26}"/>
              </a:ext>
            </a:extLst>
          </p:cNvPr>
          <p:cNvSpPr txBox="1"/>
          <p:nvPr/>
        </p:nvSpPr>
        <p:spPr>
          <a:xfrm>
            <a:off x="360000" y="1439999"/>
            <a:ext cx="360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모델 학습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39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모델 학습 과정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778E04-4D61-4C10-B5DD-574FF582F143}"/>
              </a:ext>
            </a:extLst>
          </p:cNvPr>
          <p:cNvSpPr txBox="1"/>
          <p:nvPr/>
        </p:nvSpPr>
        <p:spPr>
          <a:xfrm>
            <a:off x="758466" y="2189955"/>
            <a:ext cx="5021657" cy="12003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Random</a:t>
            </a:r>
            <a:r>
              <a:rPr lang="ko-KR" altLang="en-US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forest</a:t>
            </a:r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Train Accuracy : 79.89%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Validation Accuracy : </a:t>
            </a:r>
            <a:r>
              <a:rPr lang="en-US" altLang="ko-KR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57.98%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6290B6-B997-4617-8254-57EF3BE6F181}"/>
              </a:ext>
            </a:extLst>
          </p:cNvPr>
          <p:cNvSpPr txBox="1"/>
          <p:nvPr/>
        </p:nvSpPr>
        <p:spPr>
          <a:xfrm>
            <a:off x="6694183" y="2189955"/>
            <a:ext cx="5021657" cy="12003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KNN</a:t>
            </a:r>
          </a:p>
          <a:p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Train Accuracy : ---%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Validation Accuracy : </a:t>
            </a:r>
            <a:r>
              <a:rPr lang="en-US" altLang="ko-KR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60.01%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10C7F8-FDDD-43C0-984A-5F153D4C7322}"/>
              </a:ext>
            </a:extLst>
          </p:cNvPr>
          <p:cNvSpPr txBox="1"/>
          <p:nvPr/>
        </p:nvSpPr>
        <p:spPr>
          <a:xfrm>
            <a:off x="679636" y="3895528"/>
            <a:ext cx="602859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1. 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학습 과정과 추론 과정에서의 정확도의 차이가 크다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2. 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모델의 일반화 능력이 부족하다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5A2209-0EC0-4492-8C26-69AD160425F7}"/>
              </a:ext>
            </a:extLst>
          </p:cNvPr>
          <p:cNvSpPr txBox="1"/>
          <p:nvPr/>
        </p:nvSpPr>
        <p:spPr>
          <a:xfrm>
            <a:off x="6355429" y="3821686"/>
            <a:ext cx="5689426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1. 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데이터셋이 크기 때문에 예측 시간이 매우 느리다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   (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학습과 추론 과정에 약 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7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시간이 소요되었다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.)</a:t>
            </a:r>
          </a:p>
          <a:p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2. 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특성이 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0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인 데이터 샘플에 대하여 잘 작동하지 않는다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3. 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많은 특성을 고려하기에는 알고리즘이  단순하다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100E1977-8899-48B3-821B-E09FB8DD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24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/32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3367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FE21DAC-103B-4798-9BA7-A1752A065F26}"/>
              </a:ext>
            </a:extLst>
          </p:cNvPr>
          <p:cNvSpPr txBox="1"/>
          <p:nvPr/>
        </p:nvSpPr>
        <p:spPr>
          <a:xfrm>
            <a:off x="360000" y="1439999"/>
            <a:ext cx="360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모델 학습 과정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39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모델 학습 과정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34A31D7-753B-4441-8FFD-2259187A3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117" y="1992954"/>
            <a:ext cx="4525095" cy="425704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8DC71A1-1110-4CE8-91CF-54236B159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827" y="1992953"/>
            <a:ext cx="5279129" cy="4257042"/>
          </a:xfrm>
          <a:prstGeom prst="rect">
            <a:avLst/>
          </a:prstGeom>
        </p:spPr>
      </p:pic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8AB96550-2E88-4BE4-8E3F-27DD4252E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25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/32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5324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FE21DAC-103B-4798-9BA7-A1752A065F26}"/>
              </a:ext>
            </a:extLst>
          </p:cNvPr>
          <p:cNvSpPr txBox="1"/>
          <p:nvPr/>
        </p:nvSpPr>
        <p:spPr>
          <a:xfrm>
            <a:off x="360000" y="1439999"/>
            <a:ext cx="360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모델 학습 과정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39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모델 학습 과정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34A31D7-753B-4441-8FFD-2259187A3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117" y="1992954"/>
            <a:ext cx="4525095" cy="425704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8DC71A1-1110-4CE8-91CF-54236B159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827" y="1992953"/>
            <a:ext cx="5279129" cy="4257042"/>
          </a:xfrm>
          <a:prstGeom prst="rect">
            <a:avLst/>
          </a:prstGeom>
        </p:spPr>
      </p:pic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F054182-BB85-4FAA-9213-3720E49F8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26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/32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0415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FE21DAC-103B-4798-9BA7-A1752A065F26}"/>
              </a:ext>
            </a:extLst>
          </p:cNvPr>
          <p:cNvSpPr txBox="1"/>
          <p:nvPr/>
        </p:nvSpPr>
        <p:spPr>
          <a:xfrm>
            <a:off x="360000" y="1439999"/>
            <a:ext cx="360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모델 학습 과정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39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모델 학습 과정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0EEB5C3-2952-4001-9EF5-44CE4FB0E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77464"/>
            <a:ext cx="5905499" cy="35638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7307B54-473A-4329-AE68-065411074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79" y="2177464"/>
            <a:ext cx="5485179" cy="35638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4A8596A7-6C55-4E10-8313-E8B685586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27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/32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1712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FE21DAC-103B-4798-9BA7-A1752A065F26}"/>
              </a:ext>
            </a:extLst>
          </p:cNvPr>
          <p:cNvSpPr txBox="1"/>
          <p:nvPr/>
        </p:nvSpPr>
        <p:spPr>
          <a:xfrm>
            <a:off x="360000" y="1439999"/>
            <a:ext cx="360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모델 학습 과정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39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모델 학습 과정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284BF94-DCBF-41BA-B0C7-D29B06903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950" y="2207171"/>
            <a:ext cx="4431733" cy="356538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37459F9-3C05-49F1-A028-3D7F7FD96C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020" y="2207171"/>
            <a:ext cx="4431733" cy="3565379"/>
          </a:xfrm>
          <a:prstGeom prst="rect">
            <a:avLst/>
          </a:prstGeom>
        </p:spPr>
      </p:pic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6482FE0A-C917-4D0C-9A7D-22ED5231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28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/32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95677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FE21DAC-103B-4798-9BA7-A1752A065F26}"/>
              </a:ext>
            </a:extLst>
          </p:cNvPr>
          <p:cNvSpPr txBox="1"/>
          <p:nvPr/>
        </p:nvSpPr>
        <p:spPr>
          <a:xfrm>
            <a:off x="360000" y="1439999"/>
            <a:ext cx="360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모델 학습 과정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39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모델 학습 과정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284BF94-DCBF-41BA-B0C7-D29B06903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950" y="2207171"/>
            <a:ext cx="4431733" cy="356538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37459F9-3C05-49F1-A028-3D7F7FD96C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020" y="2207171"/>
            <a:ext cx="4431733" cy="3565379"/>
          </a:xfrm>
          <a:prstGeom prst="rect">
            <a:avLst/>
          </a:prstGeom>
        </p:spPr>
      </p:pic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F964E7EA-3265-4A61-A99A-312D578AD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29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/32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63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1ADEE47-1AC6-49FD-98D3-CADB27A50D68}"/>
              </a:ext>
            </a:extLst>
          </p:cNvPr>
          <p:cNvSpPr/>
          <p:nvPr/>
        </p:nvSpPr>
        <p:spPr>
          <a:xfrm>
            <a:off x="640461" y="1149178"/>
            <a:ext cx="10911078" cy="53436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	</a:t>
            </a:r>
            <a:r>
              <a:rPr lang="en-US" altLang="ko-KR" sz="2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1. </a:t>
            </a:r>
            <a:r>
              <a:rPr lang="ko-KR" altLang="en-US" sz="2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주제</a:t>
            </a:r>
            <a:endParaRPr lang="en-US" altLang="ko-KR" sz="2400" b="1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	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986A7C-97C8-44BC-B494-52895EE8A894}"/>
              </a:ext>
            </a:extLst>
          </p:cNvPr>
          <p:cNvSpPr txBox="1"/>
          <p:nvPr/>
        </p:nvSpPr>
        <p:spPr>
          <a:xfrm>
            <a:off x="180000" y="288000"/>
            <a:ext cx="1463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주제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744BD431-DD1C-4265-968F-C1AF7EA6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3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/32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37268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5B459F-E5C0-41A4-B274-939BA9DA3811}"/>
              </a:ext>
            </a:extLst>
          </p:cNvPr>
          <p:cNvSpPr txBox="1"/>
          <p:nvPr/>
        </p:nvSpPr>
        <p:spPr>
          <a:xfrm>
            <a:off x="448230" y="2713214"/>
            <a:ext cx="11058473" cy="24929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한 번이라도 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e-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커머스를 통해 구매 경험이 있는 소비자의 </a:t>
            </a:r>
            <a:r>
              <a:rPr lang="ko-KR" altLang="en-US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단순 재 방문 여부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예측하는 것은 쉽다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하지만 소비자의 재 방문 횟수를 예측하고 </a:t>
            </a:r>
            <a:r>
              <a:rPr lang="en-US" altLang="ko-KR" b="1" dirty="0" err="1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customer_royalty</a:t>
            </a:r>
            <a:r>
              <a:rPr lang="ko-KR" altLang="en-US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예측하는 것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은</a:t>
            </a:r>
            <a:r>
              <a:rPr lang="ko-KR" altLang="en-US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전자보다</a:t>
            </a:r>
            <a:r>
              <a:rPr lang="ko-KR" altLang="en-US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정확도가 떨어진다</a:t>
            </a:r>
            <a:r>
              <a:rPr lang="en-US" altLang="ko-KR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-US" altLang="ko-KR" b="1" dirty="0">
              <a:solidFill>
                <a:srgbClr val="FF0000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algn="ctr"/>
            <a:r>
              <a:rPr lang="en-US" altLang="ko-KR" b="1" dirty="0" err="1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customer_royalt</a:t>
            </a:r>
            <a:r>
              <a:rPr lang="ko-KR" altLang="en-US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의 분류를 세분화 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할 수록 </a:t>
            </a:r>
            <a:r>
              <a:rPr lang="ko-KR" altLang="en-US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정확도가 떨어진다</a:t>
            </a:r>
            <a:r>
              <a:rPr lang="en-US" altLang="ko-KR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소비자에 대한 개인 정보 없이 구매 이력만을 사용하기에는 </a:t>
            </a:r>
            <a:r>
              <a:rPr lang="ko-KR" altLang="en-US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소비자의 특성 표현 능력이 떨어진다</a:t>
            </a:r>
            <a:r>
              <a:rPr lang="en-US" altLang="ko-KR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-US" altLang="ko-KR" b="1" dirty="0">
              <a:solidFill>
                <a:srgbClr val="FF0000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데이터의 </a:t>
            </a:r>
            <a:r>
              <a:rPr lang="en-US" altLang="ko-KR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feature</a:t>
            </a:r>
            <a:r>
              <a:rPr lang="ko-KR" altLang="en-US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가 부족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하다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1D47ED-E420-4F01-9CBE-0C4575200EC2}"/>
              </a:ext>
            </a:extLst>
          </p:cNvPr>
          <p:cNvSpPr txBox="1"/>
          <p:nvPr/>
        </p:nvSpPr>
        <p:spPr>
          <a:xfrm>
            <a:off x="180000" y="288000"/>
            <a:ext cx="2593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보완점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1652D446-AFF8-4981-BCFC-53ED354BB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30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/32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84119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5B459F-E5C0-41A4-B274-939BA9DA3811}"/>
              </a:ext>
            </a:extLst>
          </p:cNvPr>
          <p:cNvSpPr txBox="1"/>
          <p:nvPr/>
        </p:nvSpPr>
        <p:spPr>
          <a:xfrm>
            <a:off x="448230" y="2713214"/>
            <a:ext cx="11058473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E-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커머스 기업에서 이러한 모델을 기반으로 </a:t>
            </a:r>
            <a:r>
              <a:rPr lang="ko-KR" altLang="en-US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소비자의 개인 정보 데이터를 결합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한다면</a:t>
            </a:r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고객의 충성도를 </a:t>
            </a:r>
            <a:r>
              <a:rPr lang="ko-KR" altLang="en-US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예측 정확도가 상승할 것</a:t>
            </a:r>
            <a:endParaRPr lang="en-US" altLang="ko-KR" b="1" dirty="0">
              <a:solidFill>
                <a:srgbClr val="FF0000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algn="ctr"/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기업들은 예측된 고객의 </a:t>
            </a:r>
            <a:r>
              <a:rPr lang="ko-KR" altLang="en-US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충성도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통해 맞춤 마케팅 또는 유인 기법을 통해 </a:t>
            </a:r>
            <a:r>
              <a:rPr lang="ko-KR" altLang="en-US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충성 고객 확보 전략을 수립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할 수 있다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1D47ED-E420-4F01-9CBE-0C4575200EC2}"/>
              </a:ext>
            </a:extLst>
          </p:cNvPr>
          <p:cNvSpPr txBox="1"/>
          <p:nvPr/>
        </p:nvSpPr>
        <p:spPr>
          <a:xfrm>
            <a:off x="180000" y="288000"/>
            <a:ext cx="2593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결론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F6CFCC52-0460-4577-A27F-6E26D155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31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/32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4668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5B459F-E5C0-41A4-B274-939BA9DA3811}"/>
              </a:ext>
            </a:extLst>
          </p:cNvPr>
          <p:cNvSpPr txBox="1"/>
          <p:nvPr/>
        </p:nvSpPr>
        <p:spPr>
          <a:xfrm>
            <a:off x="3572430" y="3429000"/>
            <a:ext cx="493233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28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감사합니다</a:t>
            </a:r>
            <a:r>
              <a:rPr lang="en-US" altLang="ko-KR" sz="28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621CD2-C469-4043-B39C-00236D42A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32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/32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610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endParaRPr lang="en-US" altLang="ko-KR" sz="2800" b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FE21DAC-103B-4798-9BA7-A1752A065F26}"/>
              </a:ext>
            </a:extLst>
          </p:cNvPr>
          <p:cNvSpPr txBox="1"/>
          <p:nvPr/>
        </p:nvSpPr>
        <p:spPr>
          <a:xfrm>
            <a:off x="360000" y="1440000"/>
            <a:ext cx="3600000" cy="3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e-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커머스 고객의 충성도 예측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45B1B4-6B6A-46AB-9868-C6CC27D30D46}"/>
              </a:ext>
            </a:extLst>
          </p:cNvPr>
          <p:cNvSpPr txBox="1"/>
          <p:nvPr/>
        </p:nvSpPr>
        <p:spPr>
          <a:xfrm>
            <a:off x="360000" y="4320000"/>
            <a:ext cx="11905247" cy="1969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6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다양한 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e-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커머스 플랫폼이 존재하는 가운데 소비자는 자신의 구매 성향에 맞는 플랫폼을 선택한다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6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기업은 이러한 소비자의 행동 분석을 통해서 이익의 증대를 목표로 한다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6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기업은 어떤 소비자들이 충성 고객이 될 것인가 예측을 할 수 있다면 이익의 증대를 기대할 수 있다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6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e-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커머스 소비자의 행동 데이터를 통해 재 방문 빈도에 따른 고객의 충성도를 예측해보자</a:t>
            </a:r>
            <a:endParaRPr lang="en-US" altLang="ko-KR" sz="16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4F40058-6B5A-4BE9-951F-444EADF9315A}"/>
              </a:ext>
            </a:extLst>
          </p:cNvPr>
          <p:cNvGrpSpPr/>
          <p:nvPr/>
        </p:nvGrpSpPr>
        <p:grpSpPr>
          <a:xfrm>
            <a:off x="1665959" y="1886139"/>
            <a:ext cx="8860081" cy="1899347"/>
            <a:chOff x="1506877" y="1962921"/>
            <a:chExt cx="8860081" cy="1899347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4D67D62-ED23-4087-829C-5AA5B79AF60B}"/>
                </a:ext>
              </a:extLst>
            </p:cNvPr>
            <p:cNvGrpSpPr/>
            <p:nvPr/>
          </p:nvGrpSpPr>
          <p:grpSpPr>
            <a:xfrm>
              <a:off x="1506877" y="1962921"/>
              <a:ext cx="7910426" cy="1899347"/>
              <a:chOff x="591023" y="1844750"/>
              <a:chExt cx="9080793" cy="2315880"/>
            </a:xfrm>
          </p:grpSpPr>
          <p:pic>
            <p:nvPicPr>
              <p:cNvPr id="1030" name="Picture 6" descr="아마존 로고">
                <a:extLst>
                  <a:ext uri="{FF2B5EF4-FFF2-40B4-BE49-F238E27FC236}">
                    <a16:creationId xmlns:a16="http://schemas.microsoft.com/office/drawing/2014/main" id="{CCAE1F8A-6E46-455D-985F-1DA696D72F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38066" y="2789030"/>
                <a:ext cx="3333750" cy="1371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이베이 - 위키백과, 우리 모두의 백과사전">
                <a:extLst>
                  <a:ext uri="{FF2B5EF4-FFF2-40B4-BE49-F238E27FC236}">
                    <a16:creationId xmlns:a16="http://schemas.microsoft.com/office/drawing/2014/main" id="{D0E03DA6-9316-46E1-ABAE-DED7D70F1A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40587" y="2839681"/>
                <a:ext cx="3213349" cy="12853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" name="Picture 2" descr="무서운 쿠팡, 결국 일냈다">
                <a:extLst>
                  <a:ext uri="{FF2B5EF4-FFF2-40B4-BE49-F238E27FC236}">
                    <a16:creationId xmlns:a16="http://schemas.microsoft.com/office/drawing/2014/main" id="{CDDF80E1-E71F-4692-A882-134AE7B811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5320"/>
              <a:stretch/>
            </p:blipFill>
            <p:spPr bwMode="auto">
              <a:xfrm>
                <a:off x="591023" y="1844750"/>
                <a:ext cx="2724150" cy="12519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단독]SK플래닛, 말레이시아 11번가 사업 매각…&quot;동남아 시장 완전 철수&quot;">
                <a:extLst>
                  <a:ext uri="{FF2B5EF4-FFF2-40B4-BE49-F238E27FC236}">
                    <a16:creationId xmlns:a16="http://schemas.microsoft.com/office/drawing/2014/main" id="{4164045D-1E4E-4990-B008-5453B4AF1E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84342" y="2131691"/>
                <a:ext cx="2527214" cy="8210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36" name="Picture 12" descr="위메프, 2월 첫 주말 마트(생필품) 카테고리 주문 3.6배 증가 - 전자신문">
              <a:extLst>
                <a:ext uri="{FF2B5EF4-FFF2-40B4-BE49-F238E27FC236}">
                  <a16:creationId xmlns:a16="http://schemas.microsoft.com/office/drawing/2014/main" id="{51177F77-8F4E-4214-BD80-07E94DEFF2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7647" y="2148308"/>
              <a:ext cx="1899311" cy="647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46CF558-68D0-4822-AFD4-E35913ABD4D2}"/>
              </a:ext>
            </a:extLst>
          </p:cNvPr>
          <p:cNvSpPr txBox="1"/>
          <p:nvPr/>
        </p:nvSpPr>
        <p:spPr>
          <a:xfrm>
            <a:off x="180000" y="288000"/>
            <a:ext cx="1463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주제</a:t>
            </a:r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55EAAD79-0E27-4078-A89F-690D56E2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4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/32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2826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1ADEE47-1AC6-49FD-98D3-CADB27A50D68}"/>
              </a:ext>
            </a:extLst>
          </p:cNvPr>
          <p:cNvSpPr/>
          <p:nvPr/>
        </p:nvSpPr>
        <p:spPr>
          <a:xfrm>
            <a:off x="640461" y="1149178"/>
            <a:ext cx="10911078" cy="53436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	</a:t>
            </a:r>
            <a:r>
              <a:rPr lang="en-US" altLang="ko-KR" sz="2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2-1. </a:t>
            </a:r>
            <a:r>
              <a:rPr lang="ko-KR" altLang="en-US" sz="2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데이터 수집</a:t>
            </a:r>
            <a:endParaRPr lang="en-US" altLang="ko-KR" sz="2400" b="1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	2-2. </a:t>
            </a:r>
            <a:r>
              <a:rPr lang="ko-KR" altLang="en-US" sz="2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데이터 분석 및 </a:t>
            </a:r>
            <a:r>
              <a:rPr lang="ko-KR" altLang="en-US" sz="2400" b="1" dirty="0" err="1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전처리</a:t>
            </a:r>
            <a:endParaRPr lang="en-US" altLang="ko-KR" sz="2400" b="1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	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CF2C37-11C4-4552-BD65-076E97A1078E}"/>
              </a:ext>
            </a:extLst>
          </p:cNvPr>
          <p:cNvSpPr txBox="1"/>
          <p:nvPr/>
        </p:nvSpPr>
        <p:spPr>
          <a:xfrm>
            <a:off x="180000" y="288000"/>
            <a:ext cx="1926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9F60B4E-2A99-4644-A8B0-BBA4A759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5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/32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4045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FE21DAC-103B-4798-9BA7-A1752A065F26}"/>
              </a:ext>
            </a:extLst>
          </p:cNvPr>
          <p:cNvSpPr txBox="1"/>
          <p:nvPr/>
        </p:nvSpPr>
        <p:spPr>
          <a:xfrm>
            <a:off x="360000" y="1439999"/>
            <a:ext cx="3600000" cy="3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eCommerce behavior data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45B1B4-6B6A-46AB-9868-C6CC27D30D46}"/>
              </a:ext>
            </a:extLst>
          </p:cNvPr>
          <p:cNvSpPr txBox="1"/>
          <p:nvPr/>
        </p:nvSpPr>
        <p:spPr>
          <a:xfrm>
            <a:off x="360000" y="4320000"/>
            <a:ext cx="11905247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Kaggle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의 </a:t>
            </a:r>
            <a:r>
              <a:rPr lang="en-US" altLang="ko-KR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eCommerce behavior data from multi category store 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데이터</a:t>
            </a:r>
            <a:endParaRPr lang="en-US" altLang="ko-KR" sz="16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endParaRPr lang="en-US" altLang="ko-KR" sz="16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e-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커머스 소비자의 행동 데이터</a:t>
            </a:r>
            <a:endParaRPr lang="en-US" altLang="ko-KR" sz="16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endParaRPr lang="en-US" altLang="ko-KR" sz="16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2019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년 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10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월 부터 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2020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년 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4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월까지의 데이터</a:t>
            </a:r>
            <a:endParaRPr lang="en-US" altLang="ko-KR" sz="16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  <a:hlinkClick r:id="rId3"/>
              </a:rPr>
              <a:t>https://www.kaggle.com/mkechinov/ecommerce-behavior-data-from-multi-category-store</a:t>
            </a:r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4647BDA-28C1-4B1F-8848-6C44BABEE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912" y="2003105"/>
            <a:ext cx="8985421" cy="19678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2593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수집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700AAD7-60D3-4D3B-80B6-539CA9970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6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/32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4221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FE21DAC-103B-4798-9BA7-A1752A065F26}"/>
              </a:ext>
            </a:extLst>
          </p:cNvPr>
          <p:cNvSpPr txBox="1"/>
          <p:nvPr/>
        </p:nvSpPr>
        <p:spPr>
          <a:xfrm>
            <a:off x="360000" y="1439999"/>
            <a:ext cx="3600000" cy="3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eCommerce behavior data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45B1B4-6B6A-46AB-9868-C6CC27D30D46}"/>
              </a:ext>
            </a:extLst>
          </p:cNvPr>
          <p:cNvSpPr txBox="1"/>
          <p:nvPr/>
        </p:nvSpPr>
        <p:spPr>
          <a:xfrm>
            <a:off x="360000" y="4320000"/>
            <a:ext cx="11905247" cy="1969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초기 데이터 구성</a:t>
            </a:r>
            <a:endParaRPr lang="en-US" altLang="ko-KR" sz="16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sz="1600" b="1" dirty="0" err="1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product_id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의 경우 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id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에 해당하는 품목을 확인할 수 없어 제거한다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6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sz="1600" b="1" dirty="0" err="1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category_id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의 경우 품목에 해당하는 카테고리는 </a:t>
            </a:r>
            <a:r>
              <a:rPr lang="en-US" altLang="ko-KR" sz="1600" b="1" dirty="0" err="1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category_code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통해 확인할 수 있어 제거한다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6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brand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의 경우 카테고리별 상위 한 두개 기업에 편향이 심해 제거한다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2593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수집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C55105-01D4-4996-8234-77F4013B6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511" y="1872000"/>
            <a:ext cx="9066978" cy="2160000"/>
          </a:xfrm>
          <a:prstGeom prst="rect">
            <a:avLst/>
          </a:prstGeom>
        </p:spPr>
      </p:pic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F6AEB046-BAC1-4F73-AAB2-134056B9A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7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/32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7000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37B662-A18D-45ED-90BA-A2D028A1D733}"/>
              </a:ext>
            </a:extLst>
          </p:cNvPr>
          <p:cNvSpPr txBox="1"/>
          <p:nvPr/>
        </p:nvSpPr>
        <p:spPr>
          <a:xfrm>
            <a:off x="815683" y="2827780"/>
            <a:ext cx="10699566" cy="2769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해당 데이터는 소비자가 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e-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커머스를 방문해 발생하는 </a:t>
            </a:r>
            <a:r>
              <a:rPr lang="ko-KR" altLang="en-US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이벤트에 따라 분류된 데이터</a:t>
            </a:r>
            <a:endParaRPr lang="en-US" altLang="ko-KR" b="1" dirty="0">
              <a:solidFill>
                <a:srgbClr val="FF0000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view, cart, </a:t>
            </a:r>
            <a:r>
              <a:rPr lang="en-US" altLang="ko-KR" b="1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remove_from_cart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, purchase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의 타입으로 분류되어 있다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우리의 목표는 한 번이라도 구매한 고객의 재방문하여 구매할 것인가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? 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즉 </a:t>
            </a:r>
            <a:r>
              <a:rPr lang="ko-KR" altLang="en-US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충성 고객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이 될 수 있을 것인가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?</a:t>
            </a:r>
          </a:p>
          <a:p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목표에 맞춰 </a:t>
            </a:r>
            <a:r>
              <a:rPr lang="en-US" altLang="ko-KR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purchase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에 해당하는 데이터를 추출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(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전체 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10%)</a:t>
            </a:r>
          </a:p>
          <a:p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b="1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결측치는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제거하여 사용한다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 (</a:t>
            </a:r>
            <a:r>
              <a:rPr lang="en-US" altLang="ko-KR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6080761 rows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)</a:t>
            </a:r>
          </a:p>
          <a:p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08803A-D489-4FC4-9166-D0E49F4F6F82}"/>
              </a:ext>
            </a:extLst>
          </p:cNvPr>
          <p:cNvSpPr/>
          <p:nvPr/>
        </p:nvSpPr>
        <p:spPr>
          <a:xfrm>
            <a:off x="540000" y="2556000"/>
            <a:ext cx="10945625" cy="2942511"/>
          </a:xfrm>
          <a:prstGeom prst="rect">
            <a:avLst/>
          </a:prstGeom>
          <a:noFill/>
          <a:ln w="28575">
            <a:solidFill>
              <a:srgbClr val="3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63D61D-CCA7-43EB-B0F0-D7EF513A69D2}"/>
              </a:ext>
            </a:extLst>
          </p:cNvPr>
          <p:cNvSpPr txBox="1"/>
          <p:nvPr/>
        </p:nvSpPr>
        <p:spPr>
          <a:xfrm>
            <a:off x="360000" y="1439998"/>
            <a:ext cx="3600000" cy="3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eCommerce behavior data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D95A2E-F1A0-41F7-B02A-111485B7A390}"/>
              </a:ext>
            </a:extLst>
          </p:cNvPr>
          <p:cNvSpPr txBox="1"/>
          <p:nvPr/>
        </p:nvSpPr>
        <p:spPr>
          <a:xfrm>
            <a:off x="180000" y="288000"/>
            <a:ext cx="2593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수집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B203F1CB-EF38-4D73-9469-07E5C8B39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8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/32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986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FE21DAC-103B-4798-9BA7-A1752A065F26}"/>
              </a:ext>
            </a:extLst>
          </p:cNvPr>
          <p:cNvSpPr txBox="1"/>
          <p:nvPr/>
        </p:nvSpPr>
        <p:spPr>
          <a:xfrm>
            <a:off x="360000" y="1439999"/>
            <a:ext cx="360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category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45B1B4-6B6A-46AB-9868-C6CC27D30D46}"/>
              </a:ext>
            </a:extLst>
          </p:cNvPr>
          <p:cNvSpPr txBox="1"/>
          <p:nvPr/>
        </p:nvSpPr>
        <p:spPr>
          <a:xfrm>
            <a:off x="360000" y="4320000"/>
            <a:ext cx="11905247" cy="1969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소비자가 구매한 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카테고리의 분포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확인한다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6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데이터의 </a:t>
            </a:r>
            <a:r>
              <a:rPr lang="en-US" altLang="ko-KR" sz="1600" b="1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category_code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는 메인 카테고리부터 서브 카테고리까지 총 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4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단계로 구분되어 있다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6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서브 카테고리를 포함하여 모두 나눌 경우 분포가 지엽적이다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6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메인 카테고리를 기준으로 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총 </a:t>
            </a:r>
            <a:r>
              <a:rPr lang="en-US" altLang="ko-KR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13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개의 카테고리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로 구분한다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39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분석 및 </a:t>
            </a:r>
            <a:r>
              <a:rPr lang="ko-KR" altLang="en-US" sz="2800" b="1" dirty="0" err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전처리</a:t>
            </a:r>
            <a:endParaRPr lang="ko-KR" altLang="en-US" sz="28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F938FB3-3097-4B75-AE86-183C1F6AA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1872000"/>
            <a:ext cx="405765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0AF32FBC-2CD7-4711-B37E-9D66CE0F0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9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/32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7649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9144</TotalTime>
  <Words>1291</Words>
  <Application>Microsoft Office PowerPoint</Application>
  <PresentationFormat>와이드스크린</PresentationFormat>
  <Paragraphs>298</Paragraphs>
  <Slides>32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맑은 고딕</vt:lpstr>
      <vt:lpstr>한컴산뜻돋움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173056 나영주</dc:creator>
  <cp:lastModifiedBy> </cp:lastModifiedBy>
  <cp:revision>460</cp:revision>
  <dcterms:created xsi:type="dcterms:W3CDTF">2021-07-23T00:43:40Z</dcterms:created>
  <dcterms:modified xsi:type="dcterms:W3CDTF">2021-12-07T12:14:48Z</dcterms:modified>
</cp:coreProperties>
</file>