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67" r:id="rId13"/>
    <p:sldId id="268" r:id="rId14"/>
    <p:sldId id="280" r:id="rId15"/>
    <p:sldId id="282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3056-93AE-450F-ACEF-3D23F734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D835E1-A57C-4433-AE75-5C7D03911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E3D2-8784-4CFF-BB0D-2EC3DB2C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F934A-1CE1-4AD8-95B0-F94F2A60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CBAFC-A3FA-44FE-9967-3B3D9D41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2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4479-2CFB-4FFE-A328-A0B80D29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50093-FABB-4B02-8E22-A8118061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26CD1-F6B6-4DF8-AE67-949A809E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ADEAA-2F11-4E51-99AC-F41876A7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19F2-FB25-414F-8C0E-0FDAA49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CCCB96-C4F2-463E-B4F9-B5B02B42E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F64E7-DB89-47C7-B0F6-31C958100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83420-13CD-416E-97F9-F8A57989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D1780-FDFF-4A47-90A7-3ADD520A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CA0B6-7D9E-4C9E-BF77-3506AC14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C585-6972-46F9-ADD5-26B9FBE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627B4-8B72-498D-AD83-0745F71E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62EA6-26F0-4B52-B98D-1B4BC6D1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B1CE8-4B90-4560-A670-F36F2F5D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AE6D-659A-4E71-9253-B0D993AB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4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7EEDB-A532-4DFA-A36E-C6CBBB47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EA7CD-1260-440F-900C-9F55ED19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D0E80-6EA6-48F4-BAD9-4CBAD76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9D4BA-BE89-4F4D-97E4-00F61429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74CE9-E63A-43A1-98CE-0EB2C3C0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23D77-A3B9-4F81-8DFB-6D9DEA4F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4C09C-7277-4A5A-AF97-53E0DE7C3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12AE6-F43E-4A12-B05D-82E50D9B1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8C3DF-CA94-4B4D-BB07-B986809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A6BB0-6C75-4970-B71E-FE6DC36D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E540C-5823-4392-ACD3-315ADBA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9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964A7-150B-4E44-B353-94D1EF63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C6179-BC9F-47C1-8172-38C9DFC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240CE-35DA-4822-B6EA-AB1A0291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13DE02-3827-49EE-AD0A-9383AE0D7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6819C-FD30-4110-9090-DAF78C977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D4A03-34C7-494B-822D-F73A0B0E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3007FA-05BA-460C-860C-4516A08A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DE0FB4-EA18-4395-BCBB-2A516282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8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C80F0-2726-4A34-B4F6-3784763D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0871E-F696-4228-A95D-511E0FCD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375C1-9275-418D-BB1D-CB732F4D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53E0F1-1F8A-44DD-A4E5-5FACB5F1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072E1A-EAA8-4730-822B-9AF23A26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7F72E4-451B-45E9-97D2-C2280561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6F793A-0C9B-4AB9-8656-3C94F36E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4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F6C4-8FE6-4F8F-9887-9E4828F3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04058-A1AC-4BD9-B24C-4E262FEF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01257-29F5-4D86-8F53-95007E727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DFF07-757E-4375-93E8-6A59B120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A46E3-19AC-4D69-A7BF-BA6C8B79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93E21-ABF4-438C-BE2E-F68360E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9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EA59-7CDE-4B5B-A09C-63081564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185324-5A77-4C80-8908-BB82EBDD7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3E4C0-CFD4-41F4-B97B-510673E8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725FE-A2A2-4F3B-BBE4-23D088E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C0B32-513F-4F95-B11E-F5544AB1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BB2B8-7416-4FB5-BD93-EC481F8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7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655DC2-505C-4EEC-86CC-ADEAB4CD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B7A36-8014-41F0-9DA3-56844234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FA6C7-8E2E-479F-988C-1512B3C1E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FEC0-F4E1-45D1-926B-07155609CFA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2A583-35E0-4D24-B4BA-25E95284A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C33D9-A62D-41FF-A67D-201259BC6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ED8E-D038-488B-B6BC-3ABEFD3D1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3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mkechinov/ecommerce-behavior-data-from-multi-category-st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F6A64-DE19-4735-8E86-E10BCF3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표지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e-Commerce </a:t>
            </a:r>
            <a:r>
              <a:rPr lang="ko-KR" altLang="en-US" dirty="0"/>
              <a:t>소비자의 충성도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D2326-D3DC-4979-A036-3C564B325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인공지능 융합전공 </a:t>
            </a:r>
            <a:r>
              <a:rPr lang="en-US" altLang="ko-KR" dirty="0"/>
              <a:t>165987 </a:t>
            </a:r>
            <a:r>
              <a:rPr lang="ko-KR" altLang="en-US" dirty="0" err="1"/>
              <a:t>구태희</a:t>
            </a:r>
            <a:endParaRPr lang="en-US" altLang="ko-KR" dirty="0"/>
          </a:p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인공지능 융합전공 </a:t>
            </a:r>
            <a:r>
              <a:rPr lang="en-US" altLang="ko-KR" dirty="0"/>
              <a:t>162375 </a:t>
            </a:r>
            <a:r>
              <a:rPr lang="ko-KR" altLang="en-US" dirty="0"/>
              <a:t>김희현</a:t>
            </a:r>
            <a:endParaRPr lang="en-US" altLang="ko-KR" dirty="0"/>
          </a:p>
          <a:p>
            <a:r>
              <a:rPr lang="en-US" altLang="ko-KR" dirty="0"/>
              <a:t>164636 </a:t>
            </a:r>
            <a:r>
              <a:rPr lang="ko-KR" altLang="en-US" dirty="0" err="1"/>
              <a:t>정상하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10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71E9-375F-492E-87FE-CD5DE70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 핫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77757-2953-4C4E-8AE6-4560E5C4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범주로 구분된 데이터에 대해 원 핫 코딩을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FB636-F3F0-4BF5-B054-3AA642D1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3" y="2654278"/>
            <a:ext cx="12192000" cy="32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0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B1133A-26E0-48E3-B863-FCC35F4F45B6}"/>
              </a:ext>
            </a:extLst>
          </p:cNvPr>
          <p:cNvGrpSpPr/>
          <p:nvPr/>
        </p:nvGrpSpPr>
        <p:grpSpPr>
          <a:xfrm>
            <a:off x="-224368" y="-2722642"/>
            <a:ext cx="12754939" cy="7334482"/>
            <a:chOff x="-224368" y="-3245157"/>
            <a:chExt cx="12754939" cy="73344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2C89347-1314-4A75-B696-77FC1F823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3074" y="-3245157"/>
              <a:ext cx="5277497" cy="238647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4AEEF2-0629-4630-91FC-270C7401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24368" y="1723645"/>
              <a:ext cx="7253074" cy="236568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0D1173-C3B2-4899-B58A-624719C025E2}"/>
              </a:ext>
            </a:extLst>
          </p:cNvPr>
          <p:cNvGrpSpPr/>
          <p:nvPr/>
        </p:nvGrpSpPr>
        <p:grpSpPr>
          <a:xfrm>
            <a:off x="0" y="2642761"/>
            <a:ext cx="13684188" cy="6902350"/>
            <a:chOff x="0" y="2642761"/>
            <a:chExt cx="13684188" cy="69023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00218C-99F2-450D-992F-64226055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858000"/>
              <a:ext cx="7028706" cy="268711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FC53239-0F1B-4E6C-BA7D-AFCE221C8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468" t="-3014" b="1"/>
            <a:stretch/>
          </p:blipFill>
          <p:spPr>
            <a:xfrm>
              <a:off x="7337464" y="2642761"/>
              <a:ext cx="6346724" cy="2876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60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7C68B-AB3D-4BF4-8DF4-BC631B79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user_session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9B7C-8FF1-444C-A439-9C05B546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데이터는 각 소비자에 대한 고유한 </a:t>
            </a:r>
            <a:r>
              <a:rPr lang="en-US" altLang="ko-KR" dirty="0"/>
              <a:t>id</a:t>
            </a:r>
            <a:r>
              <a:rPr lang="ko-KR" altLang="en-US" dirty="0"/>
              <a:t>와 접속 기록을 나타내는 고유한 </a:t>
            </a:r>
            <a:r>
              <a:rPr lang="en-US" altLang="ko-KR" dirty="0" err="1"/>
              <a:t>user_session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User_session</a:t>
            </a:r>
            <a:r>
              <a:rPr lang="ko-KR" altLang="en-US" dirty="0"/>
              <a:t>은 소비자가 접속하고 나서 시간이 지나고 나서 접속할 경우 변경된다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통해 우리는 소비자의 방문횟수를 파악할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 err="1"/>
              <a:t>user_session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따라 소비자의 구매 횟수와 구매한 카테고리</a:t>
            </a:r>
            <a:r>
              <a:rPr lang="en-US" altLang="ko-KR" dirty="0"/>
              <a:t>, </a:t>
            </a:r>
            <a:r>
              <a:rPr lang="ko-KR" altLang="en-US" dirty="0"/>
              <a:t>접속 시간을 파악할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84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7C68B-AB3D-4BF4-8DF4-BC631B79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user_session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9B7C-8FF1-444C-A439-9C05B546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user_session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따라 소비자의 구매 횟수와 구매한 카테고리</a:t>
            </a:r>
            <a:r>
              <a:rPr lang="en-US" altLang="ko-KR" dirty="0"/>
              <a:t>, </a:t>
            </a:r>
            <a:r>
              <a:rPr lang="ko-KR" altLang="en-US" dirty="0"/>
              <a:t>접속 시간을 파악할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User_id</a:t>
            </a:r>
            <a:r>
              <a:rPr lang="ko-KR" altLang="en-US" dirty="0"/>
              <a:t>와 </a:t>
            </a:r>
            <a:r>
              <a:rPr lang="en-US" altLang="ko-KR" dirty="0" err="1"/>
              <a:t>user_session</a:t>
            </a:r>
            <a:r>
              <a:rPr lang="ko-KR" altLang="en-US" dirty="0"/>
              <a:t>을 통해서 데이터를 특정 소비자의 </a:t>
            </a:r>
            <a:r>
              <a:rPr lang="en-US" altLang="ko-KR" dirty="0"/>
              <a:t>session </a:t>
            </a:r>
            <a:r>
              <a:rPr lang="ko-KR" altLang="en-US" dirty="0"/>
              <a:t>별 구매 기록으로 조작한다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19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475323-DC64-4001-9988-3C54D07D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1" y="497750"/>
            <a:ext cx="6905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7C68B-AB3D-4BF4-8DF4-BC631B79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user_session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9B7C-8FF1-444C-A439-9C05B546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Event_time</a:t>
            </a:r>
            <a:r>
              <a:rPr lang="ko-KR" altLang="en-US" dirty="0"/>
              <a:t>을 활용하여 소비자가 접속한 </a:t>
            </a:r>
            <a:r>
              <a:rPr lang="en-US" altLang="ko-KR" dirty="0"/>
              <a:t>session</a:t>
            </a:r>
            <a:r>
              <a:rPr lang="ko-KR" altLang="en-US" dirty="0"/>
              <a:t>의 순서를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User_id</a:t>
            </a:r>
            <a:r>
              <a:rPr lang="ko-KR" altLang="en-US" dirty="0"/>
              <a:t>로 구분되는 각각의 소비자의 전체 접속 횟수를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983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8CC739-889D-4039-9B99-EF0735CB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83" y="400359"/>
            <a:ext cx="6629400" cy="2162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26494-F4F9-464C-95D6-B24C880B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4298"/>
            <a:ext cx="5638800" cy="2295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BA6F93-B49B-482A-B2DF-27D14A315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512" y="651906"/>
            <a:ext cx="2724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7C68B-AB3D-4BF4-8DF4-BC631B79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price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9B7C-8FF1-444C-A439-9C05B546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소비자의 구매 금액에 따른 분포를 확인하고 전체 분포에서 나타나는 이상치를 제거한다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D26368-58FC-47EA-8DAA-E507FEE7E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0" y="2925844"/>
            <a:ext cx="37433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4AD8DFF-41DC-4ED3-BBA4-5EEAF3DF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42" y="3054431"/>
            <a:ext cx="35337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384A649-BA31-4A9B-90FE-79E09CFD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193" y="3054430"/>
            <a:ext cx="34480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340BF9-3092-402D-A15F-A19A656F2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697" y="5767387"/>
            <a:ext cx="1009650" cy="2181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C01655-000B-4985-8F25-C3723CF1E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482" y="5688175"/>
            <a:ext cx="1219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1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D1014-052A-4DC6-BD64-FF42AD8B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customer_royalty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F09E6-1E34-49B1-8800-06D583CB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소비자의 총 접속 횟수 </a:t>
            </a:r>
            <a:r>
              <a:rPr lang="en-US" altLang="ko-KR" dirty="0" err="1"/>
              <a:t>total_session</a:t>
            </a:r>
            <a:r>
              <a:rPr lang="ko-KR" altLang="en-US" dirty="0"/>
              <a:t>의 분포를 통해서 접속 횟수에 따른 </a:t>
            </a:r>
            <a:r>
              <a:rPr lang="en-US" altLang="ko-KR" dirty="0" err="1"/>
              <a:t>customer_royalt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customer_royalty</a:t>
            </a:r>
            <a:r>
              <a:rPr lang="en-US" altLang="ko-KR" dirty="0"/>
              <a:t> 0~9</a:t>
            </a:r>
            <a:r>
              <a:rPr lang="ko-KR" altLang="en-US" dirty="0"/>
              <a:t>까지 </a:t>
            </a:r>
            <a:r>
              <a:rPr lang="en-US" altLang="ko-KR" dirty="0"/>
              <a:t>10</a:t>
            </a:r>
            <a:r>
              <a:rPr lang="ko-KR" altLang="en-US" dirty="0"/>
              <a:t>개의 구간으로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0 ~ 4 </a:t>
            </a:r>
            <a:r>
              <a:rPr lang="ko-KR" altLang="en-US" dirty="0"/>
              <a:t>까지는 </a:t>
            </a:r>
            <a:r>
              <a:rPr lang="en-US" altLang="ko-KR" dirty="0" err="1"/>
              <a:t>total_session</a:t>
            </a:r>
            <a:r>
              <a:rPr lang="ko-KR" altLang="en-US" dirty="0"/>
              <a:t>에 따라 분리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이후부터 구간분포를 고려하여 각 구간의 경계를 설정한다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4430931 row * 31 columns </a:t>
            </a:r>
            <a:r>
              <a:rPr lang="ko-KR" altLang="en-US" dirty="0"/>
              <a:t>의 데이터를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4EB9F9-50FA-46C1-A1A3-0D64F341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9" y="5375687"/>
            <a:ext cx="36671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05F251-D5A8-4857-83EC-7B4B0FCEC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5375687"/>
            <a:ext cx="1323975" cy="245745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F35E635-D3F8-47A7-ABEB-53455C2B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1" y="5337587"/>
            <a:ext cx="3629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77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C26D-4206-4606-93C0-304EA92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001EA-D010-49BD-BF84-05FAEF15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customer_royalty</a:t>
            </a:r>
            <a:r>
              <a:rPr lang="ko-KR" altLang="en-US" dirty="0"/>
              <a:t>를 종속 변수로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우리의 목표는 구매 이력에 따라 소비자의 </a:t>
            </a:r>
            <a:r>
              <a:rPr lang="en-US" altLang="ko-KR" dirty="0" err="1"/>
              <a:t>customer_royalty</a:t>
            </a:r>
            <a:r>
              <a:rPr lang="ko-KR" altLang="en-US" dirty="0"/>
              <a:t>를 예측하는 것</a:t>
            </a:r>
          </a:p>
        </p:txBody>
      </p:sp>
    </p:spTree>
    <p:extLst>
      <p:ext uri="{BB962C8B-B14F-4D97-AF65-F5344CB8AC3E}">
        <p14:creationId xmlns:p14="http://schemas.microsoft.com/office/powerpoint/2010/main" val="160514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6A65-62F7-415D-A6D9-76AAC50E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목차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7F5CF-5569-4003-B9FA-6ED599B1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2-1.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2-2.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</a:t>
            </a:r>
            <a:r>
              <a:rPr lang="ko-KR" altLang="en-US" dirty="0"/>
              <a:t>모델 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모델 학습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3-3. </a:t>
            </a:r>
            <a:r>
              <a:rPr lang="ko-KR" altLang="en-US" dirty="0"/>
              <a:t>모델 학습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보완점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8816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C25CC-D551-416A-AAF7-C8CDC139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모델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F83EF-0F41-4F48-9EE4-5E91BAD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79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DC3E9-4B98-4821-8E73-F7431A4F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2821A-B830-4606-BBB5-ECA539D8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2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B0D82-585A-473F-90D3-2D3A9DCF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모델 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916B8-B50F-4B76-8D0B-20CD81BA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7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FEC64-15F6-4512-AD00-A5150420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CB567-7A43-4FE1-AC11-8A9A78B6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한 번이라도 </a:t>
            </a:r>
            <a:r>
              <a:rPr lang="en-US" altLang="ko-KR" dirty="0"/>
              <a:t>e-</a:t>
            </a:r>
            <a:r>
              <a:rPr lang="ko-KR" altLang="en-US" dirty="0"/>
              <a:t>커머스를 통해 구매 경험이 있는 소비자의 재 방문 여부를 예측하는 것은 쉽다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소비자의 재 방문 횟수를 예측하고 </a:t>
            </a:r>
            <a:r>
              <a:rPr lang="en-US" altLang="ko-KR" dirty="0" err="1"/>
              <a:t>customer_royalt</a:t>
            </a:r>
            <a:r>
              <a:rPr lang="ko-KR" altLang="en-US" dirty="0"/>
              <a:t>를 예측하는 것은 전자보다 정확도가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소비자에 대한 개인 정보 없이 구매 이력만을 사용하기에는 소비자의 특성 표현 능력이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408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856C-C239-4448-B532-03A0B052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0260A-CA84-484A-AE08-E5316914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E-</a:t>
            </a:r>
            <a:r>
              <a:rPr lang="ko-KR" altLang="en-US" dirty="0"/>
              <a:t>커머스 기업에서 이러한 모델을 기반으로 소비자의 개인 정보 데이터를 결합한다면 고객의 충성도를 예측 정확도가 상승할 것이라 생각된다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기업들은 예측된 고객의 충성도를 통해 맞춤 마케팅 또는 유인 기법을 통해 충성 고객 확보 전략을 수립할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01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CB1EB-C0BC-46C0-B431-E65947F73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마무리 표지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957C3-356D-4DDC-B9DB-C2253B0DE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70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B80DF-F81D-4630-9733-83E5BF36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4BDC-28FB-44EC-BD12-D55CFA21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다양한 </a:t>
            </a:r>
            <a:r>
              <a:rPr lang="en-US" altLang="ko-KR" dirty="0"/>
              <a:t>e-</a:t>
            </a:r>
            <a:r>
              <a:rPr lang="ko-KR" altLang="en-US" dirty="0"/>
              <a:t>커머스 플랫폼이 존재한다</a:t>
            </a:r>
            <a:r>
              <a:rPr lang="en-US" altLang="ko-KR" dirty="0"/>
              <a:t>. </a:t>
            </a:r>
            <a:r>
              <a:rPr lang="ko-KR" altLang="en-US" dirty="0"/>
              <a:t>소비자는 자신의 구매 성향에 맞는 플랫폼을 선택하고 기업은 소비자 행동 분석을 통해서 이익의 증대를 목표로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꾸준한 기업의 성장을 위해서는 충성 고객이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기업은 어떤 소비자들이 한 번만 구매하고 떠나갈 것인지</a:t>
            </a:r>
            <a:r>
              <a:rPr lang="en-US" altLang="ko-KR" dirty="0"/>
              <a:t>, </a:t>
            </a:r>
            <a:r>
              <a:rPr lang="ko-KR" altLang="en-US" dirty="0"/>
              <a:t>또는 재 방문을 </a:t>
            </a:r>
            <a:r>
              <a:rPr lang="ko-KR" altLang="en-US" dirty="0" err="1"/>
              <a:t>할것인지</a:t>
            </a:r>
            <a:r>
              <a:rPr lang="ko-KR" altLang="en-US" dirty="0"/>
              <a:t> 예측할 수 있다면 이를 토대로 충성 고객을 확보할 수 있을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E-</a:t>
            </a:r>
            <a:r>
              <a:rPr lang="ko-KR" altLang="en-US" dirty="0"/>
              <a:t>커머스를 이용하는 소비자의 행동 데이터를 통해 재 방문 빈도를 통해 고객의 충성도를 예측한다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9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63157-E0BA-45E4-9ABD-D619FF2E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9E01F-05CC-4F1F-9C0F-5A58C7AE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2-1.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2-2.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2-3.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54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39B7C-12E2-490E-867D-BC65383D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789E-555A-4BD0-9C17-95E69219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Kaggle</a:t>
            </a:r>
            <a:r>
              <a:rPr lang="ko-KR" altLang="en-US" dirty="0"/>
              <a:t>의 </a:t>
            </a:r>
            <a:r>
              <a:rPr lang="en-US" altLang="ko-KR" dirty="0"/>
              <a:t>eCommerce behavior data from multi category store</a:t>
            </a:r>
            <a:r>
              <a:rPr lang="ko-KR" altLang="en-US" dirty="0"/>
              <a:t> 데이터를 통해 </a:t>
            </a:r>
            <a:r>
              <a:rPr lang="en-US" altLang="ko-KR" dirty="0"/>
              <a:t>eCommerce</a:t>
            </a:r>
            <a:r>
              <a:rPr lang="ko-KR" altLang="en-US" dirty="0"/>
              <a:t>를 이용하는 소비자의 행동 데이터를 얻을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https://www.kaggle.com/mkechinov/ecommerce-behavior-data-from-multi-category-store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2019</a:t>
            </a:r>
            <a:r>
              <a:rPr lang="ko-KR" altLang="en-US" dirty="0"/>
              <a:t>년</a:t>
            </a:r>
            <a:r>
              <a:rPr lang="en-US" altLang="ko-KR" dirty="0"/>
              <a:t> 10</a:t>
            </a:r>
            <a:r>
              <a:rPr lang="ko-KR" altLang="en-US" dirty="0"/>
              <a:t>월 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까지의 </a:t>
            </a:r>
            <a:r>
              <a:rPr lang="en-US" altLang="ko-KR" dirty="0"/>
              <a:t>00 GB</a:t>
            </a:r>
            <a:r>
              <a:rPr lang="ko-KR" altLang="en-US" dirty="0"/>
              <a:t>의 소비자 행동 데이터가 존재한다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18BE7-EFFB-4471-8E00-510DD7BC2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5105"/>
            <a:ext cx="10525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E435D-E3DF-488D-8452-0374540C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DE435-E85A-4FB3-BFF3-97F53208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해당 데이터는 소비자가 </a:t>
            </a:r>
            <a:r>
              <a:rPr lang="en-US" altLang="ko-KR" dirty="0"/>
              <a:t>e-</a:t>
            </a:r>
            <a:r>
              <a:rPr lang="ko-KR" altLang="en-US" dirty="0"/>
              <a:t>커머스를 방문하고 나서 발생하는 이벤트 타입</a:t>
            </a:r>
            <a:r>
              <a:rPr lang="en-US" altLang="ko-KR" dirty="0"/>
              <a:t> .(view, cart, </a:t>
            </a:r>
            <a:r>
              <a:rPr lang="en-US" altLang="ko-KR" dirty="0" err="1"/>
              <a:t>remove_from_cart</a:t>
            </a:r>
            <a:r>
              <a:rPr lang="en-US" altLang="ko-KR" dirty="0"/>
              <a:t>, purchase)</a:t>
            </a:r>
            <a:r>
              <a:rPr lang="ko-KR" altLang="en-US" dirty="0"/>
              <a:t> 에 따라 분류되어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우리의 목표는 한 번이라도 구매한 고객이 재 방문하여 구매할 것인가를 통해 충성 고객을 예측하는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  </a:t>
            </a:r>
            <a:r>
              <a:rPr lang="en-US" altLang="ko-KR" dirty="0"/>
              <a:t>purchase</a:t>
            </a:r>
            <a:r>
              <a:rPr lang="ko-KR" altLang="en-US" dirty="0"/>
              <a:t>에 해당하는 데이터를 추출하여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결측치</a:t>
            </a:r>
            <a:r>
              <a:rPr lang="ko-KR" altLang="en-US" dirty="0"/>
              <a:t> 데이터를 제거한다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6080761 rows</a:t>
            </a:r>
          </a:p>
        </p:txBody>
      </p:sp>
    </p:spTree>
    <p:extLst>
      <p:ext uri="{BB962C8B-B14F-4D97-AF65-F5344CB8AC3E}">
        <p14:creationId xmlns:p14="http://schemas.microsoft.com/office/powerpoint/2010/main" val="406447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AFC8-9F66-411F-8292-92D4362D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구매 빈도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FA8B2-0EE0-46CD-89EE-A5FF7C3E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74" y="1612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소비자마다 고유 </a:t>
            </a:r>
            <a:r>
              <a:rPr lang="en-US" altLang="ko-KR" dirty="0"/>
              <a:t>id</a:t>
            </a:r>
            <a:r>
              <a:rPr lang="ko-KR" altLang="en-US" dirty="0"/>
              <a:t>를 나타내는 </a:t>
            </a:r>
            <a:r>
              <a:rPr lang="en-US" altLang="ko-KR" dirty="0" err="1"/>
              <a:t>user_id</a:t>
            </a:r>
            <a:r>
              <a:rPr lang="ko-KR" altLang="en-US" dirty="0"/>
              <a:t>를 이용하여 구매 빈도수를 확인한다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528E90-460F-48E2-97F0-72B51AA3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74" y="2687252"/>
            <a:ext cx="3629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1EA1F0-6F99-43E3-9AC1-A09663F9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35" y="2693595"/>
            <a:ext cx="36004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87C1-B647-4847-A0D1-CC986294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카테고리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5F96A-3C07-47F8-BC6C-FE06354D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데이터의 카테고리는 메인 카테고리부터 서브 카테고리까지 총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en-US" altLang="ko-KR" dirty="0" err="1"/>
              <a:t>category_code</a:t>
            </a:r>
            <a:r>
              <a:rPr lang="en-US" altLang="ko-KR" dirty="0"/>
              <a:t>)</a:t>
            </a:r>
            <a:r>
              <a:rPr lang="ko-KR" altLang="en-US" dirty="0"/>
              <a:t>까지 구분되어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서브 카테고리를 모두 나눌 경우 세세한 분포를 확인하기 어렵고 편향이 심해 총 </a:t>
            </a:r>
            <a:r>
              <a:rPr lang="en-US" altLang="ko-KR" dirty="0"/>
              <a:t>13</a:t>
            </a:r>
            <a:r>
              <a:rPr lang="ko-KR" altLang="en-US" dirty="0"/>
              <a:t>개의 메인 카테고리로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71206B-5F4F-4D58-8803-85934212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6825"/>
            <a:ext cx="40576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1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39AF1-1BB3-4B8A-BF6E-1A5FFEFE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 발생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43FFA-959C-4079-B7E4-5BF270AE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이벤트</a:t>
            </a:r>
            <a:r>
              <a:rPr lang="en-US" altLang="ko-KR" dirty="0"/>
              <a:t>(purchase)</a:t>
            </a:r>
            <a:r>
              <a:rPr lang="ko-KR" altLang="en-US" dirty="0"/>
              <a:t>가 발생한 시간을 이용하여 시간</a:t>
            </a:r>
            <a:r>
              <a:rPr lang="en-US" altLang="ko-KR" dirty="0"/>
              <a:t>(24</a:t>
            </a:r>
            <a:r>
              <a:rPr lang="ko-KR" altLang="en-US" dirty="0"/>
              <a:t>시간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주중 또는 주말 여부에 따른 구매 발생을 확인한다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시간의 경우 </a:t>
            </a:r>
            <a:r>
              <a:rPr lang="en-US" altLang="ko-KR" dirty="0"/>
              <a:t>0~5</a:t>
            </a:r>
            <a:r>
              <a:rPr lang="ko-KR" altLang="en-US" dirty="0"/>
              <a:t>시</a:t>
            </a:r>
            <a:r>
              <a:rPr lang="en-US" altLang="ko-KR" dirty="0"/>
              <a:t>, 6~11</a:t>
            </a:r>
            <a:r>
              <a:rPr lang="ko-KR" altLang="en-US" dirty="0"/>
              <a:t>시</a:t>
            </a:r>
            <a:r>
              <a:rPr lang="en-US" altLang="ko-KR" dirty="0"/>
              <a:t>, 12~17</a:t>
            </a:r>
            <a:r>
              <a:rPr lang="ko-KR" altLang="en-US" dirty="0"/>
              <a:t>시</a:t>
            </a:r>
            <a:r>
              <a:rPr lang="en-US" altLang="ko-KR" dirty="0"/>
              <a:t>, 18~23</a:t>
            </a:r>
            <a:r>
              <a:rPr lang="ko-KR" altLang="en-US" dirty="0"/>
              <a:t>시까지 경계를 통해  </a:t>
            </a:r>
            <a:r>
              <a:rPr lang="en-US" altLang="ko-KR" dirty="0"/>
              <a:t>dawn, morning, afternoon, evening 4</a:t>
            </a:r>
            <a:r>
              <a:rPr lang="ko-KR" altLang="en-US" dirty="0"/>
              <a:t>개의 범주로 구분한다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날짜를 통해 요일을 구분하고 구분된 요일을 통해 주중과 주말을 구분한다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A82E7F-1883-4BAA-AE29-6A3E7A7F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483832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01B2D8E-042F-44DA-924B-65A75EE8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09" y="4838329"/>
            <a:ext cx="3743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784</Words>
  <Application>Microsoft Office PowerPoint</Application>
  <PresentationFormat>와이드스크린</PresentationFormat>
  <Paragraphs>90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[표지] e-Commerce 소비자의 충성도 예측</vt:lpstr>
      <vt:lpstr>[목차]</vt:lpstr>
      <vt:lpstr>1. 주제</vt:lpstr>
      <vt:lpstr>2. 데이터</vt:lpstr>
      <vt:lpstr>2-1. 데이터 수집</vt:lpstr>
      <vt:lpstr>2-2. 데이터 분석 및 전처리</vt:lpstr>
      <vt:lpstr>2-2 데이터 분석 및 전처리 : 구매 빈도</vt:lpstr>
      <vt:lpstr>2-2 데이터 분석 및 전처리 : 카테고리</vt:lpstr>
      <vt:lpstr>2-2 데이터 분석 및 전처리 : 이벤트 발생 시간</vt:lpstr>
      <vt:lpstr>2-2 데이터 분석 및 전처리 : 원 핫 코딩</vt:lpstr>
      <vt:lpstr>PowerPoint 프레젠테이션</vt:lpstr>
      <vt:lpstr>2-2 데이터 분석 및 전처리 : user_session</vt:lpstr>
      <vt:lpstr>2-2 데이터 분석 및 전처리 : user_session</vt:lpstr>
      <vt:lpstr>PowerPoint 프레젠테이션</vt:lpstr>
      <vt:lpstr>2-2 데이터 분석 및 전처리 : user_session</vt:lpstr>
      <vt:lpstr>PowerPoint 프레젠테이션</vt:lpstr>
      <vt:lpstr>2-2 데이터 분석 및 전처리 : price</vt:lpstr>
      <vt:lpstr>2-2 데이터 분석 및 전처리 : customer_royalty</vt:lpstr>
      <vt:lpstr>3. 모델</vt:lpstr>
      <vt:lpstr>3-1 모델 선정</vt:lpstr>
      <vt:lpstr>3-2 모델 학습</vt:lpstr>
      <vt:lpstr>3-3 모델 학습 결과</vt:lpstr>
      <vt:lpstr>4. 보완점</vt:lpstr>
      <vt:lpstr>5. 결론</vt:lpstr>
      <vt:lpstr>[마무리 표지]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[표지] e-Commerce 소비자의 충성도 예측</dc:title>
  <dc:creator>GTH</dc:creator>
  <cp:lastModifiedBy> </cp:lastModifiedBy>
  <cp:revision>9</cp:revision>
  <dcterms:created xsi:type="dcterms:W3CDTF">2021-12-05T07:28:56Z</dcterms:created>
  <dcterms:modified xsi:type="dcterms:W3CDTF">2021-12-05T13:11:54Z</dcterms:modified>
</cp:coreProperties>
</file>