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sldIdLst>
    <p:sldId id="516" r:id="rId2"/>
    <p:sldId id="518" r:id="rId3"/>
    <p:sldId id="534" r:id="rId4"/>
    <p:sldId id="521" r:id="rId5"/>
    <p:sldId id="533" r:id="rId6"/>
    <p:sldId id="532" r:id="rId7"/>
    <p:sldId id="551" r:id="rId8"/>
    <p:sldId id="567" r:id="rId9"/>
    <p:sldId id="568" r:id="rId10"/>
    <p:sldId id="571" r:id="rId11"/>
    <p:sldId id="577" r:id="rId12"/>
    <p:sldId id="572" r:id="rId13"/>
    <p:sldId id="576" r:id="rId14"/>
    <p:sldId id="573" r:id="rId15"/>
    <p:sldId id="535" r:id="rId16"/>
    <p:sldId id="578" r:id="rId17"/>
    <p:sldId id="579" r:id="rId18"/>
    <p:sldId id="537" r:id="rId19"/>
    <p:sldId id="580" r:id="rId20"/>
    <p:sldId id="593" r:id="rId21"/>
    <p:sldId id="582" r:id="rId22"/>
    <p:sldId id="584" r:id="rId23"/>
    <p:sldId id="583" r:id="rId24"/>
    <p:sldId id="594" r:id="rId25"/>
    <p:sldId id="588" r:id="rId26"/>
    <p:sldId id="589" r:id="rId27"/>
    <p:sldId id="590" r:id="rId28"/>
    <p:sldId id="595" r:id="rId29"/>
    <p:sldId id="597" r:id="rId30"/>
    <p:sldId id="543" r:id="rId31"/>
    <p:sldId id="598" r:id="rId32"/>
    <p:sldId id="552" r:id="rId33"/>
    <p:sldId id="546" r:id="rId34"/>
    <p:sldId id="547" r:id="rId35"/>
    <p:sldId id="554" r:id="rId36"/>
    <p:sldId id="560" r:id="rId37"/>
    <p:sldId id="563" r:id="rId38"/>
    <p:sldId id="564" r:id="rId39"/>
    <p:sldId id="559" r:id="rId40"/>
    <p:sldId id="561" r:id="rId41"/>
    <p:sldId id="565" r:id="rId42"/>
    <p:sldId id="524" r:id="rId43"/>
    <p:sldId id="550" r:id="rId44"/>
    <p:sldId id="531" r:id="rId4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2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9D9FD"/>
    <a:srgbClr val="54A1F9"/>
    <a:srgbClr val="F5CAC3"/>
    <a:srgbClr val="DF5540"/>
    <a:srgbClr val="B8B8B8"/>
    <a:srgbClr val="7F7F7F"/>
    <a:srgbClr val="333F50"/>
    <a:srgbClr val="F8CBAD"/>
    <a:srgbClr val="C9D1DD"/>
    <a:srgbClr val="8C9D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89" autoAdjust="0"/>
    <p:restoredTop sz="92683" autoAdjust="0"/>
  </p:normalViewPr>
  <p:slideViewPr>
    <p:cSldViewPr snapToGrid="0">
      <p:cViewPr>
        <p:scale>
          <a:sx n="66" d="100"/>
          <a:sy n="66" d="100"/>
        </p:scale>
        <p:origin x="652" y="19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commentAuthors" Target="commentAuthors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DF458E-7B25-4E1B-80E9-A4B099FB4FDE}" type="datetimeFigureOut">
              <a:rPr lang="ko-KR" altLang="en-US" smtClean="0"/>
              <a:t>2021-12-08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31C77A-393E-440F-89EE-33C0E1C744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53482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31C77A-393E-440F-89EE-33C0E1C74461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82615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31C77A-393E-440F-89EE-33C0E1C74461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11124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31C77A-393E-440F-89EE-33C0E1C74461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30282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31C77A-393E-440F-89EE-33C0E1C74461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11577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31C77A-393E-440F-89EE-33C0E1C74461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51603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31C77A-393E-440F-89EE-33C0E1C74461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96514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31C77A-393E-440F-89EE-33C0E1C74461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70945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31C77A-393E-440F-89EE-33C0E1C74461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5252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31C77A-393E-440F-89EE-33C0E1C74461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78562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31C77A-393E-440F-89EE-33C0E1C74461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219828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31C77A-393E-440F-89EE-33C0E1C74461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17785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31C77A-393E-440F-89EE-33C0E1C74461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59583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31C77A-393E-440F-89EE-33C0E1C74461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996136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31C77A-393E-440F-89EE-33C0E1C74461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210213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31C77A-393E-440F-89EE-33C0E1C74461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636157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31C77A-393E-440F-89EE-33C0E1C74461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176585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31C77A-393E-440F-89EE-33C0E1C74461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461326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31C77A-393E-440F-89EE-33C0E1C74461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550197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31C77A-393E-440F-89EE-33C0E1C74461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727247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31C77A-393E-440F-89EE-33C0E1C74461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783878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31C77A-393E-440F-89EE-33C0E1C74461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020370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31C77A-393E-440F-89EE-33C0E1C74461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11569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31C77A-393E-440F-89EE-33C0E1C74461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015835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31C77A-393E-440F-89EE-33C0E1C74461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730901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31C77A-393E-440F-89EE-33C0E1C74461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20805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31C77A-393E-440F-89EE-33C0E1C74461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337497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31C77A-393E-440F-89EE-33C0E1C74461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550127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31C77A-393E-440F-89EE-33C0E1C74461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035616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31C77A-393E-440F-89EE-33C0E1C74461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24537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31C77A-393E-440F-89EE-33C0E1C74461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370190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31C77A-393E-440F-89EE-33C0E1C74461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757553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31C77A-393E-440F-89EE-33C0E1C74461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915055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31C77A-393E-440F-89EE-33C0E1C74461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75910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31C77A-393E-440F-89EE-33C0E1C74461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349072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31C77A-393E-440F-89EE-33C0E1C74461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274509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31C77A-393E-440F-89EE-33C0E1C74461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42859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31C77A-393E-440F-89EE-33C0E1C74461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89023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31C77A-393E-440F-89EE-33C0E1C74461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38304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31C77A-393E-440F-89EE-33C0E1C74461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08666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31C77A-393E-440F-89EE-33C0E1C74461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9547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31C77A-393E-440F-89EE-33C0E1C74461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4799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31C77A-393E-440F-89EE-33C0E1C74461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10636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141A35-80C6-42A7-8C62-0475B8580F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4C0FD10-ACFE-4661-8B4B-47C5B3F6DE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D0FC49-7A4B-4235-A2AA-A7CA3EAF3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BE35D-E9FC-4B56-AB1A-7592F3C0C77D}" type="datetimeFigureOut">
              <a:rPr lang="ko-KR" altLang="en-US" smtClean="0"/>
              <a:t>2021-12-08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AC5E67-950B-47D9-9D97-160DC6C35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ABF14C-6D37-4305-A2B0-29CFC33C8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2E9D3-BD92-44C8-8EA6-CF97513197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588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4D14C5-1E5E-44E5-B778-6081C10D1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EA727F9-F705-4C89-AFAE-30BB50AD31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0BFD89-7527-4E57-895B-14704C276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BE35D-E9FC-4B56-AB1A-7592F3C0C77D}" type="datetimeFigureOut">
              <a:rPr lang="ko-KR" altLang="en-US" smtClean="0"/>
              <a:t>2021-12-08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599C30-D2BC-4934-8717-85321562A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8CA8BA-990A-4BDF-93B3-A3FA9307A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2E9D3-BD92-44C8-8EA6-CF97513197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6683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B37369B-CA77-4A9D-ADA5-3E340723CE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AB52D54-3877-4AB6-881F-50809DA6E3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AC791A-3BD0-46A4-A197-6037C3611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BE35D-E9FC-4B56-AB1A-7592F3C0C77D}" type="datetimeFigureOut">
              <a:rPr lang="ko-KR" altLang="en-US" smtClean="0"/>
              <a:t>2021-12-08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6B71CB-9A92-4EFC-B0F4-96D5CCD82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B96301-6DF0-4454-86E7-8F1DB368B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2E9D3-BD92-44C8-8EA6-CF97513197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3252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5AFEA3-F705-481B-A70A-EAC41BF4B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8AFD8B-B4D0-48A1-A569-75AE0DA9F0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6183D1-7AFB-494A-9547-1307CC861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BE35D-E9FC-4B56-AB1A-7592F3C0C77D}" type="datetimeFigureOut">
              <a:rPr lang="ko-KR" altLang="en-US" smtClean="0"/>
              <a:t>2021-12-08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82A996-D16D-403A-AAEC-99F0E38BB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B74311-A3B7-458D-A60F-54CE6F41A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2E9D3-BD92-44C8-8EA6-CF97513197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5186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AF10DC-C29D-4777-86DB-51405E82C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2F6F7C7-94E3-4276-915A-07E86E290F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66F064-1DA1-4FB3-9BD9-D3898D841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BE35D-E9FC-4B56-AB1A-7592F3C0C77D}" type="datetimeFigureOut">
              <a:rPr lang="ko-KR" altLang="en-US" smtClean="0"/>
              <a:t>2021-12-08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7C4A3D-34D3-4D41-86C7-4A55AB038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6D257F-B040-4C55-9E42-AD40717C5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2E9D3-BD92-44C8-8EA6-CF97513197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9557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B5FCB8-A17A-43FC-822E-59C1677EC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B28F82-8693-42F2-BC8B-A55B0505D2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1B388A1-A0FB-407E-AA5F-A024763E99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D6403C4-7787-4BE1-B2BF-861DFD293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BE35D-E9FC-4B56-AB1A-7592F3C0C77D}" type="datetimeFigureOut">
              <a:rPr lang="ko-KR" altLang="en-US" smtClean="0"/>
              <a:t>2021-12-08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861042B-4BB5-44F6-9622-6D061EBEE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5494927-5C1A-4926-AEF8-AAF2039C4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2E9D3-BD92-44C8-8EA6-CF97513197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3326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E052EF-8626-4EDE-BE5C-E5B7A57BC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801D58-0D64-4383-9593-649B9F6ECA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68DB486-7422-4995-A730-B70FE59400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4E094D1-0AD3-4741-BDA3-B54FC0B762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633A081-88FD-470C-AF79-BB002C618C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A8824FB-F5C0-4C9A-80C4-2B4F02785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BE35D-E9FC-4B56-AB1A-7592F3C0C77D}" type="datetimeFigureOut">
              <a:rPr lang="ko-KR" altLang="en-US" smtClean="0"/>
              <a:t>2021-12-08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5CDCDF0-C86B-488E-9F1B-163A5042F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83578EF-A59C-4F1B-9AED-FCC9F6D9D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2E9D3-BD92-44C8-8EA6-CF97513197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0197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8F3B70-1601-49BF-BC00-59C731960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A089C47-B88E-4FFF-9C61-94A445456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BE35D-E9FC-4B56-AB1A-7592F3C0C77D}" type="datetimeFigureOut">
              <a:rPr lang="ko-KR" altLang="en-US" smtClean="0"/>
              <a:t>2021-12-08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A2DE491-9DB9-42CE-9F35-859707C78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1BC0892-DED8-486B-98CD-B217A5D71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2E9D3-BD92-44C8-8EA6-CF97513197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0735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E9D8FD7-7951-4493-82E5-38B819443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BE35D-E9FC-4B56-AB1A-7592F3C0C77D}" type="datetimeFigureOut">
              <a:rPr lang="ko-KR" altLang="en-US" smtClean="0"/>
              <a:t>2021-12-08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995E242-1B9A-4820-88D8-7937AD246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B135C2C-0429-41F4-9BA3-0CB602FDE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2E9D3-BD92-44C8-8EA6-CF97513197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193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D27EDB-24F4-44A0-A212-802FBCCDB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42689C-BB0A-49B8-B6D7-50D4A7A82B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082D59B-4AFC-43F2-8A40-BA8A9806B3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CE94FC5-BAB5-4586-BACB-59DE63390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BE35D-E9FC-4B56-AB1A-7592F3C0C77D}" type="datetimeFigureOut">
              <a:rPr lang="ko-KR" altLang="en-US" smtClean="0"/>
              <a:t>2021-12-08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2B91D91-6C46-4FFE-BB42-6CA0BCBAF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934D4B0-86BC-4C51-9CFF-4E6C6BCFD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2E9D3-BD92-44C8-8EA6-CF97513197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65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C43C2E-DD3C-4F20-8D53-68AC5D2F1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0FEA2DC-5163-4153-92C2-1B768A2D98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9CEF13D-FA19-4ABD-83AD-CB3C574317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3A12B2C-911C-4A11-B7B9-342AC8A11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BE35D-E9FC-4B56-AB1A-7592F3C0C77D}" type="datetimeFigureOut">
              <a:rPr lang="ko-KR" altLang="en-US" smtClean="0"/>
              <a:t>2021-12-08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022EA59-C252-462B-B5CE-A5214B683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6A3CEF8-1920-4D4E-BEEF-B30C25514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2E9D3-BD92-44C8-8EA6-CF97513197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9954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7EF89BD-ABC5-43AB-B6CD-331CD71EF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6979A93-ED23-4785-A8A6-8CF7BDB11B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996E45-3B7A-429C-ACA3-16B1A97ABB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BE35D-E9FC-4B56-AB1A-7592F3C0C77D}" type="datetimeFigureOut">
              <a:rPr lang="ko-KR" altLang="en-US" smtClean="0"/>
              <a:t>2021-12-08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76F457-1E45-44D7-B232-38B92AE242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F9489C-186F-4472-9AC2-413023CA5E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D2E9D3-BD92-44C8-8EA6-CF97513197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7177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mkechinov/ecommerce-behavior-data-from-multi-category-store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자유형 22"/>
          <p:cNvSpPr/>
          <p:nvPr/>
        </p:nvSpPr>
        <p:spPr>
          <a:xfrm>
            <a:off x="-12700" y="114300"/>
            <a:ext cx="12192000" cy="4889500"/>
          </a:xfrm>
          <a:custGeom>
            <a:avLst/>
            <a:gdLst>
              <a:gd name="connsiteX0" fmla="*/ 0 w 12192000"/>
              <a:gd name="connsiteY0" fmla="*/ 0 h 4889500"/>
              <a:gd name="connsiteX1" fmla="*/ 1727200 w 12192000"/>
              <a:gd name="connsiteY1" fmla="*/ 1028700 h 4889500"/>
              <a:gd name="connsiteX2" fmla="*/ 3213100 w 12192000"/>
              <a:gd name="connsiteY2" fmla="*/ 838200 h 4889500"/>
              <a:gd name="connsiteX3" fmla="*/ 3759200 w 12192000"/>
              <a:gd name="connsiteY3" fmla="*/ 1447800 h 4889500"/>
              <a:gd name="connsiteX4" fmla="*/ 5080000 w 12192000"/>
              <a:gd name="connsiteY4" fmla="*/ 1600200 h 4889500"/>
              <a:gd name="connsiteX5" fmla="*/ 6375400 w 12192000"/>
              <a:gd name="connsiteY5" fmla="*/ 2743200 h 4889500"/>
              <a:gd name="connsiteX6" fmla="*/ 8597900 w 12192000"/>
              <a:gd name="connsiteY6" fmla="*/ 3251200 h 4889500"/>
              <a:gd name="connsiteX7" fmla="*/ 8839200 w 12192000"/>
              <a:gd name="connsiteY7" fmla="*/ 3822700 h 4889500"/>
              <a:gd name="connsiteX8" fmla="*/ 10363200 w 12192000"/>
              <a:gd name="connsiteY8" fmla="*/ 4267200 h 4889500"/>
              <a:gd name="connsiteX9" fmla="*/ 11518900 w 12192000"/>
              <a:gd name="connsiteY9" fmla="*/ 4813300 h 4889500"/>
              <a:gd name="connsiteX10" fmla="*/ 12192000 w 12192000"/>
              <a:gd name="connsiteY10" fmla="*/ 4889500 h 4889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4889500">
                <a:moveTo>
                  <a:pt x="0" y="0"/>
                </a:moveTo>
                <a:lnTo>
                  <a:pt x="1727200" y="1028700"/>
                </a:lnTo>
                <a:lnTo>
                  <a:pt x="3213100" y="838200"/>
                </a:lnTo>
                <a:lnTo>
                  <a:pt x="3759200" y="1447800"/>
                </a:lnTo>
                <a:lnTo>
                  <a:pt x="5080000" y="1600200"/>
                </a:lnTo>
                <a:lnTo>
                  <a:pt x="6375400" y="2743200"/>
                </a:lnTo>
                <a:lnTo>
                  <a:pt x="8597900" y="3251200"/>
                </a:lnTo>
                <a:lnTo>
                  <a:pt x="8839200" y="3822700"/>
                </a:lnTo>
                <a:lnTo>
                  <a:pt x="10363200" y="4267200"/>
                </a:lnTo>
                <a:lnTo>
                  <a:pt x="11518900" y="4813300"/>
                </a:lnTo>
                <a:lnTo>
                  <a:pt x="12192000" y="4889500"/>
                </a:lnTo>
              </a:path>
            </a:pathLst>
          </a:custGeom>
          <a:noFill/>
          <a:ln>
            <a:solidFill>
              <a:srgbClr val="5630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4" name="자유형 23"/>
          <p:cNvSpPr/>
          <p:nvPr/>
        </p:nvSpPr>
        <p:spPr>
          <a:xfrm>
            <a:off x="-25400" y="1460500"/>
            <a:ext cx="10668000" cy="5410200"/>
          </a:xfrm>
          <a:custGeom>
            <a:avLst/>
            <a:gdLst>
              <a:gd name="connsiteX0" fmla="*/ 0 w 10668000"/>
              <a:gd name="connsiteY0" fmla="*/ 76200 h 5410200"/>
              <a:gd name="connsiteX1" fmla="*/ 1879600 w 10668000"/>
              <a:gd name="connsiteY1" fmla="*/ 165100 h 5410200"/>
              <a:gd name="connsiteX2" fmla="*/ 2895600 w 10668000"/>
              <a:gd name="connsiteY2" fmla="*/ 0 h 5410200"/>
              <a:gd name="connsiteX3" fmla="*/ 3746500 w 10668000"/>
              <a:gd name="connsiteY3" fmla="*/ 736600 h 5410200"/>
              <a:gd name="connsiteX4" fmla="*/ 5092700 w 10668000"/>
              <a:gd name="connsiteY4" fmla="*/ 1320800 h 5410200"/>
              <a:gd name="connsiteX5" fmla="*/ 6375400 w 10668000"/>
              <a:gd name="connsiteY5" fmla="*/ 3314700 h 5410200"/>
              <a:gd name="connsiteX6" fmla="*/ 8623300 w 10668000"/>
              <a:gd name="connsiteY6" fmla="*/ 4508500 h 5410200"/>
              <a:gd name="connsiteX7" fmla="*/ 9969500 w 10668000"/>
              <a:gd name="connsiteY7" fmla="*/ 5092700 h 5410200"/>
              <a:gd name="connsiteX8" fmla="*/ 10668000 w 10668000"/>
              <a:gd name="connsiteY8" fmla="*/ 5410200 h 541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668000" h="5410200">
                <a:moveTo>
                  <a:pt x="0" y="76200"/>
                </a:moveTo>
                <a:lnTo>
                  <a:pt x="1879600" y="165100"/>
                </a:lnTo>
                <a:lnTo>
                  <a:pt x="2895600" y="0"/>
                </a:lnTo>
                <a:lnTo>
                  <a:pt x="3746500" y="736600"/>
                </a:lnTo>
                <a:lnTo>
                  <a:pt x="5092700" y="1320800"/>
                </a:lnTo>
                <a:lnTo>
                  <a:pt x="6375400" y="3314700"/>
                </a:lnTo>
                <a:lnTo>
                  <a:pt x="8623300" y="4508500"/>
                </a:lnTo>
                <a:lnTo>
                  <a:pt x="9969500" y="5092700"/>
                </a:lnTo>
                <a:lnTo>
                  <a:pt x="10668000" y="5410200"/>
                </a:lnTo>
              </a:path>
            </a:pathLst>
          </a:custGeom>
          <a:noFill/>
          <a:ln>
            <a:solidFill>
              <a:srgbClr val="F539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0" y="2181104"/>
            <a:ext cx="12192000" cy="196845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800" b="1" dirty="0">
                <a:solidFill>
                  <a:schemeClr val="tx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E-</a:t>
            </a:r>
            <a:r>
              <a:rPr lang="en-US" altLang="ko-KR" sz="2800" b="1" dirty="0" err="1">
                <a:solidFill>
                  <a:schemeClr val="tx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Commerece</a:t>
            </a:r>
            <a:r>
              <a:rPr lang="en-US" altLang="ko-KR" sz="2800" b="1" dirty="0">
                <a:solidFill>
                  <a:schemeClr val="tx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 </a:t>
            </a:r>
            <a:r>
              <a:rPr lang="ko-KR" altLang="en-US" sz="2800" b="1" dirty="0">
                <a:solidFill>
                  <a:schemeClr val="tx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소비자의 충성도 예측</a:t>
            </a:r>
            <a:endParaRPr lang="en-US" altLang="ko-KR" sz="2800" b="1" dirty="0">
              <a:solidFill>
                <a:schemeClr val="tx1"/>
              </a:solidFill>
              <a:latin typeface="한컴산뜻돋움" panose="02000000000000000000" pitchFamily="2" charset="-127"/>
              <a:ea typeface="한컴산뜻돋움" panose="02000000000000000000" pitchFamily="2" charset="-127"/>
              <a:cs typeface="Times New Roman" panose="02020603050405020304" pitchFamily="18" charset="0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B3D26C-FC34-46A0-9BDA-13AC503C5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69725" y="6492875"/>
            <a:ext cx="2743200" cy="365125"/>
          </a:xfrm>
        </p:spPr>
        <p:txBody>
          <a:bodyPr/>
          <a:lstStyle/>
          <a:p>
            <a:fld id="{BAAF555B-7E58-4FDF-83D4-B4CEA304EAF7}" type="slidenum">
              <a:rPr lang="ko-KR" altLang="en-US" sz="2400" b="1" smtClean="0">
                <a:solidFill>
                  <a:prstClr val="black">
                    <a:tint val="75000"/>
                  </a:prst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pPr/>
              <a:t>1</a:t>
            </a:fld>
            <a:r>
              <a:rPr lang="en-US" altLang="ko-KR" sz="2400" b="1" dirty="0">
                <a:solidFill>
                  <a:prstClr val="black">
                    <a:tint val="75000"/>
                  </a:prst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/27</a:t>
            </a:r>
            <a:endParaRPr lang="ko-KR" altLang="en-US" sz="2400" b="1" dirty="0">
              <a:solidFill>
                <a:prstClr val="black">
                  <a:tint val="75000"/>
                </a:prstClr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47DE775-1DC4-4D1A-9AD7-23748C6370D4}"/>
              </a:ext>
            </a:extLst>
          </p:cNvPr>
          <p:cNvSpPr/>
          <p:nvPr/>
        </p:nvSpPr>
        <p:spPr>
          <a:xfrm>
            <a:off x="79076" y="5724404"/>
            <a:ext cx="3195466" cy="10676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 b="1" dirty="0" err="1">
                <a:solidFill>
                  <a:schemeClr val="tx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Iot</a:t>
            </a:r>
            <a:r>
              <a:rPr lang="ko-KR" altLang="en-US" sz="1400" b="1" dirty="0">
                <a:solidFill>
                  <a:schemeClr val="tx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 인공지능 융합전공 </a:t>
            </a:r>
            <a:r>
              <a:rPr lang="en-US" altLang="ko-KR" sz="1400" b="1" dirty="0">
                <a:solidFill>
                  <a:schemeClr val="tx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165987 </a:t>
            </a:r>
            <a:r>
              <a:rPr lang="ko-KR" altLang="en-US" sz="1400" b="1" dirty="0" err="1">
                <a:solidFill>
                  <a:schemeClr val="tx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구태희</a:t>
            </a:r>
            <a:endParaRPr lang="en-US" altLang="ko-KR" sz="1400" b="1" dirty="0">
              <a:solidFill>
                <a:schemeClr val="tx1"/>
              </a:solidFill>
              <a:latin typeface="한컴산뜻돋움" panose="02000000000000000000" pitchFamily="2" charset="-127"/>
              <a:ea typeface="한컴산뜻돋움" panose="02000000000000000000" pitchFamily="2" charset="-127"/>
              <a:cs typeface="Times New Roman" panose="02020603050405020304" pitchFamily="18" charset="0"/>
            </a:endParaRPr>
          </a:p>
          <a:p>
            <a:pPr algn="r"/>
            <a:r>
              <a:rPr lang="en-US" altLang="ko-KR" sz="1400" b="1" dirty="0" err="1">
                <a:solidFill>
                  <a:schemeClr val="tx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Iot</a:t>
            </a:r>
            <a:r>
              <a:rPr lang="en-US" altLang="ko-KR" sz="1400" b="1" dirty="0">
                <a:solidFill>
                  <a:schemeClr val="tx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 </a:t>
            </a:r>
            <a:r>
              <a:rPr lang="ko-KR" altLang="en-US" sz="1400" b="1" dirty="0">
                <a:solidFill>
                  <a:schemeClr val="tx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인공지능 융합전공 </a:t>
            </a:r>
            <a:r>
              <a:rPr lang="en-US" altLang="ko-KR" sz="1400" b="1" dirty="0">
                <a:solidFill>
                  <a:schemeClr val="tx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162375 </a:t>
            </a:r>
            <a:r>
              <a:rPr lang="ko-KR" altLang="en-US" sz="1400" b="1" dirty="0">
                <a:solidFill>
                  <a:schemeClr val="tx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김희현</a:t>
            </a:r>
            <a:endParaRPr lang="en-US" altLang="ko-KR" sz="1400" b="1" dirty="0">
              <a:solidFill>
                <a:schemeClr val="tx1"/>
              </a:solidFill>
              <a:latin typeface="한컴산뜻돋움" panose="02000000000000000000" pitchFamily="2" charset="-127"/>
              <a:ea typeface="한컴산뜻돋움" panose="02000000000000000000" pitchFamily="2" charset="-127"/>
              <a:cs typeface="Times New Roman" panose="02020603050405020304" pitchFamily="18" charset="0"/>
            </a:endParaRPr>
          </a:p>
          <a:p>
            <a:pPr algn="r"/>
            <a:r>
              <a:rPr lang="ko-KR" altLang="en-US" sz="1400" b="1" dirty="0">
                <a:solidFill>
                  <a:schemeClr val="tx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     에너지 자원 공학과 </a:t>
            </a:r>
            <a:r>
              <a:rPr lang="en-US" altLang="ko-KR" sz="1400" b="1" dirty="0">
                <a:solidFill>
                  <a:schemeClr val="tx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164636 </a:t>
            </a:r>
            <a:r>
              <a:rPr lang="ko-KR" altLang="en-US" sz="1400" b="1" dirty="0" err="1">
                <a:solidFill>
                  <a:schemeClr val="tx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정상하</a:t>
            </a:r>
            <a:endParaRPr lang="en-US" altLang="ko-KR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80523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10541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dist="12700" dir="5400000" algn="t" rotWithShape="0">
              <a:srgbClr val="BBB3CB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en-US" altLang="ko-KR" sz="2800" b="1" i="1" kern="0" dirty="0">
              <a:solidFill>
                <a:prstClr val="white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545B1B4-6B6A-46AB-9868-C6CC27D30D46}"/>
              </a:ext>
            </a:extLst>
          </p:cNvPr>
          <p:cNvSpPr txBox="1"/>
          <p:nvPr/>
        </p:nvSpPr>
        <p:spPr>
          <a:xfrm>
            <a:off x="6557274" y="4391713"/>
            <a:ext cx="5077677" cy="135421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24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Brand</a:t>
            </a:r>
            <a:r>
              <a:rPr lang="ko-KR" altLang="en-US" sz="16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는 이벤트가 발생한 </a:t>
            </a:r>
            <a:r>
              <a:rPr lang="ko-KR" altLang="en-US" sz="1600" b="1" dirty="0">
                <a:solidFill>
                  <a:srgbClr val="FF0000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상품의 브랜드</a:t>
            </a:r>
            <a:r>
              <a:rPr lang="ko-KR" altLang="en-US" sz="16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를 나타낸다</a:t>
            </a:r>
            <a:r>
              <a:rPr lang="en-US" altLang="ko-KR" sz="16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600" b="1" dirty="0">
              <a:solidFill>
                <a:srgbClr val="FF0000"/>
              </a:solidFill>
              <a:latin typeface="한컴산뜻돋움" panose="02000000000000000000" pitchFamily="2" charset="-127"/>
              <a:ea typeface="한컴산뜻돋움" panose="02000000000000000000" pitchFamily="2" charset="-127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6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Brand</a:t>
            </a:r>
            <a:r>
              <a:rPr lang="ko-KR" altLang="en-US" sz="16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는 총 </a:t>
            </a:r>
            <a:r>
              <a:rPr lang="en-US" altLang="ko-KR" sz="16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4116</a:t>
            </a:r>
            <a:r>
              <a:rPr lang="ko-KR" altLang="en-US" sz="16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개의 값을 가진다</a:t>
            </a:r>
            <a:r>
              <a:rPr lang="en-US" altLang="ko-KR" sz="16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600" b="1" dirty="0">
              <a:latin typeface="한컴산뜻돋움" panose="02000000000000000000" pitchFamily="2" charset="-127"/>
              <a:ea typeface="한컴산뜻돋움" panose="02000000000000000000" pitchFamily="2" charset="-127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6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Ex)</a:t>
            </a:r>
            <a:r>
              <a:rPr lang="ko-KR" altLang="en-US" sz="16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 </a:t>
            </a:r>
            <a:r>
              <a:rPr lang="en-US" altLang="ko-KR" sz="16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Samsung,</a:t>
            </a:r>
            <a:r>
              <a:rPr lang="ko-KR" altLang="en-US" sz="16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 </a:t>
            </a:r>
            <a:r>
              <a:rPr lang="en-US" altLang="ko-KR" sz="16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Huawei, Apple </a:t>
            </a:r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BA2DCAF6-0681-48D8-A65D-A2F6EEB77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69725" y="6492875"/>
            <a:ext cx="2743200" cy="365125"/>
          </a:xfrm>
        </p:spPr>
        <p:txBody>
          <a:bodyPr/>
          <a:lstStyle/>
          <a:p>
            <a:fld id="{BAAF555B-7E58-4FDF-83D4-B4CEA304EAF7}" type="slidenum">
              <a:rPr lang="ko-KR" altLang="en-US" sz="2400" b="1" smtClean="0">
                <a:solidFill>
                  <a:prstClr val="black">
                    <a:tint val="75000"/>
                  </a:prst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pPr/>
              <a:t>10</a:t>
            </a:fld>
            <a:r>
              <a:rPr lang="en-US" altLang="ko-KR" sz="2400" b="1" dirty="0">
                <a:solidFill>
                  <a:prstClr val="black">
                    <a:tint val="75000"/>
                  </a:prst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/27</a:t>
            </a:r>
            <a:endParaRPr lang="ko-KR" altLang="en-US" sz="2400" b="1" dirty="0">
              <a:solidFill>
                <a:prstClr val="black">
                  <a:tint val="75000"/>
                </a:prstClr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0DFED3E-517E-4501-8CE6-032E3E398546}"/>
              </a:ext>
            </a:extLst>
          </p:cNvPr>
          <p:cNvSpPr txBox="1"/>
          <p:nvPr/>
        </p:nvSpPr>
        <p:spPr>
          <a:xfrm>
            <a:off x="180000" y="288000"/>
            <a:ext cx="25934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b="1" dirty="0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데이터 수집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41AB674-9B56-485E-9164-24BA8F4E6C41}"/>
              </a:ext>
            </a:extLst>
          </p:cNvPr>
          <p:cNvSpPr txBox="1"/>
          <p:nvPr/>
        </p:nvSpPr>
        <p:spPr>
          <a:xfrm>
            <a:off x="359999" y="1439999"/>
            <a:ext cx="6413779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eCommerce behavior data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6A34F90-A2FE-42D3-B3CD-4110120EA8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2351" y="2571371"/>
            <a:ext cx="9490841" cy="773174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2673E38E-4D20-42AC-8203-9218E2D30003}"/>
              </a:ext>
            </a:extLst>
          </p:cNvPr>
          <p:cNvSpPr/>
          <p:nvPr/>
        </p:nvSpPr>
        <p:spPr>
          <a:xfrm>
            <a:off x="7196961" y="2571371"/>
            <a:ext cx="599088" cy="77317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1EF7CB1-F0E0-44AA-AF1D-BC0CE81E3902}"/>
              </a:ext>
            </a:extLst>
          </p:cNvPr>
          <p:cNvSpPr txBox="1"/>
          <p:nvPr/>
        </p:nvSpPr>
        <p:spPr>
          <a:xfrm>
            <a:off x="3730274" y="2133675"/>
            <a:ext cx="953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삭제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88814D6-5129-4E87-AB23-0B2E573980DB}"/>
              </a:ext>
            </a:extLst>
          </p:cNvPr>
          <p:cNvSpPr/>
          <p:nvPr/>
        </p:nvSpPr>
        <p:spPr>
          <a:xfrm>
            <a:off x="3730274" y="2571371"/>
            <a:ext cx="676188" cy="77317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FC8BF56-A21C-414C-80DB-63FDA002BD7F}"/>
              </a:ext>
            </a:extLst>
          </p:cNvPr>
          <p:cNvSpPr txBox="1"/>
          <p:nvPr/>
        </p:nvSpPr>
        <p:spPr>
          <a:xfrm>
            <a:off x="557049" y="4391713"/>
            <a:ext cx="5757041" cy="160043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24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Product ID</a:t>
            </a:r>
            <a:r>
              <a:rPr lang="ko-KR" altLang="en-US" sz="16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는 이벤트가 발생한 </a:t>
            </a:r>
            <a:r>
              <a:rPr lang="ko-KR" altLang="en-US" sz="1600" b="1" dirty="0">
                <a:solidFill>
                  <a:srgbClr val="FF0000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상품의 </a:t>
            </a:r>
            <a:r>
              <a:rPr lang="en-US" altLang="ko-KR" sz="1600" b="1" dirty="0">
                <a:solidFill>
                  <a:srgbClr val="FF0000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ID</a:t>
            </a:r>
            <a:r>
              <a:rPr lang="ko-KR" altLang="en-US" sz="16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를 나타낸다</a:t>
            </a:r>
            <a:r>
              <a:rPr lang="en-US" altLang="ko-KR" sz="16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600" b="1" dirty="0">
              <a:solidFill>
                <a:srgbClr val="FF0000"/>
              </a:solidFill>
              <a:latin typeface="한컴산뜻돋움" panose="02000000000000000000" pitchFamily="2" charset="-127"/>
              <a:ea typeface="한컴산뜻돋움" panose="02000000000000000000" pitchFamily="2" charset="-127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6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Category ID</a:t>
            </a:r>
            <a:r>
              <a:rPr lang="ko-KR" altLang="en-US" sz="16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는 숫자로 구성되는데</a:t>
            </a:r>
            <a:r>
              <a:rPr lang="en-US" altLang="ko-KR" sz="16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, </a:t>
            </a:r>
            <a:r>
              <a:rPr lang="ko-KR" altLang="en-US" sz="16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이에 대응하는 상품을 찾을 수 없기 때문에 해당 컬럼은 삭제한다</a:t>
            </a:r>
            <a:r>
              <a:rPr lang="en-US" altLang="ko-KR" sz="16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600" b="1" dirty="0">
              <a:latin typeface="한컴산뜻돋움" panose="02000000000000000000" pitchFamily="2" charset="-127"/>
              <a:ea typeface="한컴산뜻돋움" panose="02000000000000000000" pitchFamily="2" charset="-127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6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Ex) 5100722</a:t>
            </a:r>
          </a:p>
        </p:txBody>
      </p:sp>
    </p:spTree>
    <p:extLst>
      <p:ext uri="{BB962C8B-B14F-4D97-AF65-F5344CB8AC3E}">
        <p14:creationId xmlns:p14="http://schemas.microsoft.com/office/powerpoint/2010/main" val="7608858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10541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dist="12700" dir="5400000" algn="t" rotWithShape="0">
              <a:srgbClr val="BBB3CB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en-US" altLang="ko-KR" sz="2800" b="1" i="1" kern="0" dirty="0">
              <a:solidFill>
                <a:prstClr val="white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545B1B4-6B6A-46AB-9868-C6CC27D30D46}"/>
              </a:ext>
            </a:extLst>
          </p:cNvPr>
          <p:cNvSpPr txBox="1"/>
          <p:nvPr/>
        </p:nvSpPr>
        <p:spPr>
          <a:xfrm>
            <a:off x="1591137" y="4153773"/>
            <a:ext cx="9009726" cy="135421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24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User</a:t>
            </a:r>
            <a:r>
              <a:rPr lang="ko-KR" altLang="en-US" sz="24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 </a:t>
            </a:r>
            <a:r>
              <a:rPr lang="en-US" altLang="ko-KR" sz="24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ID</a:t>
            </a:r>
            <a:r>
              <a:rPr lang="ko-KR" altLang="en-US" sz="16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는  </a:t>
            </a:r>
            <a:r>
              <a:rPr lang="ko-KR" altLang="en-US" sz="1600" b="1" dirty="0">
                <a:solidFill>
                  <a:srgbClr val="FF0000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사용자의 </a:t>
            </a:r>
            <a:r>
              <a:rPr lang="en-US" altLang="ko-KR" sz="1600" b="1" dirty="0">
                <a:solidFill>
                  <a:srgbClr val="FF0000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ID</a:t>
            </a:r>
            <a:r>
              <a:rPr lang="ko-KR" altLang="en-US" sz="16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을 나타낸다</a:t>
            </a:r>
            <a:r>
              <a:rPr lang="en-US" altLang="ko-KR" sz="16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.</a:t>
            </a:r>
          </a:p>
          <a:p>
            <a:endParaRPr lang="en-US" altLang="ko-KR" sz="1600" b="1" dirty="0">
              <a:solidFill>
                <a:srgbClr val="FF0000"/>
              </a:solidFill>
              <a:latin typeface="한컴산뜻돋움" panose="02000000000000000000" pitchFamily="2" charset="-127"/>
              <a:ea typeface="한컴산뜻돋움" panose="02000000000000000000" pitchFamily="2" charset="-127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사용자는 고유의 </a:t>
            </a:r>
            <a:r>
              <a:rPr lang="en-US" altLang="ko-KR" sz="16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User ID</a:t>
            </a:r>
            <a:r>
              <a:rPr lang="ko-KR" altLang="en-US" sz="16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를 가진다</a:t>
            </a:r>
            <a:r>
              <a:rPr lang="en-US" altLang="ko-KR" sz="16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600" b="1" dirty="0">
              <a:latin typeface="한컴산뜻돋움" panose="02000000000000000000" pitchFamily="2" charset="-127"/>
              <a:ea typeface="한컴산뜻돋움" panose="02000000000000000000" pitchFamily="2" charset="-127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6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Ex) 004cd693-5f13-4e07-85af-6b7d9242798c</a:t>
            </a:r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BA2DCAF6-0681-48D8-A65D-A2F6EEB77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69725" y="6492875"/>
            <a:ext cx="2743200" cy="365125"/>
          </a:xfrm>
        </p:spPr>
        <p:txBody>
          <a:bodyPr/>
          <a:lstStyle/>
          <a:p>
            <a:fld id="{BAAF555B-7E58-4FDF-83D4-B4CEA304EAF7}" type="slidenum">
              <a:rPr lang="ko-KR" altLang="en-US" sz="2400" b="1" smtClean="0">
                <a:solidFill>
                  <a:prstClr val="black">
                    <a:tint val="75000"/>
                  </a:prst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pPr/>
              <a:t>11</a:t>
            </a:fld>
            <a:r>
              <a:rPr lang="en-US" altLang="ko-KR" sz="2400" b="1" dirty="0">
                <a:solidFill>
                  <a:prstClr val="black">
                    <a:tint val="75000"/>
                  </a:prst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/27</a:t>
            </a:r>
            <a:endParaRPr lang="ko-KR" altLang="en-US" sz="2400" b="1" dirty="0">
              <a:solidFill>
                <a:prstClr val="black">
                  <a:tint val="75000"/>
                </a:prstClr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0DFED3E-517E-4501-8CE6-032E3E398546}"/>
              </a:ext>
            </a:extLst>
          </p:cNvPr>
          <p:cNvSpPr txBox="1"/>
          <p:nvPr/>
        </p:nvSpPr>
        <p:spPr>
          <a:xfrm>
            <a:off x="180000" y="288000"/>
            <a:ext cx="25934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b="1" dirty="0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데이터 수집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41AB674-9B56-485E-9164-24BA8F4E6C41}"/>
              </a:ext>
            </a:extLst>
          </p:cNvPr>
          <p:cNvSpPr txBox="1"/>
          <p:nvPr/>
        </p:nvSpPr>
        <p:spPr>
          <a:xfrm>
            <a:off x="359999" y="1439999"/>
            <a:ext cx="6413779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eCommerce behavior data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6A34F90-A2FE-42D3-B3CD-4110120EA8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2351" y="2571371"/>
            <a:ext cx="9490841" cy="773174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B39A0527-BDCB-48A5-86EF-A1F72CED2A1D}"/>
              </a:ext>
            </a:extLst>
          </p:cNvPr>
          <p:cNvSpPr/>
          <p:nvPr/>
        </p:nvSpPr>
        <p:spPr>
          <a:xfrm>
            <a:off x="8203085" y="2664812"/>
            <a:ext cx="759612" cy="77317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456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10541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dist="12700" dir="5400000" algn="t" rotWithShape="0">
              <a:srgbClr val="BBB3CB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en-US" altLang="ko-KR" sz="2800" b="1" i="1" kern="0" dirty="0">
              <a:solidFill>
                <a:prstClr val="white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545B1B4-6B6A-46AB-9868-C6CC27D30D46}"/>
              </a:ext>
            </a:extLst>
          </p:cNvPr>
          <p:cNvSpPr txBox="1"/>
          <p:nvPr/>
        </p:nvSpPr>
        <p:spPr>
          <a:xfrm>
            <a:off x="1591137" y="4153773"/>
            <a:ext cx="9009726" cy="23391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24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User</a:t>
            </a:r>
            <a:r>
              <a:rPr lang="ko-KR" altLang="en-US" sz="24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 </a:t>
            </a:r>
            <a:r>
              <a:rPr lang="en-US" altLang="ko-KR" sz="24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session</a:t>
            </a:r>
            <a:r>
              <a:rPr lang="ko-KR" altLang="en-US" sz="16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은 이벤트가 발생할 당시의 </a:t>
            </a:r>
            <a:r>
              <a:rPr lang="ko-KR" altLang="en-US" sz="1600" b="1" dirty="0">
                <a:solidFill>
                  <a:srgbClr val="FF0000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사용자의 세션</a:t>
            </a:r>
            <a:r>
              <a:rPr lang="ko-KR" altLang="en-US" sz="16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을 나타낸다</a:t>
            </a:r>
            <a:r>
              <a:rPr lang="en-US" altLang="ko-KR" sz="16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.</a:t>
            </a:r>
          </a:p>
          <a:p>
            <a:endParaRPr lang="en-US" altLang="ko-KR" sz="1600" b="1" dirty="0">
              <a:solidFill>
                <a:srgbClr val="FF0000"/>
              </a:solidFill>
              <a:latin typeface="한컴산뜻돋움" panose="02000000000000000000" pitchFamily="2" charset="-127"/>
              <a:ea typeface="한컴산뜻돋움" panose="02000000000000000000" pitchFamily="2" charset="-127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사용자의 세션은 일정 기간동안 유지된다</a:t>
            </a:r>
            <a:r>
              <a:rPr lang="en-US" altLang="ko-KR" sz="16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.</a:t>
            </a:r>
          </a:p>
          <a:p>
            <a:pPr lvl="1"/>
            <a:endParaRPr lang="en-US" altLang="ko-KR" sz="1600" b="1" dirty="0">
              <a:latin typeface="한컴산뜻돋움" panose="02000000000000000000" pitchFamily="2" charset="-127"/>
              <a:ea typeface="한컴산뜻돋움" panose="02000000000000000000" pitchFamily="2" charset="-127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그러므로 </a:t>
            </a:r>
            <a:r>
              <a:rPr lang="ko-KR" altLang="en-US" sz="1600" b="1" dirty="0">
                <a:solidFill>
                  <a:srgbClr val="FF0000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동일한 세션에서 많은 이벤트가 중복적으로 발생</a:t>
            </a:r>
            <a:r>
              <a:rPr lang="ko-KR" altLang="en-US" sz="16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할 수 있다</a:t>
            </a:r>
            <a:r>
              <a:rPr lang="en-US" altLang="ko-KR" sz="16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600" b="1" dirty="0">
              <a:latin typeface="한컴산뜻돋움" panose="02000000000000000000" pitchFamily="2" charset="-127"/>
              <a:ea typeface="한컴산뜻돋움" panose="02000000000000000000" pitchFamily="2" charset="-127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사용자는 </a:t>
            </a:r>
            <a:r>
              <a:rPr lang="en-US" altLang="ko-KR" sz="16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E-commerce</a:t>
            </a:r>
            <a:r>
              <a:rPr lang="ko-KR" altLang="en-US" sz="16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 이용 빈도에 따라 </a:t>
            </a:r>
            <a:r>
              <a:rPr lang="ko-KR" altLang="en-US" sz="1600" b="1" dirty="0">
                <a:solidFill>
                  <a:srgbClr val="FF0000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다수의 </a:t>
            </a:r>
            <a:r>
              <a:rPr lang="en-US" altLang="ko-KR" sz="1600" b="1" dirty="0">
                <a:solidFill>
                  <a:srgbClr val="FF0000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User session</a:t>
            </a:r>
            <a:r>
              <a:rPr lang="ko-KR" altLang="en-US" sz="16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을 가질 것이다</a:t>
            </a:r>
            <a:r>
              <a:rPr lang="en-US" altLang="ko-KR" sz="16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600" b="1" dirty="0">
              <a:latin typeface="한컴산뜻돋움" panose="02000000000000000000" pitchFamily="2" charset="-127"/>
              <a:ea typeface="한컴산뜻돋움" panose="02000000000000000000" pitchFamily="2" charset="-127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6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Ex) 004cd693-5f13-4e07-85af-6b7d9242798c</a:t>
            </a:r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BA2DCAF6-0681-48D8-A65D-A2F6EEB77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69725" y="6492875"/>
            <a:ext cx="2743200" cy="365125"/>
          </a:xfrm>
        </p:spPr>
        <p:txBody>
          <a:bodyPr/>
          <a:lstStyle/>
          <a:p>
            <a:fld id="{BAAF555B-7E58-4FDF-83D4-B4CEA304EAF7}" type="slidenum">
              <a:rPr lang="ko-KR" altLang="en-US" sz="2400" b="1" smtClean="0">
                <a:solidFill>
                  <a:prstClr val="black">
                    <a:tint val="75000"/>
                  </a:prst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pPr/>
              <a:t>12</a:t>
            </a:fld>
            <a:r>
              <a:rPr lang="en-US" altLang="ko-KR" sz="2400" b="1" dirty="0">
                <a:solidFill>
                  <a:prstClr val="black">
                    <a:tint val="75000"/>
                  </a:prst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/27</a:t>
            </a:r>
            <a:endParaRPr lang="ko-KR" altLang="en-US" sz="2400" b="1" dirty="0">
              <a:solidFill>
                <a:prstClr val="black">
                  <a:tint val="75000"/>
                </a:prstClr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0DFED3E-517E-4501-8CE6-032E3E398546}"/>
              </a:ext>
            </a:extLst>
          </p:cNvPr>
          <p:cNvSpPr txBox="1"/>
          <p:nvPr/>
        </p:nvSpPr>
        <p:spPr>
          <a:xfrm>
            <a:off x="180000" y="288000"/>
            <a:ext cx="25934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b="1" dirty="0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데이터 수집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41AB674-9B56-485E-9164-24BA8F4E6C41}"/>
              </a:ext>
            </a:extLst>
          </p:cNvPr>
          <p:cNvSpPr txBox="1"/>
          <p:nvPr/>
        </p:nvSpPr>
        <p:spPr>
          <a:xfrm>
            <a:off x="359999" y="1439999"/>
            <a:ext cx="6413779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eCommerce behavior data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6A34F90-A2FE-42D3-B3CD-4110120EA8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2351" y="2571371"/>
            <a:ext cx="9490841" cy="773174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B39A0527-BDCB-48A5-86EF-A1F72CED2A1D}"/>
              </a:ext>
            </a:extLst>
          </p:cNvPr>
          <p:cNvSpPr/>
          <p:nvPr/>
        </p:nvSpPr>
        <p:spPr>
          <a:xfrm>
            <a:off x="9417030" y="2655826"/>
            <a:ext cx="1546162" cy="77317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88272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10541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dist="12700" dir="5400000" algn="t" rotWithShape="0">
              <a:srgbClr val="BBB3CB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en-US" altLang="ko-KR" sz="2800" b="1" i="1" kern="0" dirty="0">
              <a:solidFill>
                <a:prstClr val="white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BA2DCAF6-0681-48D8-A65D-A2F6EEB77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69725" y="6492875"/>
            <a:ext cx="2743200" cy="365125"/>
          </a:xfrm>
        </p:spPr>
        <p:txBody>
          <a:bodyPr/>
          <a:lstStyle/>
          <a:p>
            <a:fld id="{BAAF555B-7E58-4FDF-83D4-B4CEA304EAF7}" type="slidenum">
              <a:rPr lang="ko-KR" altLang="en-US" sz="2400" b="1" smtClean="0">
                <a:solidFill>
                  <a:prstClr val="black">
                    <a:tint val="75000"/>
                  </a:prst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pPr/>
              <a:t>13</a:t>
            </a:fld>
            <a:r>
              <a:rPr lang="en-US" altLang="ko-KR" sz="2400" b="1" dirty="0">
                <a:solidFill>
                  <a:prstClr val="black">
                    <a:tint val="75000"/>
                  </a:prst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/27</a:t>
            </a:r>
            <a:endParaRPr lang="ko-KR" altLang="en-US" sz="2400" b="1" dirty="0">
              <a:solidFill>
                <a:prstClr val="black">
                  <a:tint val="75000"/>
                </a:prstClr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0DFED3E-517E-4501-8CE6-032E3E398546}"/>
              </a:ext>
            </a:extLst>
          </p:cNvPr>
          <p:cNvSpPr txBox="1"/>
          <p:nvPr/>
        </p:nvSpPr>
        <p:spPr>
          <a:xfrm>
            <a:off x="180000" y="288000"/>
            <a:ext cx="25934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b="1" dirty="0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데이터 수집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FB61203-626C-46A5-BD01-AC85BB35DD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779" y="1948097"/>
            <a:ext cx="5440407" cy="199891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99A9D65-F100-4EE5-9374-EC24FBEE07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3245" y="1972225"/>
            <a:ext cx="5271230" cy="1945112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BB15D322-947C-48C6-BC1C-48C6CC3143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8027" y="4452896"/>
            <a:ext cx="10996448" cy="1500908"/>
          </a:xfrm>
          <a:prstGeom prst="rect">
            <a:avLst/>
          </a:prstGeom>
        </p:spPr>
      </p:pic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00F94A60-B94A-49B3-BF94-AB0F77DC6092}"/>
              </a:ext>
            </a:extLst>
          </p:cNvPr>
          <p:cNvCxnSpPr>
            <a:cxnSpLocks/>
          </p:cNvCxnSpPr>
          <p:nvPr/>
        </p:nvCxnSpPr>
        <p:spPr>
          <a:xfrm>
            <a:off x="4028090" y="5203350"/>
            <a:ext cx="200222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57AAF297-9E7F-41A3-8A25-8944D5D20351}"/>
              </a:ext>
            </a:extLst>
          </p:cNvPr>
          <p:cNvCxnSpPr>
            <a:cxnSpLocks/>
          </p:cNvCxnSpPr>
          <p:nvPr/>
        </p:nvCxnSpPr>
        <p:spPr>
          <a:xfrm>
            <a:off x="4225159" y="5923001"/>
            <a:ext cx="180515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D871F571-7F4F-4451-9996-A051301C8FA4}"/>
              </a:ext>
            </a:extLst>
          </p:cNvPr>
          <p:cNvCxnSpPr>
            <a:cxnSpLocks/>
          </p:cNvCxnSpPr>
          <p:nvPr/>
        </p:nvCxnSpPr>
        <p:spPr>
          <a:xfrm>
            <a:off x="4658710" y="5560394"/>
            <a:ext cx="13716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FAC319C-AEE6-44DC-9FCC-5124737B7D5A}"/>
              </a:ext>
            </a:extLst>
          </p:cNvPr>
          <p:cNvSpPr/>
          <p:nvPr/>
        </p:nvSpPr>
        <p:spPr>
          <a:xfrm>
            <a:off x="7260021" y="4524705"/>
            <a:ext cx="740979" cy="142909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861C50E-2667-49C9-9A86-3293AEFA1CE1}"/>
              </a:ext>
            </a:extLst>
          </p:cNvPr>
          <p:cNvSpPr/>
          <p:nvPr/>
        </p:nvSpPr>
        <p:spPr>
          <a:xfrm>
            <a:off x="777450" y="4524705"/>
            <a:ext cx="2123405" cy="142909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CED280E-AA7C-4387-9B49-F65C907C7CEE}"/>
              </a:ext>
            </a:extLst>
          </p:cNvPr>
          <p:cNvSpPr txBox="1"/>
          <p:nvPr/>
        </p:nvSpPr>
        <p:spPr>
          <a:xfrm>
            <a:off x="359999" y="1439999"/>
            <a:ext cx="6413779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User session usage example!</a:t>
            </a:r>
          </a:p>
        </p:txBody>
      </p:sp>
    </p:spTree>
    <p:extLst>
      <p:ext uri="{BB962C8B-B14F-4D97-AF65-F5344CB8AC3E}">
        <p14:creationId xmlns:p14="http://schemas.microsoft.com/office/powerpoint/2010/main" val="26940991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10541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dist="12700" dir="5400000" algn="t" rotWithShape="0">
              <a:srgbClr val="BBB3CB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en-US" altLang="ko-KR" sz="2800" b="1" i="1" kern="0" dirty="0">
              <a:solidFill>
                <a:prstClr val="white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545B1B4-6B6A-46AB-9868-C6CC27D30D46}"/>
              </a:ext>
            </a:extLst>
          </p:cNvPr>
          <p:cNvSpPr txBox="1"/>
          <p:nvPr/>
        </p:nvSpPr>
        <p:spPr>
          <a:xfrm>
            <a:off x="704850" y="4467164"/>
            <a:ext cx="10889374" cy="15388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20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사용자의 </a:t>
            </a:r>
            <a:r>
              <a:rPr lang="en-US" altLang="ko-KR" sz="20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User</a:t>
            </a:r>
            <a:r>
              <a:rPr lang="ko-KR" altLang="en-US" sz="20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 </a:t>
            </a:r>
            <a:r>
              <a:rPr lang="en-US" altLang="ko-KR" sz="20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session</a:t>
            </a:r>
            <a:r>
              <a:rPr lang="ko-KR" altLang="en-US" sz="20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을 통해 </a:t>
            </a:r>
            <a:r>
              <a:rPr lang="en-US" altLang="ko-KR" sz="20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e-commerce</a:t>
            </a:r>
            <a:r>
              <a:rPr lang="ko-KR" altLang="en-US" sz="20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에 접속하여 </a:t>
            </a:r>
            <a:r>
              <a:rPr lang="ko-KR" altLang="en-US" sz="2000" b="1" dirty="0">
                <a:solidFill>
                  <a:srgbClr val="FF0000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구매 횟수</a:t>
            </a:r>
            <a:r>
              <a:rPr lang="ko-KR" altLang="en-US" sz="20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를 계산할 수 있다</a:t>
            </a:r>
            <a:r>
              <a:rPr lang="en-US" altLang="ko-KR" sz="20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.</a:t>
            </a:r>
          </a:p>
          <a:p>
            <a:endParaRPr lang="en-US" altLang="ko-KR" sz="2000" b="1" dirty="0">
              <a:latin typeface="한컴산뜻돋움" panose="02000000000000000000" pitchFamily="2" charset="-127"/>
              <a:ea typeface="한컴산뜻돋움" panose="02000000000000000000" pitchFamily="2" charset="-127"/>
              <a:cs typeface="Times New Roman" panose="02020603050405020304" pitchFamily="18" charset="0"/>
            </a:endParaRPr>
          </a:p>
          <a:p>
            <a:r>
              <a:rPr lang="ko-KR" altLang="en-US" sz="20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동일한 </a:t>
            </a:r>
            <a:r>
              <a:rPr lang="en-US" altLang="ko-KR" sz="20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User session</a:t>
            </a:r>
            <a:r>
              <a:rPr lang="ko-KR" altLang="en-US" sz="20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값을 가지는 행을 통합하여 한 번 접속했을 때 </a:t>
            </a:r>
            <a:r>
              <a:rPr lang="ko-KR" altLang="en-US" sz="2000" b="1" dirty="0">
                <a:solidFill>
                  <a:srgbClr val="FF0000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구매한 품목을 통합</a:t>
            </a:r>
            <a:r>
              <a:rPr lang="ko-KR" altLang="en-US" sz="20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할 수 있다</a:t>
            </a:r>
            <a:r>
              <a:rPr lang="en-US" altLang="ko-KR" sz="20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.</a:t>
            </a:r>
          </a:p>
          <a:p>
            <a:endParaRPr lang="en-US" altLang="ko-KR" sz="2000" b="1" dirty="0">
              <a:latin typeface="한컴산뜻돋움" panose="02000000000000000000" pitchFamily="2" charset="-127"/>
              <a:ea typeface="한컴산뜻돋움" panose="02000000000000000000" pitchFamily="2" charset="-127"/>
              <a:cs typeface="Times New Roman" panose="02020603050405020304" pitchFamily="18" charset="0"/>
            </a:endParaRPr>
          </a:p>
          <a:p>
            <a:r>
              <a:rPr lang="ko-KR" altLang="en-US" sz="20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현재 접속한 사용자가 </a:t>
            </a:r>
            <a:r>
              <a:rPr lang="ko-KR" altLang="en-US" sz="2000" b="1" dirty="0">
                <a:solidFill>
                  <a:srgbClr val="FF0000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미래에 </a:t>
            </a:r>
            <a:r>
              <a:rPr lang="en-US" altLang="ko-KR" sz="2000" b="1" dirty="0">
                <a:solidFill>
                  <a:srgbClr val="FF0000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e-commerce</a:t>
            </a:r>
            <a:r>
              <a:rPr lang="ko-KR" altLang="en-US" sz="2000" b="1" dirty="0">
                <a:solidFill>
                  <a:srgbClr val="FF0000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를 통해 몇 번이나 구매할 것인가</a:t>
            </a:r>
            <a:r>
              <a:rPr lang="ko-KR" altLang="en-US" sz="20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를 예측할 수 있지 않을까</a:t>
            </a:r>
            <a:r>
              <a:rPr lang="en-US" altLang="ko-KR" sz="20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?</a:t>
            </a:r>
            <a:r>
              <a:rPr lang="ko-KR" altLang="en-US" sz="20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  </a:t>
            </a:r>
            <a:endParaRPr lang="en-US" altLang="ko-KR" sz="1400" b="1" dirty="0">
              <a:latin typeface="한컴산뜻돋움" panose="02000000000000000000" pitchFamily="2" charset="-127"/>
              <a:ea typeface="한컴산뜻돋움" panose="02000000000000000000" pitchFamily="2" charset="-127"/>
              <a:cs typeface="Times New Roman" panose="02020603050405020304" pitchFamily="18" charset="0"/>
            </a:endParaRPr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BA2DCAF6-0681-48D8-A65D-A2F6EEB77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69725" y="6492875"/>
            <a:ext cx="2743200" cy="365125"/>
          </a:xfrm>
        </p:spPr>
        <p:txBody>
          <a:bodyPr/>
          <a:lstStyle/>
          <a:p>
            <a:fld id="{BAAF555B-7E58-4FDF-83D4-B4CEA304EAF7}" type="slidenum">
              <a:rPr lang="ko-KR" altLang="en-US" sz="2400" b="1" smtClean="0">
                <a:solidFill>
                  <a:prstClr val="black">
                    <a:tint val="75000"/>
                  </a:prst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pPr/>
              <a:t>14</a:t>
            </a:fld>
            <a:r>
              <a:rPr lang="en-US" altLang="ko-KR" sz="2400" b="1" dirty="0">
                <a:solidFill>
                  <a:prstClr val="black">
                    <a:tint val="75000"/>
                  </a:prst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/27</a:t>
            </a:r>
            <a:endParaRPr lang="ko-KR" altLang="en-US" sz="2400" b="1" dirty="0">
              <a:solidFill>
                <a:prstClr val="black">
                  <a:tint val="75000"/>
                </a:prstClr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0DFED3E-517E-4501-8CE6-032E3E398546}"/>
              </a:ext>
            </a:extLst>
          </p:cNvPr>
          <p:cNvSpPr txBox="1"/>
          <p:nvPr/>
        </p:nvSpPr>
        <p:spPr>
          <a:xfrm>
            <a:off x="180000" y="288000"/>
            <a:ext cx="25934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b="1" dirty="0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데이터 수집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41AB674-9B56-485E-9164-24BA8F4E6C41}"/>
              </a:ext>
            </a:extLst>
          </p:cNvPr>
          <p:cNvSpPr txBox="1"/>
          <p:nvPr/>
        </p:nvSpPr>
        <p:spPr>
          <a:xfrm>
            <a:off x="359999" y="1439999"/>
            <a:ext cx="6413779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eCommerce behavior data 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B7A0E9F-0293-4E65-9907-FED2E543E2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776" y="2272579"/>
            <a:ext cx="10996448" cy="1500908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8B07B999-B58F-42AE-8BB3-4783508A669D}"/>
              </a:ext>
            </a:extLst>
          </p:cNvPr>
          <p:cNvSpPr/>
          <p:nvPr/>
        </p:nvSpPr>
        <p:spPr>
          <a:xfrm>
            <a:off x="8201695" y="2758968"/>
            <a:ext cx="3392529" cy="62110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E482B27-60DA-4896-9FDC-3B886C343D91}"/>
              </a:ext>
            </a:extLst>
          </p:cNvPr>
          <p:cNvSpPr/>
          <p:nvPr/>
        </p:nvSpPr>
        <p:spPr>
          <a:xfrm>
            <a:off x="8201695" y="3469838"/>
            <a:ext cx="3392529" cy="27284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B822FA53-9D8A-4558-B146-2B50DE2F34B1}"/>
              </a:ext>
            </a:extLst>
          </p:cNvPr>
          <p:cNvCxnSpPr>
            <a:cxnSpLocks/>
          </p:cNvCxnSpPr>
          <p:nvPr/>
        </p:nvCxnSpPr>
        <p:spPr>
          <a:xfrm>
            <a:off x="4154214" y="3011943"/>
            <a:ext cx="200222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E07DCF57-11B1-4B23-A739-6527AF7C7981}"/>
              </a:ext>
            </a:extLst>
          </p:cNvPr>
          <p:cNvCxnSpPr>
            <a:cxnSpLocks/>
          </p:cNvCxnSpPr>
          <p:nvPr/>
        </p:nvCxnSpPr>
        <p:spPr>
          <a:xfrm>
            <a:off x="4784834" y="3380077"/>
            <a:ext cx="13716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F1FBE222-665A-47B4-8208-66A806F71D6E}"/>
              </a:ext>
            </a:extLst>
          </p:cNvPr>
          <p:cNvCxnSpPr>
            <a:cxnSpLocks/>
          </p:cNvCxnSpPr>
          <p:nvPr/>
        </p:nvCxnSpPr>
        <p:spPr>
          <a:xfrm>
            <a:off x="4359166" y="3742684"/>
            <a:ext cx="1797268" cy="2129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36447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10541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dist="12700" dir="5400000" algn="t" rotWithShape="0">
              <a:srgbClr val="BBB3CB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en-US" altLang="ko-KR" sz="2800" b="1" i="1" kern="0" dirty="0">
              <a:solidFill>
                <a:prstClr val="white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37B662-A18D-45ED-90BA-A2D028A1D733}"/>
              </a:ext>
            </a:extLst>
          </p:cNvPr>
          <p:cNvSpPr txBox="1"/>
          <p:nvPr/>
        </p:nvSpPr>
        <p:spPr>
          <a:xfrm>
            <a:off x="741126" y="2780760"/>
            <a:ext cx="10543372" cy="249299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우리의 목표는 </a:t>
            </a:r>
            <a:r>
              <a:rPr lang="ko-KR" altLang="en-US" b="1" dirty="0">
                <a:solidFill>
                  <a:srgbClr val="FF0000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한 번이라도 구매한 고객</a:t>
            </a:r>
            <a:r>
              <a:rPr lang="ko-KR" altLang="en-US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이 앞으로 몇 번이나 접속하여 구매할 것인가</a:t>
            </a:r>
            <a:r>
              <a:rPr lang="en-US" altLang="ko-KR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?!</a:t>
            </a:r>
          </a:p>
          <a:p>
            <a:endParaRPr lang="en-US" altLang="ko-KR" b="1" dirty="0">
              <a:latin typeface="한컴산뜻돋움" panose="02000000000000000000" pitchFamily="2" charset="-127"/>
              <a:ea typeface="한컴산뜻돋움" panose="02000000000000000000" pitchFamily="2" charset="-127"/>
              <a:cs typeface="Times New Roman" panose="02020603050405020304" pitchFamily="18" charset="0"/>
            </a:endParaRPr>
          </a:p>
          <a:p>
            <a:r>
              <a:rPr lang="ko-KR" altLang="en-US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그 값을 예측하여 </a:t>
            </a:r>
            <a:r>
              <a:rPr lang="ko-KR" altLang="en-US" b="1" dirty="0">
                <a:solidFill>
                  <a:srgbClr val="FF0000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고객의 충성도</a:t>
            </a:r>
            <a:r>
              <a:rPr lang="ko-KR" altLang="en-US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를 예측해보자</a:t>
            </a:r>
            <a:r>
              <a:rPr lang="en-US" altLang="ko-KR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!</a:t>
            </a:r>
          </a:p>
          <a:p>
            <a:endParaRPr lang="en-US" altLang="ko-KR" b="1" dirty="0">
              <a:latin typeface="한컴산뜻돋움" panose="02000000000000000000" pitchFamily="2" charset="-127"/>
              <a:ea typeface="한컴산뜻돋움" panose="02000000000000000000" pitchFamily="2" charset="-127"/>
              <a:cs typeface="Times New Roman" panose="02020603050405020304" pitchFamily="18" charset="0"/>
            </a:endParaRPr>
          </a:p>
          <a:p>
            <a:r>
              <a:rPr lang="ko-KR" altLang="en-US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이에 따라 </a:t>
            </a:r>
            <a:r>
              <a:rPr lang="en-US" altLang="ko-KR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Event type</a:t>
            </a:r>
            <a:r>
              <a:rPr lang="ko-KR" altLang="en-US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이 </a:t>
            </a:r>
            <a:r>
              <a:rPr lang="en-US" altLang="ko-KR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purchase</a:t>
            </a:r>
            <a:r>
              <a:rPr lang="ko-KR" altLang="en-US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인 데이터 샘플을 이용한다</a:t>
            </a:r>
            <a:r>
              <a:rPr lang="en-US" altLang="ko-KR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. (</a:t>
            </a:r>
            <a:r>
              <a:rPr lang="ko-KR" altLang="en-US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약 </a:t>
            </a:r>
            <a:r>
              <a:rPr lang="en-US" altLang="ko-KR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570</a:t>
            </a:r>
            <a:r>
              <a:rPr lang="ko-KR" altLang="en-US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만 개의 데이터 샘플</a:t>
            </a:r>
            <a:r>
              <a:rPr lang="en-US" altLang="ko-KR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)</a:t>
            </a:r>
          </a:p>
          <a:p>
            <a:endParaRPr lang="en-US" altLang="ko-KR" b="1" dirty="0">
              <a:latin typeface="한컴산뜻돋움" panose="02000000000000000000" pitchFamily="2" charset="-127"/>
              <a:ea typeface="한컴산뜻돋움" panose="02000000000000000000" pitchFamily="2" charset="-127"/>
              <a:cs typeface="Times New Roman" panose="02020603050405020304" pitchFamily="18" charset="0"/>
            </a:endParaRPr>
          </a:p>
          <a:p>
            <a:r>
              <a:rPr lang="ko-KR" altLang="en-US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선별한 데이터 셋에 대하여 목적에 따라 전처리를 수행한다</a:t>
            </a:r>
            <a:r>
              <a:rPr lang="en-US" altLang="ko-KR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.</a:t>
            </a:r>
          </a:p>
          <a:p>
            <a:endParaRPr lang="en-US" altLang="ko-KR" b="1" dirty="0">
              <a:latin typeface="한컴산뜻돋움" panose="02000000000000000000" pitchFamily="2" charset="-127"/>
              <a:ea typeface="한컴산뜻돋움" panose="02000000000000000000" pitchFamily="2" charset="-127"/>
              <a:cs typeface="Times New Roman" panose="02020603050405020304" pitchFamily="18" charset="0"/>
            </a:endParaRPr>
          </a:p>
          <a:p>
            <a:r>
              <a:rPr lang="ko-KR" altLang="en-US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전처리한 데이터를 통해 모델의 학습을 수행한다</a:t>
            </a:r>
            <a:r>
              <a:rPr lang="en-US" altLang="ko-KR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608803A-D489-4FC4-9166-D0E49F4F6F82}"/>
              </a:ext>
            </a:extLst>
          </p:cNvPr>
          <p:cNvSpPr/>
          <p:nvPr/>
        </p:nvSpPr>
        <p:spPr>
          <a:xfrm>
            <a:off x="540000" y="2556000"/>
            <a:ext cx="10945625" cy="2942511"/>
          </a:xfrm>
          <a:prstGeom prst="rect">
            <a:avLst/>
          </a:prstGeom>
          <a:noFill/>
          <a:ln w="28575">
            <a:solidFill>
              <a:srgbClr val="333F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63D61D-CCA7-43EB-B0F0-D7EF513A69D2}"/>
              </a:ext>
            </a:extLst>
          </p:cNvPr>
          <p:cNvSpPr txBox="1"/>
          <p:nvPr/>
        </p:nvSpPr>
        <p:spPr>
          <a:xfrm>
            <a:off x="360000" y="1439998"/>
            <a:ext cx="3600000" cy="3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eCommerce behavior data 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5912AA-CE2A-448A-BCE9-07C708A69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69725" y="6492875"/>
            <a:ext cx="2743200" cy="365125"/>
          </a:xfrm>
        </p:spPr>
        <p:txBody>
          <a:bodyPr/>
          <a:lstStyle/>
          <a:p>
            <a:fld id="{BAAF555B-7E58-4FDF-83D4-B4CEA304EAF7}" type="slidenum">
              <a:rPr lang="ko-KR" altLang="en-US" sz="2400" b="1" smtClean="0">
                <a:solidFill>
                  <a:prstClr val="black">
                    <a:tint val="75000"/>
                  </a:prst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pPr/>
              <a:t>15</a:t>
            </a:fld>
            <a:r>
              <a:rPr lang="en-US" altLang="ko-KR" sz="2400" b="1" dirty="0">
                <a:solidFill>
                  <a:prstClr val="black">
                    <a:tint val="75000"/>
                  </a:prst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/11</a:t>
            </a:r>
            <a:endParaRPr lang="ko-KR" altLang="en-US" sz="2400" b="1" dirty="0">
              <a:solidFill>
                <a:prstClr val="black">
                  <a:tint val="75000"/>
                </a:prstClr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D95A2E-F1A0-41F7-B02A-111485B7A390}"/>
              </a:ext>
            </a:extLst>
          </p:cNvPr>
          <p:cNvSpPr txBox="1"/>
          <p:nvPr/>
        </p:nvSpPr>
        <p:spPr>
          <a:xfrm>
            <a:off x="180000" y="288000"/>
            <a:ext cx="25934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b="1" dirty="0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데이터 수집</a:t>
            </a:r>
          </a:p>
        </p:txBody>
      </p:sp>
    </p:spTree>
    <p:extLst>
      <p:ext uri="{BB962C8B-B14F-4D97-AF65-F5344CB8AC3E}">
        <p14:creationId xmlns:p14="http://schemas.microsoft.com/office/powerpoint/2010/main" val="29919869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10541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dist="12700" dir="5400000" algn="t" rotWithShape="0">
              <a:srgbClr val="BBB3CB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en-US" altLang="ko-KR" sz="2800" b="1" i="1" kern="0" dirty="0">
              <a:solidFill>
                <a:prstClr val="white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BA2DCAF6-0681-48D8-A65D-A2F6EEB77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69725" y="6492875"/>
            <a:ext cx="2743200" cy="365125"/>
          </a:xfrm>
        </p:spPr>
        <p:txBody>
          <a:bodyPr/>
          <a:lstStyle/>
          <a:p>
            <a:fld id="{BAAF555B-7E58-4FDF-83D4-B4CEA304EAF7}" type="slidenum">
              <a:rPr lang="ko-KR" altLang="en-US" sz="2400" b="1" smtClean="0">
                <a:solidFill>
                  <a:prstClr val="black">
                    <a:tint val="75000"/>
                  </a:prst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pPr/>
              <a:t>16</a:t>
            </a:fld>
            <a:r>
              <a:rPr lang="en-US" altLang="ko-KR" sz="2400" b="1" dirty="0">
                <a:solidFill>
                  <a:prstClr val="black">
                    <a:tint val="75000"/>
                  </a:prst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/27</a:t>
            </a:r>
            <a:endParaRPr lang="ko-KR" altLang="en-US" sz="2400" b="1" dirty="0">
              <a:solidFill>
                <a:prstClr val="black">
                  <a:tint val="75000"/>
                </a:prstClr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0DFED3E-517E-4501-8CE6-032E3E398546}"/>
              </a:ext>
            </a:extLst>
          </p:cNvPr>
          <p:cNvSpPr txBox="1"/>
          <p:nvPr/>
        </p:nvSpPr>
        <p:spPr>
          <a:xfrm>
            <a:off x="180000" y="288000"/>
            <a:ext cx="59137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b="1" dirty="0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데이터 분석 및 </a:t>
            </a:r>
            <a:r>
              <a:rPr lang="ko-KR" altLang="en-US" sz="2800" b="1" dirty="0" err="1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전처리</a:t>
            </a:r>
            <a:endParaRPr lang="ko-KR" altLang="en-US" sz="2800" b="1" dirty="0">
              <a:solidFill>
                <a:schemeClr val="bg1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41AB674-9B56-485E-9164-24BA8F4E6C41}"/>
              </a:ext>
            </a:extLst>
          </p:cNvPr>
          <p:cNvSpPr txBox="1"/>
          <p:nvPr/>
        </p:nvSpPr>
        <p:spPr>
          <a:xfrm>
            <a:off x="359999" y="1439999"/>
            <a:ext cx="6413779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eCommerce behavior data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6A34F90-A2FE-42D3-B3CD-4110120EA8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8364" y="2587037"/>
            <a:ext cx="9490841" cy="773174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2673E38E-4D20-42AC-8203-9218E2D30003}"/>
              </a:ext>
            </a:extLst>
          </p:cNvPr>
          <p:cNvSpPr/>
          <p:nvPr/>
        </p:nvSpPr>
        <p:spPr>
          <a:xfrm>
            <a:off x="2948153" y="2589398"/>
            <a:ext cx="2680134" cy="77317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2B2BC76-FB4D-49F7-9D8D-DAF673806673}"/>
              </a:ext>
            </a:extLst>
          </p:cNvPr>
          <p:cNvSpPr txBox="1"/>
          <p:nvPr/>
        </p:nvSpPr>
        <p:spPr>
          <a:xfrm>
            <a:off x="4225155" y="2184012"/>
            <a:ext cx="953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FF0000"/>
                </a:solidFill>
              </a:rPr>
              <a:t>삭제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FC7E797D-7D00-4B22-9346-355E8D8B3ACE}"/>
              </a:ext>
            </a:extLst>
          </p:cNvPr>
          <p:cNvGrpSpPr/>
          <p:nvPr/>
        </p:nvGrpSpPr>
        <p:grpSpPr>
          <a:xfrm>
            <a:off x="2868836" y="4736395"/>
            <a:ext cx="6449896" cy="773175"/>
            <a:chOff x="2500566" y="4928499"/>
            <a:chExt cx="6449896" cy="773175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D73B4BBC-C914-4FFB-8E8E-5AD6E60C1AA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83370"/>
            <a:stretch/>
          </p:blipFill>
          <p:spPr>
            <a:xfrm>
              <a:off x="2504994" y="4928499"/>
              <a:ext cx="1578275" cy="773174"/>
            </a:xfrm>
            <a:prstGeom prst="rect">
              <a:avLst/>
            </a:prstGeom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3358ED87-E4AA-4F30-AF87-D844699543A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8717"/>
            <a:stretch/>
          </p:blipFill>
          <p:spPr>
            <a:xfrm>
              <a:off x="4083269" y="4928499"/>
              <a:ext cx="4867192" cy="773174"/>
            </a:xfrm>
            <a:prstGeom prst="rect">
              <a:avLst/>
            </a:prstGeom>
          </p:spPr>
        </p:pic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81E585EF-B599-4E0C-A862-22CAB8D7F733}"/>
                </a:ext>
              </a:extLst>
            </p:cNvPr>
            <p:cNvSpPr/>
            <p:nvPr/>
          </p:nvSpPr>
          <p:spPr>
            <a:xfrm>
              <a:off x="2500566" y="4928500"/>
              <a:ext cx="6449896" cy="773174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03560CB6-AE4E-4B4E-9804-FA2289B560BA}"/>
              </a:ext>
            </a:extLst>
          </p:cNvPr>
          <p:cNvCxnSpPr>
            <a:cxnSpLocks/>
          </p:cNvCxnSpPr>
          <p:nvPr/>
        </p:nvCxnSpPr>
        <p:spPr>
          <a:xfrm>
            <a:off x="6093785" y="3523593"/>
            <a:ext cx="0" cy="978981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51774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id="{B6C0E622-742E-4A2C-96AD-D879C31A6F68}"/>
              </a:ext>
            </a:extLst>
          </p:cNvPr>
          <p:cNvGrpSpPr/>
          <p:nvPr/>
        </p:nvGrpSpPr>
        <p:grpSpPr>
          <a:xfrm>
            <a:off x="915052" y="2613725"/>
            <a:ext cx="6449896" cy="773175"/>
            <a:chOff x="2500566" y="4928499"/>
            <a:chExt cx="6449896" cy="773175"/>
          </a:xfrm>
        </p:grpSpPr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6D635FE2-CA40-42A0-A0A4-66A7B1F0804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83370"/>
            <a:stretch/>
          </p:blipFill>
          <p:spPr>
            <a:xfrm>
              <a:off x="2504994" y="4928499"/>
              <a:ext cx="1578275" cy="773174"/>
            </a:xfrm>
            <a:prstGeom prst="rect">
              <a:avLst/>
            </a:prstGeom>
          </p:spPr>
        </p:pic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11198D87-A647-4105-A6C7-E9F5D3583A8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8717"/>
            <a:stretch/>
          </p:blipFill>
          <p:spPr>
            <a:xfrm>
              <a:off x="4083269" y="4928499"/>
              <a:ext cx="4867192" cy="773174"/>
            </a:xfrm>
            <a:prstGeom prst="rect">
              <a:avLst/>
            </a:prstGeom>
          </p:spPr>
        </p:pic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8C96AAC8-7E2F-40E6-A530-123A4777FA14}"/>
                </a:ext>
              </a:extLst>
            </p:cNvPr>
            <p:cNvSpPr/>
            <p:nvPr/>
          </p:nvSpPr>
          <p:spPr>
            <a:xfrm>
              <a:off x="2500566" y="4928500"/>
              <a:ext cx="6449896" cy="773174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직사각형 3"/>
          <p:cNvSpPr/>
          <p:nvPr/>
        </p:nvSpPr>
        <p:spPr>
          <a:xfrm>
            <a:off x="0" y="0"/>
            <a:ext cx="12192000" cy="10541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dist="12700" dir="5400000" algn="t" rotWithShape="0">
              <a:srgbClr val="BBB3CB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en-US" altLang="ko-KR" sz="2800" b="1" i="1" kern="0" dirty="0">
              <a:solidFill>
                <a:prstClr val="white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9FE21DAC-103B-4798-9BA7-A1752A065F26}"/>
              </a:ext>
            </a:extLst>
          </p:cNvPr>
          <p:cNvSpPr txBox="1"/>
          <p:nvPr/>
        </p:nvSpPr>
        <p:spPr>
          <a:xfrm>
            <a:off x="360000" y="1439999"/>
            <a:ext cx="734933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1. Category : </a:t>
            </a:r>
            <a:r>
              <a:rPr lang="ko-KR" altLang="en-US" sz="20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소비자가 구매한 카테고리 분석 및 처리</a:t>
            </a:r>
            <a:endParaRPr lang="en-US" altLang="ko-KR" sz="2000" b="1" dirty="0">
              <a:latin typeface="한컴산뜻돋움" panose="02000000000000000000" pitchFamily="2" charset="-127"/>
              <a:ea typeface="한컴산뜻돋움" panose="02000000000000000000" pitchFamily="2" charset="-127"/>
              <a:cs typeface="Times New Roman" panose="02020603050405020304" pitchFamily="18" charset="0"/>
            </a:endParaRPr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BA2DCAF6-0681-48D8-A65D-A2F6EEB77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69725" y="6492875"/>
            <a:ext cx="2743200" cy="365125"/>
          </a:xfrm>
        </p:spPr>
        <p:txBody>
          <a:bodyPr/>
          <a:lstStyle/>
          <a:p>
            <a:fld id="{BAAF555B-7E58-4FDF-83D4-B4CEA304EAF7}" type="slidenum">
              <a:rPr lang="ko-KR" altLang="en-US" sz="2400" b="1" smtClean="0">
                <a:solidFill>
                  <a:prstClr val="black">
                    <a:tint val="75000"/>
                  </a:prst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pPr/>
              <a:t>17</a:t>
            </a:fld>
            <a:r>
              <a:rPr lang="en-US" altLang="ko-KR" sz="2400" b="1" dirty="0">
                <a:solidFill>
                  <a:prstClr val="black">
                    <a:tint val="75000"/>
                  </a:prst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/27</a:t>
            </a:r>
            <a:endParaRPr lang="ko-KR" altLang="en-US" sz="2400" b="1" dirty="0">
              <a:solidFill>
                <a:prstClr val="black">
                  <a:tint val="75000"/>
                </a:prstClr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0DFED3E-517E-4501-8CE6-032E3E398546}"/>
              </a:ext>
            </a:extLst>
          </p:cNvPr>
          <p:cNvSpPr txBox="1"/>
          <p:nvPr/>
        </p:nvSpPr>
        <p:spPr>
          <a:xfrm>
            <a:off x="180000" y="288000"/>
            <a:ext cx="396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b="1" dirty="0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데이터 분석 및 </a:t>
            </a:r>
            <a:r>
              <a:rPr lang="ko-KR" altLang="en-US" sz="2800" b="1" dirty="0" err="1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전처리</a:t>
            </a:r>
            <a:endParaRPr lang="ko-KR" altLang="en-US" sz="2800" b="1" dirty="0">
              <a:solidFill>
                <a:schemeClr val="bg1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F938FB3-3097-4B75-AE86-183C1F6AA0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4350" y="1639935"/>
            <a:ext cx="4057650" cy="2505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A4455B22-BD8A-4F46-843E-0ACDE65B8D36}"/>
              </a:ext>
            </a:extLst>
          </p:cNvPr>
          <p:cNvSpPr/>
          <p:nvPr/>
        </p:nvSpPr>
        <p:spPr>
          <a:xfrm>
            <a:off x="2532440" y="2589398"/>
            <a:ext cx="1046332" cy="77317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2AD2D47-B75C-4701-B330-F57508A9E69C}"/>
              </a:ext>
            </a:extLst>
          </p:cNvPr>
          <p:cNvSpPr txBox="1"/>
          <p:nvPr/>
        </p:nvSpPr>
        <p:spPr>
          <a:xfrm>
            <a:off x="350651" y="4037169"/>
            <a:ext cx="9191275" cy="261610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en-US" altLang="ko-KR" sz="1600" dirty="0">
              <a:latin typeface="한컴산뜻돋움" panose="02000000000000000000" pitchFamily="2" charset="-127"/>
              <a:ea typeface="한컴산뜻돋움" panose="02000000000000000000" pitchFamily="2" charset="-127"/>
              <a:cs typeface="Times New Roman" panose="02020603050405020304" pitchFamily="18" charset="0"/>
            </a:endParaRPr>
          </a:p>
          <a:p>
            <a:r>
              <a:rPr lang="en-US" altLang="ko-KR" sz="16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Category codes</a:t>
            </a:r>
            <a:r>
              <a:rPr lang="ko-KR" altLang="en-US" sz="16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는 </a:t>
            </a:r>
            <a:r>
              <a:rPr lang="ko-KR" altLang="en-US" sz="1600" b="1" dirty="0">
                <a:solidFill>
                  <a:srgbClr val="FF0000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대분류</a:t>
            </a:r>
            <a:r>
              <a:rPr lang="ko-KR" altLang="en-US" sz="1600" dirty="0">
                <a:solidFill>
                  <a:srgbClr val="FF0000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 </a:t>
            </a:r>
            <a:r>
              <a:rPr lang="en-US" altLang="ko-KR" sz="1600" dirty="0">
                <a:solidFill>
                  <a:srgbClr val="FF0000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, </a:t>
            </a:r>
            <a:r>
              <a:rPr lang="ko-KR" altLang="en-US" sz="1600" b="1" dirty="0">
                <a:solidFill>
                  <a:srgbClr val="FF0000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중분류</a:t>
            </a:r>
            <a:r>
              <a:rPr lang="en-US" altLang="ko-KR" sz="1600" dirty="0">
                <a:solidFill>
                  <a:srgbClr val="FF0000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, </a:t>
            </a:r>
            <a:r>
              <a:rPr lang="ko-KR" altLang="en-US" sz="1600" b="1" dirty="0">
                <a:solidFill>
                  <a:srgbClr val="FF0000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소분류</a:t>
            </a:r>
            <a:r>
              <a:rPr lang="ko-KR" altLang="en-US" sz="16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로 나뉘며</a:t>
            </a:r>
            <a:r>
              <a:rPr lang="en-US" altLang="ko-KR" sz="16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,</a:t>
            </a:r>
            <a:r>
              <a:rPr lang="ko-KR" altLang="en-US" sz="16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 </a:t>
            </a:r>
            <a:r>
              <a:rPr lang="ko-KR" altLang="en-US" sz="16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문자열</a:t>
            </a:r>
            <a:r>
              <a:rPr lang="ko-KR" altLang="en-US" sz="16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로 이를 표현한다</a:t>
            </a:r>
            <a:r>
              <a:rPr lang="en-US" altLang="ko-KR" sz="16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.</a:t>
            </a:r>
          </a:p>
          <a:p>
            <a:endParaRPr lang="en-US" altLang="ko-KR" sz="1600" dirty="0">
              <a:latin typeface="한컴산뜻돋움" panose="02000000000000000000" pitchFamily="2" charset="-127"/>
              <a:ea typeface="한컴산뜻돋움" panose="02000000000000000000" pitchFamily="2" charset="-127"/>
              <a:cs typeface="Times New Roman" panose="02020603050405020304" pitchFamily="18" charset="0"/>
            </a:endParaRPr>
          </a:p>
          <a:p>
            <a:r>
              <a:rPr lang="ko-KR" altLang="en-US" sz="16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모든 카테고리 분류를 고려하여 원 핫 벡터로 변환할 경우 데이터에 </a:t>
            </a:r>
            <a:r>
              <a:rPr lang="en-US" altLang="ko-KR" sz="16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----</a:t>
            </a:r>
            <a:r>
              <a:rPr lang="ko-KR" altLang="en-US" sz="16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개의 컬럼이 추가된다</a:t>
            </a:r>
            <a:r>
              <a:rPr lang="en-US" altLang="ko-KR" sz="16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.</a:t>
            </a:r>
          </a:p>
          <a:p>
            <a:endParaRPr lang="en-US" altLang="ko-KR" sz="1600" dirty="0">
              <a:latin typeface="한컴산뜻돋움" panose="02000000000000000000" pitchFamily="2" charset="-127"/>
              <a:ea typeface="한컴산뜻돋움" panose="02000000000000000000" pitchFamily="2" charset="-127"/>
              <a:cs typeface="Times New Roman" panose="02020603050405020304" pitchFamily="18" charset="0"/>
            </a:endParaRPr>
          </a:p>
          <a:p>
            <a:r>
              <a:rPr lang="ko-KR" altLang="en-US" sz="16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대분류와 중분류까지 고려할 경우 </a:t>
            </a:r>
            <a:r>
              <a:rPr lang="en-US" altLang="ko-KR" sz="16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----</a:t>
            </a:r>
            <a:r>
              <a:rPr lang="ko-KR" altLang="en-US" sz="16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개의 컬럼이 추가된다</a:t>
            </a:r>
            <a:r>
              <a:rPr lang="en-US" altLang="ko-KR" sz="16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.</a:t>
            </a:r>
          </a:p>
          <a:p>
            <a:endParaRPr lang="en-US" altLang="ko-KR" sz="1600" dirty="0">
              <a:latin typeface="한컴산뜻돋움" panose="02000000000000000000" pitchFamily="2" charset="-127"/>
              <a:ea typeface="한컴산뜻돋움" panose="02000000000000000000" pitchFamily="2" charset="-127"/>
              <a:cs typeface="Times New Roman" panose="02020603050405020304" pitchFamily="18" charset="0"/>
            </a:endParaRPr>
          </a:p>
          <a:p>
            <a:r>
              <a:rPr lang="ko-KR" altLang="en-US" sz="20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이에 따라 대분류를 기준으로 </a:t>
            </a:r>
            <a:r>
              <a:rPr lang="en-US" altLang="ko-KR" sz="20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Category codes</a:t>
            </a:r>
            <a:r>
              <a:rPr lang="ko-KR" altLang="en-US" sz="20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를 나눈다</a:t>
            </a:r>
            <a:r>
              <a:rPr lang="en-US" altLang="ko-KR" sz="20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.</a:t>
            </a:r>
          </a:p>
          <a:p>
            <a:endParaRPr lang="en-US" altLang="ko-KR" sz="2000" b="1" dirty="0">
              <a:latin typeface="한컴산뜻돋움" panose="02000000000000000000" pitchFamily="2" charset="-127"/>
              <a:ea typeface="한컴산뜻돋움" panose="02000000000000000000" pitchFamily="2" charset="-127"/>
              <a:cs typeface="Times New Roman" panose="02020603050405020304" pitchFamily="18" charset="0"/>
            </a:endParaRPr>
          </a:p>
          <a:p>
            <a:r>
              <a:rPr lang="ko-KR" altLang="en-US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추가적으로 전체 데이터셋에서 </a:t>
            </a:r>
            <a:r>
              <a:rPr lang="en-US" altLang="ko-KR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2%</a:t>
            </a:r>
            <a:r>
              <a:rPr lang="ko-KR" altLang="en-US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도 차지하지 않는 </a:t>
            </a:r>
            <a:r>
              <a:rPr lang="en-US" altLang="ko-KR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Category code</a:t>
            </a:r>
            <a:r>
              <a:rPr lang="ko-KR" altLang="en-US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는 제외시킨다</a:t>
            </a:r>
            <a:r>
              <a:rPr lang="en-US" altLang="ko-KR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.</a:t>
            </a:r>
            <a:endParaRPr lang="en-US" altLang="ko-KR" sz="2000" b="1" dirty="0">
              <a:latin typeface="한컴산뜻돋움" panose="02000000000000000000" pitchFamily="2" charset="-127"/>
              <a:ea typeface="한컴산뜻돋움" panose="02000000000000000000" pitchFamily="2" charset="-127"/>
              <a:cs typeface="Times New Roman" panose="02020603050405020304" pitchFamily="18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F921C98-750B-4A15-89C2-1509AF45FF1B}"/>
              </a:ext>
            </a:extLst>
          </p:cNvPr>
          <p:cNvSpPr/>
          <p:nvPr/>
        </p:nvSpPr>
        <p:spPr>
          <a:xfrm>
            <a:off x="7817689" y="1925496"/>
            <a:ext cx="947939" cy="4629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55782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951155C-8BA5-468A-A558-C8BAA9F059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188" y="2729568"/>
            <a:ext cx="6981486" cy="55424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0" y="0"/>
            <a:ext cx="12192000" cy="10541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dist="12700" dir="5400000" algn="t" rotWithShape="0">
              <a:srgbClr val="BBB3CB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en-US" altLang="ko-KR" sz="2800" b="1" i="1" kern="0" dirty="0">
              <a:solidFill>
                <a:prstClr val="white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9FE21DAC-103B-4798-9BA7-A1752A065F26}"/>
              </a:ext>
            </a:extLst>
          </p:cNvPr>
          <p:cNvSpPr txBox="1"/>
          <p:nvPr/>
        </p:nvSpPr>
        <p:spPr>
          <a:xfrm>
            <a:off x="360000" y="1439999"/>
            <a:ext cx="734933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2. Brand: </a:t>
            </a:r>
            <a:r>
              <a:rPr lang="ko-KR" altLang="en-US" sz="20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소비자가 구매한 상품의 브랜드 분석 및 처리</a:t>
            </a:r>
            <a:endParaRPr lang="en-US" altLang="ko-KR" sz="2000" b="1" dirty="0">
              <a:latin typeface="한컴산뜻돋움" panose="02000000000000000000" pitchFamily="2" charset="-127"/>
              <a:ea typeface="한컴산뜻돋움" panose="02000000000000000000" pitchFamily="2" charset="-127"/>
              <a:cs typeface="Times New Roman" panose="02020603050405020304" pitchFamily="18" charset="0"/>
            </a:endParaRPr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BA2DCAF6-0681-48D8-A65D-A2F6EEB77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69725" y="6492875"/>
            <a:ext cx="2743200" cy="365125"/>
          </a:xfrm>
        </p:spPr>
        <p:txBody>
          <a:bodyPr/>
          <a:lstStyle/>
          <a:p>
            <a:fld id="{BAAF555B-7E58-4FDF-83D4-B4CEA304EAF7}" type="slidenum">
              <a:rPr lang="ko-KR" altLang="en-US" sz="2400" b="1" smtClean="0">
                <a:solidFill>
                  <a:prstClr val="black">
                    <a:tint val="75000"/>
                  </a:prst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pPr/>
              <a:t>18</a:t>
            </a:fld>
            <a:r>
              <a:rPr lang="en-US" altLang="ko-KR" sz="2400" b="1" dirty="0">
                <a:solidFill>
                  <a:prstClr val="black">
                    <a:tint val="75000"/>
                  </a:prst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/27</a:t>
            </a:r>
            <a:endParaRPr lang="ko-KR" altLang="en-US" sz="2400" b="1" dirty="0">
              <a:solidFill>
                <a:prstClr val="black">
                  <a:tint val="75000"/>
                </a:prstClr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0DFED3E-517E-4501-8CE6-032E3E398546}"/>
              </a:ext>
            </a:extLst>
          </p:cNvPr>
          <p:cNvSpPr txBox="1"/>
          <p:nvPr/>
        </p:nvSpPr>
        <p:spPr>
          <a:xfrm>
            <a:off x="180000" y="288000"/>
            <a:ext cx="396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b="1" dirty="0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데이터 분석 및 </a:t>
            </a:r>
            <a:r>
              <a:rPr lang="ko-KR" altLang="en-US" sz="2800" b="1" dirty="0" err="1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전처리</a:t>
            </a:r>
            <a:endParaRPr lang="ko-KR" altLang="en-US" sz="2800" b="1" dirty="0">
              <a:solidFill>
                <a:schemeClr val="bg1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2AD2D47-B75C-4701-B330-F57508A9E69C}"/>
              </a:ext>
            </a:extLst>
          </p:cNvPr>
          <p:cNvSpPr txBox="1"/>
          <p:nvPr/>
        </p:nvSpPr>
        <p:spPr>
          <a:xfrm>
            <a:off x="350651" y="4037169"/>
            <a:ext cx="10322604" cy="252376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en-US" altLang="ko-KR" sz="1600" dirty="0">
              <a:latin typeface="한컴산뜻돋움" panose="02000000000000000000" pitchFamily="2" charset="-127"/>
              <a:ea typeface="한컴산뜻돋움" panose="02000000000000000000" pitchFamily="2" charset="-127"/>
              <a:cs typeface="Times New Roman" panose="02020603050405020304" pitchFamily="18" charset="0"/>
            </a:endParaRPr>
          </a:p>
          <a:p>
            <a:r>
              <a:rPr lang="en-US" altLang="ko-KR" sz="16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Brand</a:t>
            </a:r>
            <a:r>
              <a:rPr lang="ko-KR" altLang="en-US" sz="16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는 사용자가 구매한 상품의 브랜드를 나타낸다</a:t>
            </a:r>
            <a:r>
              <a:rPr lang="en-US" altLang="ko-KR" sz="16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.</a:t>
            </a:r>
          </a:p>
          <a:p>
            <a:endParaRPr lang="en-US" altLang="ko-KR" sz="1600" dirty="0">
              <a:latin typeface="한컴산뜻돋움" panose="02000000000000000000" pitchFamily="2" charset="-127"/>
              <a:ea typeface="한컴산뜻돋움" panose="02000000000000000000" pitchFamily="2" charset="-127"/>
              <a:cs typeface="Times New Roman" panose="02020603050405020304" pitchFamily="18" charset="0"/>
            </a:endParaRPr>
          </a:p>
          <a:p>
            <a:r>
              <a:rPr lang="ko-KR" altLang="en-US" sz="16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데이터셋에 존재하는 </a:t>
            </a:r>
            <a:r>
              <a:rPr lang="ko-KR" altLang="en-US" sz="1600" b="1" dirty="0">
                <a:solidFill>
                  <a:srgbClr val="FF0000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브랜드는 총 </a:t>
            </a:r>
            <a:r>
              <a:rPr lang="en-US" altLang="ko-KR" sz="1600" b="1" dirty="0">
                <a:solidFill>
                  <a:srgbClr val="FF0000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4081</a:t>
            </a:r>
            <a:r>
              <a:rPr lang="ko-KR" altLang="en-US" sz="1600" b="1" dirty="0">
                <a:solidFill>
                  <a:srgbClr val="FF0000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개</a:t>
            </a:r>
            <a:r>
              <a:rPr lang="ko-KR" altLang="en-US" sz="16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이다</a:t>
            </a:r>
            <a:r>
              <a:rPr lang="en-US" altLang="ko-KR" sz="16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.</a:t>
            </a:r>
          </a:p>
          <a:p>
            <a:endParaRPr lang="en-US" altLang="ko-KR" sz="1600" dirty="0">
              <a:latin typeface="한컴산뜻돋움" panose="02000000000000000000" pitchFamily="2" charset="-127"/>
              <a:ea typeface="한컴산뜻돋움" panose="02000000000000000000" pitchFamily="2" charset="-127"/>
              <a:cs typeface="Times New Roman" panose="02020603050405020304" pitchFamily="18" charset="0"/>
            </a:endParaRPr>
          </a:p>
          <a:p>
            <a:r>
              <a:rPr lang="ko-KR" altLang="en-US" sz="16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모든 브랜드를 고려하여 처리할 경우 데이터 셋이 희소해질 것이다</a:t>
            </a:r>
            <a:r>
              <a:rPr lang="en-US" altLang="ko-KR" sz="16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.</a:t>
            </a:r>
          </a:p>
          <a:p>
            <a:endParaRPr lang="en-US" altLang="ko-KR" sz="1600" dirty="0">
              <a:latin typeface="한컴산뜻돋움" panose="02000000000000000000" pitchFamily="2" charset="-127"/>
              <a:ea typeface="한컴산뜻돋움" panose="02000000000000000000" pitchFamily="2" charset="-127"/>
              <a:cs typeface="Times New Roman" panose="02020603050405020304" pitchFamily="18" charset="0"/>
            </a:endParaRPr>
          </a:p>
          <a:p>
            <a:r>
              <a:rPr lang="ko-KR" altLang="en-US" sz="16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이에 따라 </a:t>
            </a:r>
            <a:r>
              <a:rPr lang="ko-KR" altLang="en-US" sz="16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앞서 처리한 </a:t>
            </a:r>
            <a:r>
              <a:rPr lang="en-US" altLang="ko-KR" sz="16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Category code</a:t>
            </a:r>
            <a:r>
              <a:rPr lang="ko-KR" altLang="en-US" sz="16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를 이용</a:t>
            </a:r>
            <a:r>
              <a:rPr lang="ko-KR" altLang="en-US" sz="16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하여 각 카테고리별 출현 빈도가 </a:t>
            </a:r>
            <a:r>
              <a:rPr lang="ko-KR" altLang="en-US" sz="1600" b="1" dirty="0">
                <a:solidFill>
                  <a:srgbClr val="FF0000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상위 </a:t>
            </a:r>
            <a:r>
              <a:rPr lang="en-US" altLang="ko-KR" sz="1600" b="1" dirty="0">
                <a:solidFill>
                  <a:srgbClr val="FF0000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5</a:t>
            </a:r>
            <a:r>
              <a:rPr lang="ko-KR" altLang="en-US" sz="1600" b="1" dirty="0">
                <a:solidFill>
                  <a:srgbClr val="FF0000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위의 브랜드</a:t>
            </a:r>
            <a:r>
              <a:rPr lang="en-US" altLang="ko-KR" sz="1600" b="1" dirty="0">
                <a:solidFill>
                  <a:srgbClr val="FF0000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(39</a:t>
            </a:r>
            <a:r>
              <a:rPr lang="ko-KR" altLang="en-US" sz="1600" b="1" dirty="0">
                <a:solidFill>
                  <a:srgbClr val="FF0000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개</a:t>
            </a:r>
            <a:r>
              <a:rPr lang="en-US" altLang="ko-KR" sz="1600" b="1" dirty="0">
                <a:solidFill>
                  <a:srgbClr val="FF0000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)</a:t>
            </a:r>
            <a:r>
              <a:rPr lang="ko-KR" altLang="en-US" sz="16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만을 사용한다</a:t>
            </a:r>
            <a:r>
              <a:rPr lang="en-US" altLang="ko-KR" sz="16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.</a:t>
            </a:r>
          </a:p>
          <a:p>
            <a:endParaRPr lang="en-US" altLang="ko-KR" sz="1600" dirty="0">
              <a:latin typeface="한컴산뜻돋움" panose="02000000000000000000" pitchFamily="2" charset="-127"/>
              <a:ea typeface="한컴산뜻돋움" panose="02000000000000000000" pitchFamily="2" charset="-127"/>
              <a:cs typeface="Times New Roman" panose="02020603050405020304" pitchFamily="18" charset="0"/>
            </a:endParaRPr>
          </a:p>
          <a:p>
            <a:r>
              <a:rPr lang="ko-KR" altLang="en-US" sz="20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카테고리별 상위 </a:t>
            </a:r>
            <a:r>
              <a:rPr lang="en-US" altLang="ko-KR" sz="20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5</a:t>
            </a:r>
            <a:r>
              <a:rPr lang="ko-KR" altLang="en-US" sz="20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위의 브랜드를 취합하고</a:t>
            </a:r>
            <a:r>
              <a:rPr lang="en-US" altLang="ko-KR" sz="20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, </a:t>
            </a:r>
            <a:r>
              <a:rPr lang="ko-KR" altLang="en-US" sz="20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나머지 브랜드는 데이터셋에서 제외시킨다</a:t>
            </a:r>
            <a:r>
              <a:rPr lang="en-US" altLang="ko-KR" sz="20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2070B92-D0B0-4267-A352-D9C389B94DB6}"/>
              </a:ext>
            </a:extLst>
          </p:cNvPr>
          <p:cNvSpPr/>
          <p:nvPr/>
        </p:nvSpPr>
        <p:spPr>
          <a:xfrm>
            <a:off x="3530122" y="2729568"/>
            <a:ext cx="505849" cy="55424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D26E435E-30F8-4953-83D9-306E669EFB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4159" y="1482451"/>
            <a:ext cx="4337772" cy="281687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id="{CA5E5161-BD9B-408D-BAC4-F6BCBE039FBE}"/>
              </a:ext>
            </a:extLst>
          </p:cNvPr>
          <p:cNvSpPr/>
          <p:nvPr/>
        </p:nvSpPr>
        <p:spPr>
          <a:xfrm>
            <a:off x="7654159" y="1790228"/>
            <a:ext cx="1087820" cy="11006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76492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10541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dist="12700" dir="5400000" algn="t" rotWithShape="0">
              <a:srgbClr val="BBB3CB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en-US" altLang="ko-KR" sz="2800" b="1" i="1" kern="0" dirty="0">
              <a:solidFill>
                <a:prstClr val="white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9FE21DAC-103B-4798-9BA7-A1752A065F26}"/>
              </a:ext>
            </a:extLst>
          </p:cNvPr>
          <p:cNvSpPr txBox="1"/>
          <p:nvPr/>
        </p:nvSpPr>
        <p:spPr>
          <a:xfrm>
            <a:off x="360000" y="1439999"/>
            <a:ext cx="734933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2. Category, Brand </a:t>
            </a:r>
            <a:r>
              <a:rPr lang="ko-KR" altLang="en-US" sz="20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처리 후 데이터 셋 확인 </a:t>
            </a:r>
            <a:r>
              <a:rPr lang="en-US" altLang="ko-KR" sz="20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!</a:t>
            </a:r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BA2DCAF6-0681-48D8-A65D-A2F6EEB77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69725" y="6492875"/>
            <a:ext cx="2743200" cy="365125"/>
          </a:xfrm>
        </p:spPr>
        <p:txBody>
          <a:bodyPr/>
          <a:lstStyle/>
          <a:p>
            <a:fld id="{BAAF555B-7E58-4FDF-83D4-B4CEA304EAF7}" type="slidenum">
              <a:rPr lang="ko-KR" altLang="en-US" sz="2400" b="1" smtClean="0">
                <a:solidFill>
                  <a:prstClr val="black">
                    <a:tint val="75000"/>
                  </a:prst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pPr/>
              <a:t>19</a:t>
            </a:fld>
            <a:r>
              <a:rPr lang="en-US" altLang="ko-KR" sz="2400" b="1" dirty="0">
                <a:solidFill>
                  <a:prstClr val="black">
                    <a:tint val="75000"/>
                  </a:prst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/27</a:t>
            </a:r>
            <a:endParaRPr lang="ko-KR" altLang="en-US" sz="2400" b="1" dirty="0">
              <a:solidFill>
                <a:prstClr val="black">
                  <a:tint val="75000"/>
                </a:prstClr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0DFED3E-517E-4501-8CE6-032E3E398546}"/>
              </a:ext>
            </a:extLst>
          </p:cNvPr>
          <p:cNvSpPr txBox="1"/>
          <p:nvPr/>
        </p:nvSpPr>
        <p:spPr>
          <a:xfrm>
            <a:off x="180000" y="288000"/>
            <a:ext cx="396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b="1" dirty="0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데이터 분석 및 </a:t>
            </a:r>
            <a:r>
              <a:rPr lang="ko-KR" altLang="en-US" sz="2800" b="1" dirty="0" err="1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전처리</a:t>
            </a:r>
            <a:endParaRPr lang="ko-KR" altLang="en-US" sz="2800" b="1" dirty="0">
              <a:solidFill>
                <a:schemeClr val="bg1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2AD2D47-B75C-4701-B330-F57508A9E69C}"/>
              </a:ext>
            </a:extLst>
          </p:cNvPr>
          <p:cNvSpPr txBox="1"/>
          <p:nvPr/>
        </p:nvSpPr>
        <p:spPr>
          <a:xfrm>
            <a:off x="1283344" y="4111883"/>
            <a:ext cx="9191275" cy="138499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endParaRPr lang="en-US" altLang="ko-KR" dirty="0">
              <a:latin typeface="한컴산뜻돋움" panose="02000000000000000000" pitchFamily="2" charset="-127"/>
              <a:ea typeface="한컴산뜻돋움" panose="02000000000000000000" pitchFamily="2" charset="-127"/>
              <a:cs typeface="Times New Roman" panose="02020603050405020304" pitchFamily="18" charset="0"/>
            </a:endParaRPr>
          </a:p>
          <a:p>
            <a:pPr algn="ctr"/>
            <a:r>
              <a:rPr lang="ko-KR" altLang="en-US" sz="2400" b="1" dirty="0" err="1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전처리</a:t>
            </a:r>
            <a:r>
              <a:rPr lang="ko-KR" altLang="en-US" sz="24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 작업 전 데이터 셋 </a:t>
            </a:r>
            <a:r>
              <a:rPr lang="en-US" altLang="ko-KR" sz="24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: </a:t>
            </a:r>
            <a:r>
              <a:rPr lang="ko-KR" altLang="en-US" sz="24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약</a:t>
            </a:r>
            <a:r>
              <a:rPr lang="ko-KR" altLang="en-US" sz="24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 </a:t>
            </a:r>
            <a:r>
              <a:rPr lang="en-US" altLang="ko-KR" sz="2400" b="1" dirty="0">
                <a:solidFill>
                  <a:srgbClr val="FF0000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570</a:t>
            </a:r>
            <a:r>
              <a:rPr lang="ko-KR" altLang="en-US" sz="2400" b="1" dirty="0">
                <a:solidFill>
                  <a:srgbClr val="FF0000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만 개 </a:t>
            </a:r>
            <a:r>
              <a:rPr lang="ko-KR" altLang="en-US" sz="24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데이터</a:t>
            </a:r>
            <a:r>
              <a:rPr lang="ko-KR" altLang="en-US" sz="2400" b="1" dirty="0">
                <a:solidFill>
                  <a:srgbClr val="FF0000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 </a:t>
            </a:r>
            <a:r>
              <a:rPr lang="ko-KR" altLang="en-US" sz="24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샘플</a:t>
            </a:r>
            <a:endParaRPr lang="en-US" altLang="ko-KR" sz="2400" b="1" dirty="0">
              <a:latin typeface="한컴산뜻돋움" panose="02000000000000000000" pitchFamily="2" charset="-127"/>
              <a:ea typeface="한컴산뜻돋움" panose="02000000000000000000" pitchFamily="2" charset="-127"/>
              <a:cs typeface="Times New Roman" panose="02020603050405020304" pitchFamily="18" charset="0"/>
            </a:endParaRPr>
          </a:p>
          <a:p>
            <a:pPr algn="ctr"/>
            <a:endParaRPr lang="en-US" altLang="ko-KR" sz="2400" dirty="0">
              <a:latin typeface="한컴산뜻돋움" panose="02000000000000000000" pitchFamily="2" charset="-127"/>
              <a:ea typeface="한컴산뜻돋움" panose="02000000000000000000" pitchFamily="2" charset="-127"/>
              <a:cs typeface="Times New Roman" panose="02020603050405020304" pitchFamily="18" charset="0"/>
            </a:endParaRPr>
          </a:p>
          <a:p>
            <a:pPr algn="ctr"/>
            <a:r>
              <a:rPr lang="en-US" altLang="ko-KR" sz="24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1</a:t>
            </a:r>
            <a:r>
              <a:rPr lang="ko-KR" altLang="en-US" sz="24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차 </a:t>
            </a:r>
            <a:r>
              <a:rPr lang="ko-KR" altLang="en-US" sz="2400" b="1" dirty="0" err="1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전처리</a:t>
            </a:r>
            <a:r>
              <a:rPr lang="ko-KR" altLang="en-US" sz="24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 후 데이터 셋 </a:t>
            </a:r>
            <a:r>
              <a:rPr lang="en-US" altLang="ko-KR" sz="24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: </a:t>
            </a:r>
            <a:r>
              <a:rPr lang="ko-KR" altLang="en-US" sz="24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약</a:t>
            </a:r>
            <a:r>
              <a:rPr lang="ko-KR" altLang="en-US" sz="24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 </a:t>
            </a:r>
            <a:r>
              <a:rPr lang="en-US" altLang="ko-KR" sz="2400" b="1" dirty="0">
                <a:solidFill>
                  <a:srgbClr val="FF0000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438</a:t>
            </a:r>
            <a:r>
              <a:rPr lang="ko-KR" altLang="en-US" sz="2400" b="1" dirty="0">
                <a:solidFill>
                  <a:srgbClr val="FF0000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만 개</a:t>
            </a:r>
            <a:r>
              <a:rPr lang="ko-KR" altLang="en-US" sz="24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 데이터샘플</a:t>
            </a:r>
            <a:endParaRPr lang="en-US" altLang="ko-KR" sz="2400" dirty="0">
              <a:latin typeface="한컴산뜻돋움" panose="02000000000000000000" pitchFamily="2" charset="-127"/>
              <a:ea typeface="한컴산뜻돋움" panose="02000000000000000000" pitchFamily="2" charset="-127"/>
              <a:cs typeface="Times New Roman" panose="02020603050405020304" pitchFamily="18" charset="0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0441ADD9-6F8A-434D-8A14-1B6E265339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8239" y="2595278"/>
            <a:ext cx="6981486" cy="55424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AA13CCB1-FEAB-4A8E-AE7C-D35D103726CD}"/>
              </a:ext>
            </a:extLst>
          </p:cNvPr>
          <p:cNvSpPr txBox="1"/>
          <p:nvPr/>
        </p:nvSpPr>
        <p:spPr>
          <a:xfrm>
            <a:off x="1936303" y="3323782"/>
            <a:ext cx="9191275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Category code</a:t>
            </a:r>
            <a:r>
              <a:rPr lang="ko-KR" altLang="en-US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와 </a:t>
            </a:r>
            <a:r>
              <a:rPr lang="en-US" altLang="ko-KR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Brand</a:t>
            </a:r>
            <a:r>
              <a:rPr lang="ko-KR" altLang="en-US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에 대한 분석을 토대로 전처리를 수행한 후 데이터 셋의 형태</a:t>
            </a:r>
            <a:endParaRPr lang="en-US" altLang="ko-KR" dirty="0">
              <a:latin typeface="한컴산뜻돋움" panose="02000000000000000000" pitchFamily="2" charset="-127"/>
              <a:ea typeface="한컴산뜻돋움" panose="02000000000000000000" pitchFamily="2" charset="-127"/>
              <a:cs typeface="Times New Roman" panose="02020603050405020304" pitchFamily="18" charset="0"/>
            </a:endParaRPr>
          </a:p>
          <a:p>
            <a:endParaRPr lang="en-US" altLang="ko-KR" dirty="0">
              <a:latin typeface="한컴산뜻돋움" panose="02000000000000000000" pitchFamily="2" charset="-127"/>
              <a:ea typeface="한컴산뜻돋움" panose="02000000000000000000" pitchFamily="2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6790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10541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dist="12700" dir="5400000" algn="t" rotWithShape="0">
              <a:srgbClr val="BBB3CB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lnSpc>
                <a:spcPct val="150000"/>
              </a:lnSpc>
              <a:defRPr/>
            </a:pPr>
            <a:endParaRPr lang="en-US" altLang="ko-KR" sz="2800" b="1" i="1" kern="0" dirty="0">
              <a:solidFill>
                <a:prstClr val="white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1ADEE47-1AC6-49FD-98D3-CADB27A50D68}"/>
              </a:ext>
            </a:extLst>
          </p:cNvPr>
          <p:cNvSpPr/>
          <p:nvPr/>
        </p:nvSpPr>
        <p:spPr>
          <a:xfrm>
            <a:off x="640461" y="1149178"/>
            <a:ext cx="10911078" cy="53436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2400" dirty="0">
                <a:solidFill>
                  <a:schemeClr val="tx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	</a:t>
            </a:r>
            <a:r>
              <a:rPr lang="en-US" altLang="ko-KR" sz="2400" b="1" dirty="0">
                <a:solidFill>
                  <a:schemeClr val="tx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1. </a:t>
            </a:r>
            <a:r>
              <a:rPr lang="ko-KR" altLang="en-US" sz="2400" b="1" dirty="0">
                <a:solidFill>
                  <a:schemeClr val="tx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주제</a:t>
            </a:r>
            <a:endParaRPr lang="en-US" altLang="ko-KR" sz="2400" b="1" dirty="0">
              <a:solidFill>
                <a:schemeClr val="tx1"/>
              </a:solidFill>
              <a:latin typeface="한컴산뜻돋움" panose="02000000000000000000" pitchFamily="2" charset="-127"/>
              <a:ea typeface="한컴산뜻돋움" panose="02000000000000000000" pitchFamily="2" charset="-127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	2. </a:t>
            </a:r>
            <a:r>
              <a:rPr lang="ko-KR" altLang="en-US" sz="2400" b="1" dirty="0">
                <a:solidFill>
                  <a:schemeClr val="tx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데이터</a:t>
            </a:r>
            <a:endParaRPr lang="en-US" altLang="ko-KR" sz="2400" b="1" dirty="0">
              <a:solidFill>
                <a:schemeClr val="tx1"/>
              </a:solidFill>
              <a:latin typeface="한컴산뜻돋움" panose="02000000000000000000" pitchFamily="2" charset="-127"/>
              <a:ea typeface="한컴산뜻돋움" panose="02000000000000000000" pitchFamily="2" charset="-127"/>
              <a:cs typeface="Times New Roman" panose="02020603050405020304" pitchFamily="18" charset="0"/>
            </a:endParaRPr>
          </a:p>
          <a:p>
            <a:r>
              <a:rPr lang="en-US" altLang="ko-KR" sz="2400" b="1" dirty="0">
                <a:solidFill>
                  <a:schemeClr val="tx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		</a:t>
            </a:r>
            <a:r>
              <a:rPr lang="en-US" altLang="ko-KR" sz="2000" b="1" dirty="0">
                <a:solidFill>
                  <a:schemeClr val="tx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2-1. </a:t>
            </a:r>
            <a:r>
              <a:rPr lang="ko-KR" altLang="en-US" sz="2000" b="1" dirty="0">
                <a:solidFill>
                  <a:schemeClr val="tx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데이터 수집</a:t>
            </a:r>
            <a:endParaRPr lang="en-US" altLang="ko-KR" sz="2000" b="1" dirty="0">
              <a:solidFill>
                <a:schemeClr val="tx1"/>
              </a:solidFill>
              <a:latin typeface="한컴산뜻돋움" panose="02000000000000000000" pitchFamily="2" charset="-127"/>
              <a:ea typeface="한컴산뜻돋움" panose="02000000000000000000" pitchFamily="2" charset="-127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tx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		2-2. </a:t>
            </a:r>
            <a:r>
              <a:rPr lang="ko-KR" altLang="en-US" sz="2000" b="1" dirty="0">
                <a:solidFill>
                  <a:schemeClr val="tx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데이터 분석 및 </a:t>
            </a:r>
            <a:r>
              <a:rPr lang="ko-KR" altLang="en-US" sz="2000" b="1" dirty="0" err="1">
                <a:solidFill>
                  <a:schemeClr val="tx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전처리</a:t>
            </a:r>
            <a:endParaRPr lang="en-US" altLang="ko-KR" sz="2000" b="1" dirty="0">
              <a:solidFill>
                <a:schemeClr val="tx1"/>
              </a:solidFill>
              <a:latin typeface="한컴산뜻돋움" panose="02000000000000000000" pitchFamily="2" charset="-127"/>
              <a:ea typeface="한컴산뜻돋움" panose="02000000000000000000" pitchFamily="2" charset="-127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	3. </a:t>
            </a:r>
            <a:r>
              <a:rPr lang="ko-KR" altLang="en-US" sz="2400" b="1" dirty="0">
                <a:solidFill>
                  <a:schemeClr val="tx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모델</a:t>
            </a:r>
            <a:endParaRPr lang="en-US" altLang="ko-KR" sz="2400" b="1" dirty="0">
              <a:solidFill>
                <a:schemeClr val="tx1"/>
              </a:solidFill>
              <a:latin typeface="한컴산뜻돋움" panose="02000000000000000000" pitchFamily="2" charset="-127"/>
              <a:ea typeface="한컴산뜻돋움" panose="02000000000000000000" pitchFamily="2" charset="-127"/>
              <a:cs typeface="Times New Roman" panose="02020603050405020304" pitchFamily="18" charset="0"/>
            </a:endParaRPr>
          </a:p>
          <a:p>
            <a:r>
              <a:rPr lang="en-US" altLang="ko-KR" sz="2400" b="1" dirty="0">
                <a:solidFill>
                  <a:schemeClr val="tx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		</a:t>
            </a:r>
            <a:r>
              <a:rPr lang="en-US" altLang="ko-KR" sz="2000" b="1" dirty="0">
                <a:solidFill>
                  <a:schemeClr val="tx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3-1. </a:t>
            </a:r>
            <a:r>
              <a:rPr lang="ko-KR" altLang="en-US" sz="2000" b="1" dirty="0">
                <a:solidFill>
                  <a:schemeClr val="tx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모델 선정</a:t>
            </a:r>
            <a:endParaRPr lang="en-US" altLang="ko-KR" sz="2000" b="1" dirty="0">
              <a:solidFill>
                <a:schemeClr val="tx1"/>
              </a:solidFill>
              <a:latin typeface="한컴산뜻돋움" panose="02000000000000000000" pitchFamily="2" charset="-127"/>
              <a:ea typeface="한컴산뜻돋움" panose="02000000000000000000" pitchFamily="2" charset="-127"/>
              <a:cs typeface="Times New Roman" panose="02020603050405020304" pitchFamily="18" charset="0"/>
            </a:endParaRPr>
          </a:p>
          <a:p>
            <a:r>
              <a:rPr lang="en-US" altLang="ko-KR" sz="2000" b="1" dirty="0">
                <a:solidFill>
                  <a:schemeClr val="tx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		3-2. </a:t>
            </a:r>
            <a:r>
              <a:rPr lang="ko-KR" altLang="en-US" sz="2000" b="1" dirty="0">
                <a:solidFill>
                  <a:schemeClr val="tx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모델 학습 과정</a:t>
            </a:r>
            <a:endParaRPr lang="en-US" altLang="ko-KR" sz="2000" b="1" dirty="0">
              <a:solidFill>
                <a:schemeClr val="tx1"/>
              </a:solidFill>
              <a:latin typeface="한컴산뜻돋움" panose="02000000000000000000" pitchFamily="2" charset="-127"/>
              <a:ea typeface="한컴산뜻돋움" panose="02000000000000000000" pitchFamily="2" charset="-127"/>
              <a:cs typeface="Times New Roman" panose="02020603050405020304" pitchFamily="18" charset="0"/>
            </a:endParaRPr>
          </a:p>
          <a:p>
            <a:r>
              <a:rPr lang="en-US" altLang="ko-KR" sz="2000" b="1" dirty="0">
                <a:solidFill>
                  <a:schemeClr val="tx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		3-3. </a:t>
            </a:r>
            <a:r>
              <a:rPr lang="ko-KR" altLang="en-US" sz="2000" b="1" dirty="0">
                <a:solidFill>
                  <a:schemeClr val="tx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모델</a:t>
            </a:r>
            <a:r>
              <a:rPr lang="en-US" altLang="ko-KR" sz="2000" b="1" dirty="0">
                <a:solidFill>
                  <a:schemeClr val="tx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 </a:t>
            </a:r>
            <a:r>
              <a:rPr lang="ko-KR" altLang="en-US" sz="2000" b="1" dirty="0">
                <a:solidFill>
                  <a:schemeClr val="tx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학습 결과</a:t>
            </a:r>
            <a:endParaRPr lang="en-US" altLang="ko-KR" sz="2000" b="1" dirty="0">
              <a:solidFill>
                <a:schemeClr val="tx1"/>
              </a:solidFill>
              <a:latin typeface="한컴산뜻돋움" panose="02000000000000000000" pitchFamily="2" charset="-127"/>
              <a:ea typeface="한컴산뜻돋움" panose="02000000000000000000" pitchFamily="2" charset="-127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	4. </a:t>
            </a:r>
            <a:r>
              <a:rPr lang="ko-KR" altLang="en-US" sz="2400" b="1" dirty="0">
                <a:solidFill>
                  <a:schemeClr val="tx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보완점</a:t>
            </a:r>
            <a:endParaRPr lang="en-US" altLang="ko-KR" sz="2400" b="1" dirty="0">
              <a:solidFill>
                <a:schemeClr val="tx1"/>
              </a:solidFill>
              <a:latin typeface="한컴산뜻돋움" panose="02000000000000000000" pitchFamily="2" charset="-127"/>
              <a:ea typeface="한컴산뜻돋움" panose="02000000000000000000" pitchFamily="2" charset="-127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	5. </a:t>
            </a:r>
            <a:r>
              <a:rPr lang="ko-KR" altLang="en-US" sz="2400" b="1" dirty="0">
                <a:solidFill>
                  <a:schemeClr val="tx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결론</a:t>
            </a:r>
            <a:endParaRPr lang="en-US" altLang="ko-KR" sz="2400" b="1" dirty="0">
              <a:solidFill>
                <a:schemeClr val="tx1"/>
              </a:solidFill>
              <a:latin typeface="한컴산뜻돋움" panose="02000000000000000000" pitchFamily="2" charset="-127"/>
              <a:ea typeface="한컴산뜻돋움" panose="02000000000000000000" pitchFamily="2" charset="-127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>
                <a:solidFill>
                  <a:schemeClr val="tx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		</a:t>
            </a:r>
          </a:p>
        </p:txBody>
      </p:sp>
      <p:sp>
        <p:nvSpPr>
          <p:cNvPr id="5" name="슬라이드 번호 개체 틀 5">
            <a:extLst>
              <a:ext uri="{FF2B5EF4-FFF2-40B4-BE49-F238E27FC236}">
                <a16:creationId xmlns:a16="http://schemas.microsoft.com/office/drawing/2014/main" id="{A00AC193-5074-4BC4-B362-0456FCB37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69725" y="6492875"/>
            <a:ext cx="2743200" cy="365125"/>
          </a:xfrm>
        </p:spPr>
        <p:txBody>
          <a:bodyPr/>
          <a:lstStyle/>
          <a:p>
            <a:fld id="{BAAF555B-7E58-4FDF-83D4-B4CEA304EAF7}" type="slidenum">
              <a:rPr lang="ko-KR" altLang="en-US" sz="2400" b="1" smtClean="0">
                <a:solidFill>
                  <a:prstClr val="black">
                    <a:tint val="75000"/>
                  </a:prst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pPr/>
              <a:t>2</a:t>
            </a:fld>
            <a:r>
              <a:rPr lang="en-US" altLang="ko-KR" sz="2400" b="1" dirty="0">
                <a:solidFill>
                  <a:prstClr val="black">
                    <a:tint val="75000"/>
                  </a:prst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/27</a:t>
            </a:r>
            <a:endParaRPr lang="ko-KR" altLang="en-US" sz="2400" b="1" dirty="0">
              <a:solidFill>
                <a:prstClr val="black">
                  <a:tint val="75000"/>
                </a:prstClr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E1F312-C5D0-4986-BFA7-EE4B95A14850}"/>
              </a:ext>
            </a:extLst>
          </p:cNvPr>
          <p:cNvSpPr txBox="1"/>
          <p:nvPr/>
        </p:nvSpPr>
        <p:spPr>
          <a:xfrm>
            <a:off x="180000" y="288000"/>
            <a:ext cx="25934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b="1" dirty="0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목차</a:t>
            </a:r>
          </a:p>
        </p:txBody>
      </p:sp>
    </p:spTree>
    <p:extLst>
      <p:ext uri="{BB962C8B-B14F-4D97-AF65-F5344CB8AC3E}">
        <p14:creationId xmlns:p14="http://schemas.microsoft.com/office/powerpoint/2010/main" val="14348153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10541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dist="12700" dir="5400000" algn="t" rotWithShape="0">
              <a:srgbClr val="BBB3CB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en-US" altLang="ko-KR" sz="2800" b="1" i="1" kern="0" dirty="0">
              <a:solidFill>
                <a:prstClr val="white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545B1B4-6B6A-46AB-9868-C6CC27D30D46}"/>
              </a:ext>
            </a:extLst>
          </p:cNvPr>
          <p:cNvSpPr txBox="1"/>
          <p:nvPr/>
        </p:nvSpPr>
        <p:spPr>
          <a:xfrm>
            <a:off x="457067" y="3986840"/>
            <a:ext cx="8162534" cy="224676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Event time</a:t>
            </a:r>
            <a:r>
              <a:rPr lang="ko-KR" altLang="en-US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은 사용자의 구매가 발생한 시간을 </a:t>
            </a:r>
            <a:r>
              <a:rPr lang="ko-KR" altLang="en-US" b="1" dirty="0">
                <a:solidFill>
                  <a:srgbClr val="FF0000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문자열</a:t>
            </a:r>
            <a:r>
              <a:rPr lang="ko-KR" altLang="en-US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 형태로 나타낸다</a:t>
            </a:r>
            <a:r>
              <a:rPr lang="en-US" altLang="ko-KR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.</a:t>
            </a:r>
          </a:p>
          <a:p>
            <a:endParaRPr lang="en-US" altLang="ko-KR" b="1" dirty="0">
              <a:latin typeface="한컴산뜻돋움" panose="02000000000000000000" pitchFamily="2" charset="-127"/>
              <a:ea typeface="한컴산뜻돋움" panose="02000000000000000000" pitchFamily="2" charset="-127"/>
              <a:cs typeface="Times New Roman" panose="02020603050405020304" pitchFamily="18" charset="0"/>
            </a:endParaRPr>
          </a:p>
          <a:p>
            <a:r>
              <a:rPr lang="ko-KR" altLang="en-US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이를 </a:t>
            </a:r>
            <a:r>
              <a:rPr lang="en-US" altLang="ko-KR" b="1" dirty="0">
                <a:solidFill>
                  <a:srgbClr val="FF0000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Datetime </a:t>
            </a:r>
            <a:r>
              <a:rPr lang="ko-KR" altLang="en-US" b="1" dirty="0">
                <a:solidFill>
                  <a:srgbClr val="FF0000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타입</a:t>
            </a:r>
            <a:r>
              <a:rPr lang="ko-KR" altLang="en-US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으로 변환하여 하루를 </a:t>
            </a:r>
            <a:r>
              <a:rPr lang="en-US" altLang="ko-KR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24</a:t>
            </a:r>
            <a:r>
              <a:rPr lang="ko-KR" altLang="en-US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시간으로 나눈다</a:t>
            </a:r>
            <a:r>
              <a:rPr lang="en-US" altLang="ko-KR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.</a:t>
            </a:r>
          </a:p>
          <a:p>
            <a:endParaRPr lang="en-US" altLang="ko-KR" b="1" dirty="0">
              <a:latin typeface="한컴산뜻돋움" panose="02000000000000000000" pitchFamily="2" charset="-127"/>
              <a:ea typeface="한컴산뜻돋움" panose="02000000000000000000" pitchFamily="2" charset="-127"/>
              <a:cs typeface="Times New Roman" panose="02020603050405020304" pitchFamily="18" charset="0"/>
            </a:endParaRPr>
          </a:p>
          <a:p>
            <a:r>
              <a:rPr lang="ko-KR" altLang="en-US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그리고 일주일을 </a:t>
            </a:r>
            <a:r>
              <a:rPr lang="en-US" altLang="ko-KR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7</a:t>
            </a:r>
            <a:r>
              <a:rPr lang="ko-KR" altLang="en-US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일로 나눈 후 빈도의 분포를 살펴보면 오른쪽과 같다</a:t>
            </a:r>
            <a:r>
              <a:rPr lang="en-US" altLang="ko-KR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.</a:t>
            </a:r>
          </a:p>
          <a:p>
            <a:endParaRPr lang="en-US" altLang="ko-KR" b="1" dirty="0">
              <a:latin typeface="한컴산뜻돋움" panose="02000000000000000000" pitchFamily="2" charset="-127"/>
              <a:ea typeface="한컴산뜻돋움" panose="02000000000000000000" pitchFamily="2" charset="-127"/>
              <a:cs typeface="Times New Roman" panose="02020603050405020304" pitchFamily="18" charset="0"/>
            </a:endParaRPr>
          </a:p>
          <a:p>
            <a:endParaRPr lang="en-US" altLang="ko-KR" b="1" dirty="0">
              <a:latin typeface="한컴산뜻돋움" panose="02000000000000000000" pitchFamily="2" charset="-127"/>
              <a:ea typeface="한컴산뜻돋움" panose="02000000000000000000" pitchFamily="2" charset="-127"/>
              <a:cs typeface="Times New Roman" panose="02020603050405020304" pitchFamily="18" charset="0"/>
            </a:endParaRPr>
          </a:p>
          <a:p>
            <a:r>
              <a:rPr lang="ko-KR" altLang="en-US" sz="20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이를 토대로 </a:t>
            </a:r>
            <a:r>
              <a:rPr lang="ko-KR" altLang="en-US" sz="2000" b="1" dirty="0">
                <a:solidFill>
                  <a:srgbClr val="FF0000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카테고리 별로 시간과 요일에 따른 특징이 있는 지</a:t>
            </a:r>
            <a:r>
              <a:rPr lang="ko-KR" altLang="en-US" sz="20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를 살펴보았다</a:t>
            </a:r>
            <a:r>
              <a:rPr lang="en-US" altLang="ko-KR" sz="20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BA2DCAF6-0681-48D8-A65D-A2F6EEB77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69725" y="6492875"/>
            <a:ext cx="2743200" cy="365125"/>
          </a:xfrm>
        </p:spPr>
        <p:txBody>
          <a:bodyPr/>
          <a:lstStyle/>
          <a:p>
            <a:fld id="{BAAF555B-7E58-4FDF-83D4-B4CEA304EAF7}" type="slidenum">
              <a:rPr lang="ko-KR" altLang="en-US" sz="2400" b="1" smtClean="0">
                <a:solidFill>
                  <a:prstClr val="black">
                    <a:tint val="75000"/>
                  </a:prst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pPr/>
              <a:t>20</a:t>
            </a:fld>
            <a:r>
              <a:rPr lang="en-US" altLang="ko-KR" sz="2400" b="1" dirty="0">
                <a:solidFill>
                  <a:prstClr val="black">
                    <a:tint val="75000"/>
                  </a:prst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/27</a:t>
            </a:r>
            <a:endParaRPr lang="ko-KR" altLang="en-US" sz="2400" b="1" dirty="0">
              <a:solidFill>
                <a:prstClr val="black">
                  <a:tint val="75000"/>
                </a:prstClr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0DFED3E-517E-4501-8CE6-032E3E398546}"/>
              </a:ext>
            </a:extLst>
          </p:cNvPr>
          <p:cNvSpPr txBox="1"/>
          <p:nvPr/>
        </p:nvSpPr>
        <p:spPr>
          <a:xfrm>
            <a:off x="180000" y="288000"/>
            <a:ext cx="396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b="1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데이터 분석 및 </a:t>
            </a:r>
            <a:r>
              <a:rPr lang="ko-KR" altLang="en-US" sz="2800" b="1" dirty="0" err="1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전처리</a:t>
            </a:r>
            <a:endParaRPr lang="ko-KR" altLang="en-US" sz="2800" b="1" dirty="0">
              <a:solidFill>
                <a:schemeClr val="bg1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F792949-5DC0-4ABD-8629-C2F20055C7E4}"/>
              </a:ext>
            </a:extLst>
          </p:cNvPr>
          <p:cNvSpPr txBox="1"/>
          <p:nvPr/>
        </p:nvSpPr>
        <p:spPr>
          <a:xfrm>
            <a:off x="360000" y="1439999"/>
            <a:ext cx="779077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3. Event time  : </a:t>
            </a:r>
            <a:r>
              <a:rPr lang="ko-KR" altLang="en-US" sz="20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사용자의 구매가 발생한 시간에 대한 분석 및 처리</a:t>
            </a:r>
            <a:endParaRPr lang="en-US" altLang="ko-KR" sz="2000" b="1" dirty="0">
              <a:latin typeface="한컴산뜻돋움" panose="02000000000000000000" pitchFamily="2" charset="-127"/>
              <a:ea typeface="한컴산뜻돋움" panose="02000000000000000000" pitchFamily="2" charset="-127"/>
              <a:cs typeface="Times New Roman" panose="02020603050405020304" pitchFamily="18" charset="0"/>
            </a:endParaRP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728F0CB0-2BBB-4058-953B-55020E8D44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9601" y="1592316"/>
            <a:ext cx="3439797" cy="2316779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>
            <a:extLst>
              <a:ext uri="{FF2B5EF4-FFF2-40B4-BE49-F238E27FC236}">
                <a16:creationId xmlns:a16="http://schemas.microsoft.com/office/drawing/2014/main" id="{8F6D6DC2-979D-4EBA-ADDE-3CCA8AB682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4683" y="4124829"/>
            <a:ext cx="3364715" cy="224314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443DACC-4384-4C89-944E-A966E4F2AA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7559" y="2677923"/>
            <a:ext cx="6981486" cy="55424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53AE174E-151A-4368-92F4-8D9E9369DBE8}"/>
              </a:ext>
            </a:extLst>
          </p:cNvPr>
          <p:cNvSpPr/>
          <p:nvPr/>
        </p:nvSpPr>
        <p:spPr>
          <a:xfrm>
            <a:off x="927560" y="2677923"/>
            <a:ext cx="1760462" cy="55424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89681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10541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dist="12700" dir="5400000" algn="t" rotWithShape="0">
              <a:srgbClr val="BBB3CB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en-US" altLang="ko-KR" sz="2800" b="1" i="1" kern="0" dirty="0">
              <a:solidFill>
                <a:prstClr val="white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545B1B4-6B6A-46AB-9868-C6CC27D30D46}"/>
              </a:ext>
            </a:extLst>
          </p:cNvPr>
          <p:cNvSpPr txBox="1"/>
          <p:nvPr/>
        </p:nvSpPr>
        <p:spPr>
          <a:xfrm>
            <a:off x="1951045" y="5000340"/>
            <a:ext cx="8999359" cy="15696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en-US" altLang="ko-KR" sz="1600" dirty="0">
              <a:latin typeface="한컴산뜻돋움" panose="02000000000000000000" pitchFamily="2" charset="-127"/>
              <a:ea typeface="한컴산뜻돋움" panose="02000000000000000000" pitchFamily="2" charset="-127"/>
              <a:cs typeface="Times New Roman" panose="02020603050405020304" pitchFamily="18" charset="0"/>
            </a:endParaRPr>
          </a:p>
          <a:p>
            <a:r>
              <a:rPr lang="ko-KR" altLang="en-US" sz="16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앞서 수행한 전처리를 통해 </a:t>
            </a:r>
            <a:r>
              <a:rPr lang="ko-KR" altLang="en-US" sz="1600" b="1" dirty="0">
                <a:solidFill>
                  <a:srgbClr val="FF0000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카테고리별</a:t>
            </a:r>
            <a:r>
              <a:rPr lang="ko-KR" altLang="en-US" sz="16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 </a:t>
            </a:r>
            <a:r>
              <a:rPr lang="ko-KR" altLang="en-US" sz="1600" b="1" dirty="0">
                <a:solidFill>
                  <a:srgbClr val="FF0000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시간과 요일에 따른 분포</a:t>
            </a:r>
            <a:r>
              <a:rPr lang="ko-KR" altLang="en-US" sz="16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를 분석하였다</a:t>
            </a:r>
            <a:r>
              <a:rPr lang="en-US" altLang="ko-KR" sz="16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.</a:t>
            </a:r>
          </a:p>
          <a:p>
            <a:endParaRPr lang="en-US" altLang="ko-KR" sz="1600" b="1" dirty="0">
              <a:latin typeface="한컴산뜻돋움" panose="02000000000000000000" pitchFamily="2" charset="-127"/>
              <a:ea typeface="한컴산뜻돋움" panose="02000000000000000000" pitchFamily="2" charset="-127"/>
              <a:cs typeface="Times New Roman" panose="02020603050405020304" pitchFamily="18" charset="0"/>
            </a:endParaRPr>
          </a:p>
          <a:p>
            <a:r>
              <a:rPr lang="en-US" altLang="ko-KR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Electronics</a:t>
            </a:r>
            <a:r>
              <a:rPr lang="ko-KR" altLang="en-US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 카테고리의 경우 점심과 오후 시간대 그리고 주말에 구매 빈도가 높았다</a:t>
            </a:r>
            <a:r>
              <a:rPr lang="en-US" altLang="ko-KR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.</a:t>
            </a:r>
          </a:p>
          <a:p>
            <a:endParaRPr lang="en-US" altLang="ko-KR" b="1" dirty="0">
              <a:latin typeface="한컴산뜻돋움" panose="02000000000000000000" pitchFamily="2" charset="-127"/>
              <a:ea typeface="한컴산뜻돋움" panose="02000000000000000000" pitchFamily="2" charset="-127"/>
              <a:cs typeface="Times New Roman" panose="02020603050405020304" pitchFamily="18" charset="0"/>
            </a:endParaRPr>
          </a:p>
          <a:p>
            <a:r>
              <a:rPr lang="ko-KR" altLang="en-US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위처럼 </a:t>
            </a:r>
            <a:r>
              <a:rPr lang="ko-KR" altLang="en-US" b="1" dirty="0">
                <a:solidFill>
                  <a:srgbClr val="FF0000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시간대와 요일을 적절히 묶어주어 처리해줄 수 있을 것</a:t>
            </a:r>
            <a:r>
              <a:rPr lang="ko-KR" altLang="en-US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이라는 추론을 하였다</a:t>
            </a:r>
            <a:r>
              <a:rPr lang="en-US" altLang="ko-KR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BA2DCAF6-0681-48D8-A65D-A2F6EEB77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69725" y="6492875"/>
            <a:ext cx="2743200" cy="365125"/>
          </a:xfrm>
        </p:spPr>
        <p:txBody>
          <a:bodyPr/>
          <a:lstStyle/>
          <a:p>
            <a:fld id="{BAAF555B-7E58-4FDF-83D4-B4CEA304EAF7}" type="slidenum">
              <a:rPr lang="ko-KR" altLang="en-US" sz="2400" b="1" smtClean="0">
                <a:solidFill>
                  <a:prstClr val="black">
                    <a:tint val="75000"/>
                  </a:prst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pPr/>
              <a:t>21</a:t>
            </a:fld>
            <a:r>
              <a:rPr lang="en-US" altLang="ko-KR" sz="2400" b="1" dirty="0">
                <a:solidFill>
                  <a:prstClr val="black">
                    <a:tint val="75000"/>
                  </a:prst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/27</a:t>
            </a:r>
            <a:endParaRPr lang="ko-KR" altLang="en-US" sz="2400" b="1" dirty="0">
              <a:solidFill>
                <a:prstClr val="black">
                  <a:tint val="75000"/>
                </a:prstClr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0DFED3E-517E-4501-8CE6-032E3E398546}"/>
              </a:ext>
            </a:extLst>
          </p:cNvPr>
          <p:cNvSpPr txBox="1"/>
          <p:nvPr/>
        </p:nvSpPr>
        <p:spPr>
          <a:xfrm>
            <a:off x="180000" y="288000"/>
            <a:ext cx="396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b="1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데이터 분석 및 </a:t>
            </a:r>
            <a:r>
              <a:rPr lang="ko-KR" altLang="en-US" sz="2800" b="1" dirty="0" err="1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전처리</a:t>
            </a:r>
            <a:endParaRPr lang="ko-KR" altLang="en-US" sz="2800" b="1" dirty="0">
              <a:solidFill>
                <a:schemeClr val="bg1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F792949-5DC0-4ABD-8629-C2F20055C7E4}"/>
              </a:ext>
            </a:extLst>
          </p:cNvPr>
          <p:cNvSpPr txBox="1"/>
          <p:nvPr/>
        </p:nvSpPr>
        <p:spPr>
          <a:xfrm>
            <a:off x="360000" y="1439999"/>
            <a:ext cx="734933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3. Event time </a:t>
            </a:r>
            <a:r>
              <a:rPr lang="ko-KR" altLang="en-US" sz="20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처리 후 분포 분석의 예시 </a:t>
            </a:r>
            <a:r>
              <a:rPr lang="en-US" altLang="ko-KR" sz="20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!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DD2CD1B-7E23-491C-B1CC-2E889E51B4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2400" y="2013275"/>
            <a:ext cx="4036985" cy="279812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8A772E4-2566-4F31-8155-B7CFA9793E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8743" y="2013275"/>
            <a:ext cx="4150000" cy="279511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9774052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그림 19">
            <a:extLst>
              <a:ext uri="{FF2B5EF4-FFF2-40B4-BE49-F238E27FC236}">
                <a16:creationId xmlns:a16="http://schemas.microsoft.com/office/drawing/2014/main" id="{5BFBE24B-C5E8-4795-8AB6-7D6B2D49A8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6562" y="3441406"/>
            <a:ext cx="9728638" cy="87029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0" y="0"/>
            <a:ext cx="12192000" cy="10541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dist="12700" dir="5400000" algn="t" rotWithShape="0">
              <a:srgbClr val="BBB3CB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en-US" altLang="ko-KR" sz="2800" b="1" i="1" kern="0" dirty="0">
              <a:solidFill>
                <a:prstClr val="white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545B1B4-6B6A-46AB-9868-C6CC27D30D46}"/>
              </a:ext>
            </a:extLst>
          </p:cNvPr>
          <p:cNvSpPr txBox="1"/>
          <p:nvPr/>
        </p:nvSpPr>
        <p:spPr>
          <a:xfrm>
            <a:off x="1966810" y="4888227"/>
            <a:ext cx="899935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하루를 </a:t>
            </a:r>
            <a:r>
              <a:rPr lang="en-US" altLang="ko-KR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6</a:t>
            </a:r>
            <a:r>
              <a:rPr lang="ko-KR" altLang="en-US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시간씩 나누어 </a:t>
            </a:r>
            <a:r>
              <a:rPr lang="en-US" altLang="ko-KR" b="1" dirty="0">
                <a:solidFill>
                  <a:srgbClr val="FF0000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Dawn, Morning, Afternoon, Evening</a:t>
            </a:r>
            <a:r>
              <a:rPr lang="ko-KR" altLang="en-US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으로 분할하였다</a:t>
            </a:r>
            <a:r>
              <a:rPr lang="en-US" altLang="ko-KR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.</a:t>
            </a:r>
          </a:p>
          <a:p>
            <a:endParaRPr lang="en-US" altLang="ko-KR" b="1" dirty="0">
              <a:latin typeface="한컴산뜻돋움" panose="02000000000000000000" pitchFamily="2" charset="-127"/>
              <a:ea typeface="한컴산뜻돋움" panose="02000000000000000000" pitchFamily="2" charset="-127"/>
              <a:cs typeface="Times New Roman" panose="02020603050405020304" pitchFamily="18" charset="0"/>
            </a:endParaRPr>
          </a:p>
          <a:p>
            <a:r>
              <a:rPr lang="ko-KR" altLang="en-US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또한 일주일을 </a:t>
            </a:r>
            <a:r>
              <a:rPr lang="en-US" altLang="ko-KR" b="1" dirty="0">
                <a:solidFill>
                  <a:srgbClr val="FF0000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Weekday</a:t>
            </a:r>
            <a:r>
              <a:rPr lang="ko-KR" altLang="en-US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와</a:t>
            </a:r>
            <a:r>
              <a:rPr lang="ko-KR" altLang="en-US" b="1" dirty="0">
                <a:solidFill>
                  <a:srgbClr val="FF0000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 </a:t>
            </a:r>
            <a:r>
              <a:rPr lang="en-US" altLang="ko-KR" b="1" dirty="0">
                <a:solidFill>
                  <a:srgbClr val="FF0000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Weekend</a:t>
            </a:r>
            <a:r>
              <a:rPr lang="ko-KR" altLang="en-US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로 분할하였다</a:t>
            </a:r>
            <a:r>
              <a:rPr lang="en-US" altLang="ko-KR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BA2DCAF6-0681-48D8-A65D-A2F6EEB77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69725" y="6492875"/>
            <a:ext cx="2743200" cy="365125"/>
          </a:xfrm>
        </p:spPr>
        <p:txBody>
          <a:bodyPr/>
          <a:lstStyle/>
          <a:p>
            <a:fld id="{BAAF555B-7E58-4FDF-83D4-B4CEA304EAF7}" type="slidenum">
              <a:rPr lang="ko-KR" altLang="en-US" sz="2400" b="1" smtClean="0">
                <a:solidFill>
                  <a:prstClr val="black">
                    <a:tint val="75000"/>
                  </a:prst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pPr/>
              <a:t>22</a:t>
            </a:fld>
            <a:r>
              <a:rPr lang="en-US" altLang="ko-KR" sz="2400" b="1" dirty="0">
                <a:solidFill>
                  <a:prstClr val="black">
                    <a:tint val="75000"/>
                  </a:prst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/27</a:t>
            </a:r>
            <a:endParaRPr lang="ko-KR" altLang="en-US" sz="2400" b="1" dirty="0">
              <a:solidFill>
                <a:prstClr val="black">
                  <a:tint val="75000"/>
                </a:prstClr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0DFED3E-517E-4501-8CE6-032E3E398546}"/>
              </a:ext>
            </a:extLst>
          </p:cNvPr>
          <p:cNvSpPr txBox="1"/>
          <p:nvPr/>
        </p:nvSpPr>
        <p:spPr>
          <a:xfrm>
            <a:off x="180000" y="288000"/>
            <a:ext cx="396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b="1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데이터 분석 및 </a:t>
            </a:r>
            <a:r>
              <a:rPr lang="ko-KR" altLang="en-US" sz="2800" b="1" dirty="0" err="1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전처리</a:t>
            </a:r>
            <a:endParaRPr lang="ko-KR" altLang="en-US" sz="2800" b="1" dirty="0">
              <a:solidFill>
                <a:schemeClr val="bg1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947E56E2-46DA-4461-8D69-259019C2F9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5257" y="2113507"/>
            <a:ext cx="6981486" cy="55424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5D4D19FF-B0FF-46BD-876A-E33F959D9A60}"/>
              </a:ext>
            </a:extLst>
          </p:cNvPr>
          <p:cNvSpPr/>
          <p:nvPr/>
        </p:nvSpPr>
        <p:spPr>
          <a:xfrm>
            <a:off x="2605257" y="2128632"/>
            <a:ext cx="1722515" cy="55424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30E8325-FF3E-4D2F-8F00-DB9F6EC806A8}"/>
              </a:ext>
            </a:extLst>
          </p:cNvPr>
          <p:cNvSpPr/>
          <p:nvPr/>
        </p:nvSpPr>
        <p:spPr>
          <a:xfrm>
            <a:off x="8919346" y="3441406"/>
            <a:ext cx="2205854" cy="84612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13E66B8F-BDE7-4FA1-BE4C-EFC61E5B678C}"/>
              </a:ext>
            </a:extLst>
          </p:cNvPr>
          <p:cNvCxnSpPr>
            <a:cxnSpLocks/>
          </p:cNvCxnSpPr>
          <p:nvPr/>
        </p:nvCxnSpPr>
        <p:spPr>
          <a:xfrm>
            <a:off x="4406462" y="2435772"/>
            <a:ext cx="4414345" cy="1135122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81DB03B-53E1-4A8F-B0BE-58D10718A9F1}"/>
              </a:ext>
            </a:extLst>
          </p:cNvPr>
          <p:cNvSpPr txBox="1"/>
          <p:nvPr/>
        </p:nvSpPr>
        <p:spPr>
          <a:xfrm>
            <a:off x="465331" y="1434029"/>
            <a:ext cx="734933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3. Event time </a:t>
            </a:r>
            <a:r>
              <a:rPr lang="ko-KR" altLang="en-US" sz="20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처리 후 데이터 셋 확인 </a:t>
            </a:r>
            <a:r>
              <a:rPr lang="en-US" altLang="ko-KR" sz="20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3398504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그림 19">
            <a:extLst>
              <a:ext uri="{FF2B5EF4-FFF2-40B4-BE49-F238E27FC236}">
                <a16:creationId xmlns:a16="http://schemas.microsoft.com/office/drawing/2014/main" id="{5BFBE24B-C5E8-4795-8AB6-7D6B2D49A8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0796" y="1955681"/>
            <a:ext cx="9728638" cy="87029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0" y="0"/>
            <a:ext cx="12192000" cy="10541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dist="12700" dir="5400000" algn="t" rotWithShape="0">
              <a:srgbClr val="BBB3CB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en-US" altLang="ko-KR" sz="2800" b="1" i="1" kern="0" dirty="0">
              <a:solidFill>
                <a:prstClr val="white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BA2DCAF6-0681-48D8-A65D-A2F6EEB77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69725" y="6492875"/>
            <a:ext cx="2743200" cy="365125"/>
          </a:xfrm>
        </p:spPr>
        <p:txBody>
          <a:bodyPr/>
          <a:lstStyle/>
          <a:p>
            <a:fld id="{BAAF555B-7E58-4FDF-83D4-B4CEA304EAF7}" type="slidenum">
              <a:rPr lang="ko-KR" altLang="en-US" sz="2400" b="1" smtClean="0">
                <a:solidFill>
                  <a:prstClr val="black">
                    <a:tint val="75000"/>
                  </a:prst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pPr/>
              <a:t>23</a:t>
            </a:fld>
            <a:r>
              <a:rPr lang="en-US" altLang="ko-KR" sz="2400" b="1" dirty="0">
                <a:solidFill>
                  <a:prstClr val="black">
                    <a:tint val="75000"/>
                  </a:prst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/27</a:t>
            </a:r>
            <a:endParaRPr lang="ko-KR" altLang="en-US" sz="2400" b="1" dirty="0">
              <a:solidFill>
                <a:prstClr val="black">
                  <a:tint val="75000"/>
                </a:prstClr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0DFED3E-517E-4501-8CE6-032E3E398546}"/>
              </a:ext>
            </a:extLst>
          </p:cNvPr>
          <p:cNvSpPr txBox="1"/>
          <p:nvPr/>
        </p:nvSpPr>
        <p:spPr>
          <a:xfrm>
            <a:off x="180000" y="288000"/>
            <a:ext cx="396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b="1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데이터 분석 및 </a:t>
            </a:r>
            <a:r>
              <a:rPr lang="ko-KR" altLang="en-US" sz="2800" b="1" dirty="0" err="1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전처리</a:t>
            </a:r>
            <a:endParaRPr lang="ko-KR" altLang="en-US" sz="2800" b="1" dirty="0">
              <a:solidFill>
                <a:schemeClr val="bg1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81DB03B-53E1-4A8F-B0BE-58D10718A9F1}"/>
              </a:ext>
            </a:extLst>
          </p:cNvPr>
          <p:cNvSpPr txBox="1"/>
          <p:nvPr/>
        </p:nvSpPr>
        <p:spPr>
          <a:xfrm>
            <a:off x="465331" y="1434029"/>
            <a:ext cx="734933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3. Event time </a:t>
            </a:r>
            <a:r>
              <a:rPr lang="ko-KR" altLang="en-US" sz="20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처리 후 데이터 셋 확인 </a:t>
            </a:r>
            <a:r>
              <a:rPr lang="en-US" altLang="ko-KR" sz="20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!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DBA5AE9-EF8B-4DBF-9BB9-41A81E805807}"/>
              </a:ext>
            </a:extLst>
          </p:cNvPr>
          <p:cNvSpPr txBox="1"/>
          <p:nvPr/>
        </p:nvSpPr>
        <p:spPr>
          <a:xfrm>
            <a:off x="1480656" y="3514029"/>
            <a:ext cx="8680222" cy="30469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endParaRPr lang="en-US" altLang="ko-KR" dirty="0">
              <a:latin typeface="한컴산뜻돋움" panose="02000000000000000000" pitchFamily="2" charset="-127"/>
              <a:ea typeface="한컴산뜻돋움" panose="02000000000000000000" pitchFamily="2" charset="-127"/>
              <a:cs typeface="Times New Roman" panose="02020603050405020304" pitchFamily="18" charset="0"/>
            </a:endParaRPr>
          </a:p>
          <a:p>
            <a:pPr algn="ctr"/>
            <a:r>
              <a:rPr lang="ko-KR" altLang="en-US" sz="2400" b="1" dirty="0" err="1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전처리</a:t>
            </a:r>
            <a:r>
              <a:rPr lang="ko-KR" altLang="en-US" sz="24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 작업 전 데이터 셋 </a:t>
            </a:r>
            <a:r>
              <a:rPr lang="en-US" altLang="ko-KR" sz="24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: </a:t>
            </a:r>
            <a:r>
              <a:rPr lang="ko-KR" altLang="en-US" sz="24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약</a:t>
            </a:r>
            <a:r>
              <a:rPr lang="ko-KR" altLang="en-US" sz="24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 </a:t>
            </a:r>
            <a:r>
              <a:rPr lang="en-US" altLang="ko-KR" sz="2400" b="1" dirty="0">
                <a:solidFill>
                  <a:srgbClr val="FF0000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570</a:t>
            </a:r>
            <a:r>
              <a:rPr lang="ko-KR" altLang="en-US" sz="2400" b="1" dirty="0">
                <a:solidFill>
                  <a:srgbClr val="FF0000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만 개 </a:t>
            </a:r>
            <a:r>
              <a:rPr lang="ko-KR" altLang="en-US" sz="24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데이터</a:t>
            </a:r>
            <a:r>
              <a:rPr lang="ko-KR" altLang="en-US" sz="2400" b="1" dirty="0">
                <a:solidFill>
                  <a:srgbClr val="FF0000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 </a:t>
            </a:r>
            <a:r>
              <a:rPr lang="ko-KR" altLang="en-US" sz="24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샘플</a:t>
            </a:r>
            <a:r>
              <a:rPr lang="en-US" altLang="ko-KR" sz="24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, </a:t>
            </a:r>
            <a:r>
              <a:rPr lang="en-US" altLang="ko-KR" sz="2400" b="1" dirty="0">
                <a:solidFill>
                  <a:srgbClr val="FF0000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9</a:t>
            </a:r>
            <a:r>
              <a:rPr lang="ko-KR" altLang="en-US" sz="2400" b="1" dirty="0">
                <a:solidFill>
                  <a:srgbClr val="FF0000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개</a:t>
            </a:r>
            <a:r>
              <a:rPr lang="ko-KR" altLang="en-US" sz="24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의 특성</a:t>
            </a:r>
            <a:r>
              <a:rPr lang="en-US" altLang="ko-KR" sz="24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 </a:t>
            </a:r>
            <a:endParaRPr lang="en-US" altLang="ko-KR" sz="2400" b="1" dirty="0">
              <a:latin typeface="한컴산뜻돋움" panose="02000000000000000000" pitchFamily="2" charset="-127"/>
              <a:ea typeface="한컴산뜻돋움" panose="02000000000000000000" pitchFamily="2" charset="-127"/>
              <a:cs typeface="Times New Roman" panose="02020603050405020304" pitchFamily="18" charset="0"/>
            </a:endParaRPr>
          </a:p>
          <a:p>
            <a:pPr algn="ctr"/>
            <a:endParaRPr lang="en-US" altLang="ko-KR" sz="2400" dirty="0">
              <a:latin typeface="한컴산뜻돋움" panose="02000000000000000000" pitchFamily="2" charset="-127"/>
              <a:ea typeface="한컴산뜻돋움" panose="02000000000000000000" pitchFamily="2" charset="-127"/>
              <a:cs typeface="Times New Roman" panose="02020603050405020304" pitchFamily="18" charset="0"/>
            </a:endParaRPr>
          </a:p>
          <a:p>
            <a:pPr algn="ctr"/>
            <a:r>
              <a:rPr lang="en-US" altLang="ko-KR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1</a:t>
            </a:r>
            <a:r>
              <a:rPr lang="ko-KR" altLang="en-US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차 </a:t>
            </a:r>
            <a:r>
              <a:rPr lang="ko-KR" altLang="en-US" b="1" dirty="0" err="1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전처리</a:t>
            </a:r>
            <a:r>
              <a:rPr lang="ko-KR" altLang="en-US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 후 데이터 셋 </a:t>
            </a:r>
            <a:r>
              <a:rPr lang="en-US" altLang="ko-KR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: </a:t>
            </a:r>
            <a:r>
              <a:rPr lang="ko-KR" altLang="en-US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약</a:t>
            </a:r>
            <a:r>
              <a:rPr lang="ko-KR" altLang="en-US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 </a:t>
            </a:r>
            <a:r>
              <a:rPr lang="en-US" altLang="ko-KR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438</a:t>
            </a:r>
            <a:r>
              <a:rPr lang="ko-KR" altLang="en-US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만 개 </a:t>
            </a:r>
            <a:r>
              <a:rPr lang="ko-KR" altLang="en-US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데이터샘플</a:t>
            </a:r>
            <a:r>
              <a:rPr lang="en-US" altLang="ko-KR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, 6</a:t>
            </a:r>
            <a:r>
              <a:rPr lang="ko-KR" altLang="en-US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개의 특성</a:t>
            </a:r>
            <a:endParaRPr lang="en-US" altLang="ko-KR" dirty="0">
              <a:latin typeface="한컴산뜻돋움" panose="02000000000000000000" pitchFamily="2" charset="-127"/>
              <a:ea typeface="한컴산뜻돋움" panose="02000000000000000000" pitchFamily="2" charset="-127"/>
              <a:cs typeface="Times New Roman" panose="02020603050405020304" pitchFamily="18" charset="0"/>
            </a:endParaRPr>
          </a:p>
          <a:p>
            <a:pPr algn="ctr"/>
            <a:endParaRPr lang="en-US" altLang="ko-KR" dirty="0">
              <a:latin typeface="한컴산뜻돋움" panose="02000000000000000000" pitchFamily="2" charset="-127"/>
              <a:ea typeface="한컴산뜻돋움" panose="02000000000000000000" pitchFamily="2" charset="-127"/>
              <a:cs typeface="Times New Roman" panose="02020603050405020304" pitchFamily="18" charset="0"/>
            </a:endParaRPr>
          </a:p>
          <a:p>
            <a:pPr algn="ctr"/>
            <a:r>
              <a:rPr lang="en-US" altLang="ko-KR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2</a:t>
            </a:r>
            <a:r>
              <a:rPr lang="ko-KR" altLang="en-US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차 </a:t>
            </a:r>
            <a:r>
              <a:rPr lang="ko-KR" altLang="en-US" b="1" dirty="0" err="1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전처리</a:t>
            </a:r>
            <a:r>
              <a:rPr lang="ko-KR" altLang="en-US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 후 데이터 셋 </a:t>
            </a:r>
            <a:r>
              <a:rPr lang="en-US" altLang="ko-KR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: </a:t>
            </a:r>
            <a:r>
              <a:rPr lang="ko-KR" altLang="en-US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약</a:t>
            </a:r>
            <a:r>
              <a:rPr lang="ko-KR" altLang="en-US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 </a:t>
            </a:r>
            <a:r>
              <a:rPr lang="en-US" altLang="ko-KR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438</a:t>
            </a:r>
            <a:r>
              <a:rPr lang="ko-KR" altLang="en-US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만 개</a:t>
            </a:r>
            <a:r>
              <a:rPr lang="ko-KR" altLang="en-US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 데이터샘플 </a:t>
            </a:r>
            <a:r>
              <a:rPr lang="en-US" altLang="ko-KR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7</a:t>
            </a:r>
            <a:r>
              <a:rPr lang="ko-KR" altLang="en-US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개의 특성</a:t>
            </a:r>
            <a:endParaRPr lang="en-US" altLang="ko-KR" dirty="0">
              <a:latin typeface="한컴산뜻돋움" panose="02000000000000000000" pitchFamily="2" charset="-127"/>
              <a:ea typeface="한컴산뜻돋움" panose="02000000000000000000" pitchFamily="2" charset="-127"/>
              <a:cs typeface="Times New Roman" panose="02020603050405020304" pitchFamily="18" charset="0"/>
            </a:endParaRPr>
          </a:p>
          <a:p>
            <a:pPr algn="ctr"/>
            <a:endParaRPr lang="en-US" altLang="ko-KR" sz="2400" dirty="0">
              <a:latin typeface="한컴산뜻돋움" panose="02000000000000000000" pitchFamily="2" charset="-127"/>
              <a:ea typeface="한컴산뜻돋움" panose="02000000000000000000" pitchFamily="2" charset="-127"/>
              <a:cs typeface="Times New Roman" panose="02020603050405020304" pitchFamily="18" charset="0"/>
            </a:endParaRPr>
          </a:p>
          <a:p>
            <a:pPr algn="ctr"/>
            <a:r>
              <a:rPr lang="en-US" altLang="ko-KR" sz="24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One-hot </a:t>
            </a:r>
            <a:r>
              <a:rPr lang="ko-KR" altLang="en-US" sz="2400" b="1" dirty="0" err="1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인코팅</a:t>
            </a:r>
            <a:r>
              <a:rPr lang="ko-KR" altLang="en-US" sz="24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 후 </a:t>
            </a:r>
            <a:r>
              <a:rPr lang="en-US" altLang="ko-KR" sz="24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: </a:t>
            </a:r>
            <a:r>
              <a:rPr lang="ko-KR" altLang="en-US" sz="24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약</a:t>
            </a:r>
            <a:r>
              <a:rPr lang="ko-KR" altLang="en-US" sz="24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 </a:t>
            </a:r>
            <a:r>
              <a:rPr lang="en-US" altLang="ko-KR" sz="2400" b="1" dirty="0">
                <a:solidFill>
                  <a:srgbClr val="FF0000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438</a:t>
            </a:r>
            <a:r>
              <a:rPr lang="ko-KR" altLang="en-US" sz="2400" b="1" dirty="0">
                <a:solidFill>
                  <a:srgbClr val="FF0000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만 개</a:t>
            </a:r>
            <a:r>
              <a:rPr lang="ko-KR" altLang="en-US" sz="24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 데이터샘플 </a:t>
            </a:r>
            <a:r>
              <a:rPr lang="en-US" altLang="ko-KR" sz="2400" b="1" dirty="0">
                <a:solidFill>
                  <a:srgbClr val="FF0000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65</a:t>
            </a:r>
            <a:r>
              <a:rPr lang="ko-KR" altLang="en-US" sz="2400" b="1" dirty="0">
                <a:solidFill>
                  <a:srgbClr val="FF0000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개</a:t>
            </a:r>
            <a:r>
              <a:rPr lang="ko-KR" altLang="en-US" sz="24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의 특성</a:t>
            </a:r>
            <a:endParaRPr lang="en-US" altLang="ko-KR" sz="2400" dirty="0">
              <a:latin typeface="한컴산뜻돋움" panose="02000000000000000000" pitchFamily="2" charset="-127"/>
              <a:ea typeface="한컴산뜻돋움" panose="02000000000000000000" pitchFamily="2" charset="-127"/>
              <a:cs typeface="Times New Roman" panose="02020603050405020304" pitchFamily="18" charset="0"/>
            </a:endParaRPr>
          </a:p>
          <a:p>
            <a:pPr algn="ctr"/>
            <a:endParaRPr lang="en-US" altLang="ko-KR" sz="2400" dirty="0">
              <a:latin typeface="한컴산뜻돋움" panose="02000000000000000000" pitchFamily="2" charset="-127"/>
              <a:ea typeface="한컴산뜻돋움" panose="02000000000000000000" pitchFamily="2" charset="-127"/>
              <a:cs typeface="Times New Roman" panose="02020603050405020304" pitchFamily="18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12C72C9-BFD9-4269-A141-E993982C5F7B}"/>
              </a:ext>
            </a:extLst>
          </p:cNvPr>
          <p:cNvSpPr txBox="1"/>
          <p:nvPr/>
        </p:nvSpPr>
        <p:spPr>
          <a:xfrm>
            <a:off x="1744738" y="2960031"/>
            <a:ext cx="9191275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Event time</a:t>
            </a:r>
            <a:r>
              <a:rPr lang="ko-KR" altLang="en-US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에 대한 분석을 토대로 전처리를 수행한 후 데이터 셋의 형태</a:t>
            </a:r>
            <a:endParaRPr lang="en-US" altLang="ko-KR" dirty="0">
              <a:latin typeface="한컴산뜻돋움" panose="02000000000000000000" pitchFamily="2" charset="-127"/>
              <a:ea typeface="한컴산뜻돋움" panose="02000000000000000000" pitchFamily="2" charset="-127"/>
              <a:cs typeface="Times New Roman" panose="02020603050405020304" pitchFamily="18" charset="0"/>
            </a:endParaRPr>
          </a:p>
          <a:p>
            <a:endParaRPr lang="en-US" altLang="ko-KR" dirty="0">
              <a:latin typeface="한컴산뜻돋움" panose="02000000000000000000" pitchFamily="2" charset="-127"/>
              <a:ea typeface="한컴산뜻돋움" panose="02000000000000000000" pitchFamily="2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24507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10541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dist="12700" dir="5400000" algn="t" rotWithShape="0">
              <a:srgbClr val="BBB3CB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en-US" altLang="ko-KR" sz="2800" b="1" i="1" kern="0" dirty="0">
              <a:solidFill>
                <a:prstClr val="white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D5B459F-E5C0-41A4-B274-939BA9DA3811}"/>
              </a:ext>
            </a:extLst>
          </p:cNvPr>
          <p:cNvSpPr txBox="1"/>
          <p:nvPr/>
        </p:nvSpPr>
        <p:spPr>
          <a:xfrm>
            <a:off x="374949" y="4381555"/>
            <a:ext cx="11058473" cy="196977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en-US" altLang="ko-KR" sz="1600" dirty="0">
              <a:latin typeface="한컴산뜻돋움" panose="02000000000000000000" pitchFamily="2" charset="-127"/>
              <a:ea typeface="한컴산뜻돋움" panose="02000000000000000000" pitchFamily="2" charset="-127"/>
              <a:cs typeface="Times New Roman" panose="02020603050405020304" pitchFamily="18" charset="0"/>
            </a:endParaRPr>
          </a:p>
          <a:p>
            <a:r>
              <a:rPr lang="ko-KR" altLang="en-US" sz="16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데이터 샘플에는 각 고객에 대한 </a:t>
            </a:r>
            <a:r>
              <a:rPr lang="ko-KR" altLang="en-US" sz="1600" b="1" dirty="0">
                <a:solidFill>
                  <a:srgbClr val="FF0000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고유한</a:t>
            </a:r>
            <a:r>
              <a:rPr lang="ko-KR" altLang="en-US" sz="16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 </a:t>
            </a:r>
            <a:r>
              <a:rPr lang="en-US" altLang="ko-KR" sz="16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User ID</a:t>
            </a:r>
            <a:r>
              <a:rPr lang="ko-KR" altLang="en-US" sz="16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와 </a:t>
            </a:r>
            <a:r>
              <a:rPr lang="ko-KR" altLang="en-US" sz="1600" b="1" dirty="0">
                <a:solidFill>
                  <a:srgbClr val="FF0000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동일 세션 접속</a:t>
            </a:r>
            <a:r>
              <a:rPr lang="ko-KR" altLang="en-US" sz="16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을 나타내는 </a:t>
            </a:r>
            <a:r>
              <a:rPr lang="en-US" altLang="ko-KR" sz="16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User session </a:t>
            </a:r>
            <a:r>
              <a:rPr lang="ko-KR" altLang="en-US" sz="16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컬럼이 존재한다</a:t>
            </a:r>
            <a:r>
              <a:rPr lang="en-US" altLang="ko-KR" sz="16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.</a:t>
            </a:r>
          </a:p>
          <a:p>
            <a:endParaRPr lang="en-US" altLang="ko-KR" sz="1600" dirty="0">
              <a:latin typeface="한컴산뜻돋움" panose="02000000000000000000" pitchFamily="2" charset="-127"/>
              <a:ea typeface="한컴산뜻돋움" panose="02000000000000000000" pitchFamily="2" charset="-127"/>
              <a:cs typeface="Times New Roman" panose="02020603050405020304" pitchFamily="18" charset="0"/>
            </a:endParaRPr>
          </a:p>
          <a:p>
            <a:r>
              <a:rPr lang="en-US" altLang="ko-KR" sz="16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User session</a:t>
            </a:r>
            <a:r>
              <a:rPr lang="ko-KR" altLang="en-US" sz="16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은 고객이 한 번 접속한 후 </a:t>
            </a:r>
            <a:r>
              <a:rPr lang="ko-KR" altLang="en-US" sz="16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일정 시간이 지난 후 접속할 경우 변경</a:t>
            </a:r>
            <a:r>
              <a:rPr lang="ko-KR" altLang="en-US" sz="16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된다</a:t>
            </a:r>
            <a:r>
              <a:rPr lang="en-US" altLang="ko-KR" sz="16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.</a:t>
            </a:r>
          </a:p>
          <a:p>
            <a:endParaRPr lang="en-US" altLang="ko-KR" sz="1600" dirty="0">
              <a:latin typeface="한컴산뜻돋움" panose="02000000000000000000" pitchFamily="2" charset="-127"/>
              <a:ea typeface="한컴산뜻돋움" panose="02000000000000000000" pitchFamily="2" charset="-127"/>
              <a:cs typeface="Times New Roman" panose="02020603050405020304" pitchFamily="18" charset="0"/>
            </a:endParaRPr>
          </a:p>
          <a:p>
            <a:r>
              <a:rPr lang="ko-KR" altLang="en-US" sz="16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이러한 단서들을 토대로 </a:t>
            </a:r>
            <a:r>
              <a:rPr lang="ko-KR" altLang="en-US" sz="16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하나의 </a:t>
            </a:r>
            <a:r>
              <a:rPr lang="en-US" altLang="ko-KR" sz="16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User session</a:t>
            </a:r>
            <a:r>
              <a:rPr lang="ko-KR" altLang="en-US" sz="16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을 통합하여 </a:t>
            </a:r>
            <a:r>
              <a:rPr lang="ko-KR" altLang="en-US" sz="1600" b="1" dirty="0">
                <a:solidFill>
                  <a:srgbClr val="FF0000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한 번 접속 했을 경우의 구매 이력</a:t>
            </a:r>
            <a:r>
              <a:rPr lang="ko-KR" altLang="en-US" sz="16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을 파악할 수 있다</a:t>
            </a:r>
            <a:r>
              <a:rPr lang="en-US" altLang="ko-KR" sz="16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.</a:t>
            </a:r>
          </a:p>
          <a:p>
            <a:endParaRPr lang="en-US" altLang="ko-KR" sz="1600" dirty="0">
              <a:latin typeface="한컴산뜻돋움" panose="02000000000000000000" pitchFamily="2" charset="-127"/>
              <a:ea typeface="한컴산뜻돋움" panose="02000000000000000000" pitchFamily="2" charset="-127"/>
              <a:cs typeface="Times New Roman" panose="02020603050405020304" pitchFamily="18" charset="0"/>
            </a:endParaRPr>
          </a:p>
          <a:p>
            <a:r>
              <a:rPr lang="ko-KR" altLang="en-US" sz="16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통합된 </a:t>
            </a:r>
            <a:r>
              <a:rPr lang="en-US" altLang="ko-KR" sz="16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User session</a:t>
            </a:r>
            <a:r>
              <a:rPr lang="ko-KR" altLang="en-US" sz="16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을 </a:t>
            </a:r>
            <a:r>
              <a:rPr lang="en-US" altLang="ko-KR" sz="16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User ID</a:t>
            </a:r>
            <a:r>
              <a:rPr lang="ko-KR" altLang="en-US" sz="16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로 통합</a:t>
            </a:r>
            <a:r>
              <a:rPr lang="ko-KR" altLang="en-US" sz="16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한다면 </a:t>
            </a:r>
            <a:r>
              <a:rPr lang="ko-KR" altLang="en-US" sz="1600" b="1" dirty="0">
                <a:solidFill>
                  <a:srgbClr val="FF0000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한 명의 고객의 전체 구매 이력</a:t>
            </a:r>
            <a:r>
              <a:rPr lang="ko-KR" altLang="en-US" sz="16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을 파악할 수 있다</a:t>
            </a:r>
            <a:r>
              <a:rPr lang="en-US" altLang="ko-KR" sz="16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57FCF8A7-5CA9-4189-8B64-17D28ED40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69725" y="6492875"/>
            <a:ext cx="2743200" cy="365125"/>
          </a:xfrm>
        </p:spPr>
        <p:txBody>
          <a:bodyPr/>
          <a:lstStyle/>
          <a:p>
            <a:fld id="{BAAF555B-7E58-4FDF-83D4-B4CEA304EAF7}" type="slidenum">
              <a:rPr lang="ko-KR" altLang="en-US" sz="2400" b="1" smtClean="0">
                <a:solidFill>
                  <a:prstClr val="black">
                    <a:tint val="75000"/>
                  </a:prst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pPr/>
              <a:t>24</a:t>
            </a:fld>
            <a:r>
              <a:rPr lang="en-US" altLang="ko-KR" sz="2400" b="1" dirty="0">
                <a:solidFill>
                  <a:prstClr val="black">
                    <a:tint val="75000"/>
                  </a:prst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/27</a:t>
            </a:r>
            <a:endParaRPr lang="ko-KR" altLang="en-US" sz="2400" b="1" dirty="0">
              <a:solidFill>
                <a:prstClr val="black">
                  <a:tint val="75000"/>
                </a:prstClr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60858B-E306-42D9-8B8C-6ED06AB269A3}"/>
              </a:ext>
            </a:extLst>
          </p:cNvPr>
          <p:cNvSpPr txBox="1"/>
          <p:nvPr/>
        </p:nvSpPr>
        <p:spPr>
          <a:xfrm>
            <a:off x="180000" y="288000"/>
            <a:ext cx="378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b="1" dirty="0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데이터 분석 및 </a:t>
            </a:r>
            <a:r>
              <a:rPr lang="ko-KR" altLang="en-US" sz="2800" b="1" dirty="0" err="1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전처리</a:t>
            </a:r>
            <a:endParaRPr lang="ko-KR" altLang="en-US" sz="2800" b="1" dirty="0">
              <a:solidFill>
                <a:schemeClr val="bg1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F1FA45E-30FE-46DF-B92B-C29B8FCF08AD}"/>
              </a:ext>
            </a:extLst>
          </p:cNvPr>
          <p:cNvSpPr txBox="1"/>
          <p:nvPr/>
        </p:nvSpPr>
        <p:spPr>
          <a:xfrm>
            <a:off x="465331" y="1434029"/>
            <a:ext cx="734933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4. User session : </a:t>
            </a:r>
            <a:r>
              <a:rPr lang="ko-KR" altLang="en-US" sz="20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고객의 세션을 통합하고</a:t>
            </a:r>
            <a:r>
              <a:rPr lang="en-US" altLang="ko-KR" sz="20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, </a:t>
            </a:r>
            <a:r>
              <a:rPr lang="ko-KR" altLang="en-US" sz="20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종속변수를 생성한다</a:t>
            </a:r>
            <a:r>
              <a:rPr lang="en-US" altLang="ko-KR" sz="20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06A1C2C6-1787-402E-A4DF-FA07335187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779" y="1948097"/>
            <a:ext cx="5440407" cy="199891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ECAEEED1-EC65-4F0F-8CF2-17CBFC5EFF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3245" y="1972225"/>
            <a:ext cx="5271230" cy="194511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ABD1EA8-24C1-40D6-8A9D-28E341DD206D}"/>
              </a:ext>
            </a:extLst>
          </p:cNvPr>
          <p:cNvSpPr txBox="1"/>
          <p:nvPr/>
        </p:nvSpPr>
        <p:spPr>
          <a:xfrm>
            <a:off x="2462545" y="3993784"/>
            <a:ext cx="159074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6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User session : A</a:t>
            </a:r>
            <a:endParaRPr lang="en-US" altLang="ko-KR" sz="1100" b="1" dirty="0">
              <a:latin typeface="한컴산뜻돋움" panose="02000000000000000000" pitchFamily="2" charset="-127"/>
              <a:ea typeface="한컴산뜻돋움" panose="02000000000000000000" pitchFamily="2" charset="-127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4D5D4E-7379-427B-AA4D-25E06B6FE5EA}"/>
              </a:ext>
            </a:extLst>
          </p:cNvPr>
          <p:cNvSpPr txBox="1"/>
          <p:nvPr/>
        </p:nvSpPr>
        <p:spPr>
          <a:xfrm>
            <a:off x="8033487" y="3993784"/>
            <a:ext cx="159074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6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User session : B</a:t>
            </a:r>
            <a:endParaRPr lang="en-US" altLang="ko-KR" sz="1100" b="1" dirty="0">
              <a:latin typeface="한컴산뜻돋움" panose="02000000000000000000" pitchFamily="2" charset="-127"/>
              <a:ea typeface="한컴산뜻돋움" panose="02000000000000000000" pitchFamily="2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98025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그림 23">
            <a:extLst>
              <a:ext uri="{FF2B5EF4-FFF2-40B4-BE49-F238E27FC236}">
                <a16:creationId xmlns:a16="http://schemas.microsoft.com/office/drawing/2014/main" id="{0B12342C-8860-461E-9B48-37D99389E5D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0514"/>
          <a:stretch/>
        </p:blipFill>
        <p:spPr>
          <a:xfrm>
            <a:off x="2719552" y="2383091"/>
            <a:ext cx="4342086" cy="1500908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0" y="0"/>
            <a:ext cx="12192000" cy="10541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dist="12700" dir="5400000" algn="t" rotWithShape="0">
              <a:srgbClr val="BBB3CB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en-US" altLang="ko-KR" sz="2800" b="1" i="1" kern="0" dirty="0">
              <a:solidFill>
                <a:prstClr val="white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D5B459F-E5C0-41A4-B274-939BA9DA3811}"/>
              </a:ext>
            </a:extLst>
          </p:cNvPr>
          <p:cNvSpPr txBox="1"/>
          <p:nvPr/>
        </p:nvSpPr>
        <p:spPr>
          <a:xfrm>
            <a:off x="373624" y="4530701"/>
            <a:ext cx="11058473" cy="20621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en-US" altLang="ko-KR" sz="1600" dirty="0">
              <a:latin typeface="한컴산뜻돋움" panose="02000000000000000000" pitchFamily="2" charset="-127"/>
              <a:ea typeface="한컴산뜻돋움" panose="02000000000000000000" pitchFamily="2" charset="-127"/>
              <a:cs typeface="Times New Roman" panose="02020603050405020304" pitchFamily="18" charset="0"/>
            </a:endParaRPr>
          </a:p>
          <a:p>
            <a:r>
              <a:rPr lang="ko-KR" altLang="en-US" sz="16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데이터 샘플에는 각 고객에 대한 </a:t>
            </a:r>
            <a:r>
              <a:rPr lang="ko-KR" altLang="en-US" sz="1600" b="1" dirty="0">
                <a:solidFill>
                  <a:srgbClr val="FF0000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고유한</a:t>
            </a:r>
            <a:r>
              <a:rPr lang="ko-KR" altLang="en-US" sz="16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 </a:t>
            </a:r>
            <a:r>
              <a:rPr lang="en-US" altLang="ko-KR" sz="16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User ID</a:t>
            </a:r>
            <a:r>
              <a:rPr lang="ko-KR" altLang="en-US" sz="16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와 </a:t>
            </a:r>
            <a:r>
              <a:rPr lang="ko-KR" altLang="en-US" sz="1600" b="1" dirty="0">
                <a:solidFill>
                  <a:srgbClr val="FF0000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동일 세션 접속</a:t>
            </a:r>
            <a:r>
              <a:rPr lang="ko-KR" altLang="en-US" sz="16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을 나타내는 </a:t>
            </a:r>
            <a:r>
              <a:rPr lang="en-US" altLang="ko-KR" sz="16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User session </a:t>
            </a:r>
            <a:r>
              <a:rPr lang="ko-KR" altLang="en-US" sz="16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컬럼이 존재한다</a:t>
            </a:r>
            <a:r>
              <a:rPr lang="en-US" altLang="ko-KR" sz="16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.</a:t>
            </a:r>
          </a:p>
          <a:p>
            <a:endParaRPr lang="en-US" altLang="ko-KR" sz="1600" dirty="0">
              <a:latin typeface="한컴산뜻돋움" panose="02000000000000000000" pitchFamily="2" charset="-127"/>
              <a:ea typeface="한컴산뜻돋움" panose="02000000000000000000" pitchFamily="2" charset="-127"/>
              <a:cs typeface="Times New Roman" panose="02020603050405020304" pitchFamily="18" charset="0"/>
            </a:endParaRPr>
          </a:p>
          <a:p>
            <a:r>
              <a:rPr lang="en-US" altLang="ko-KR" sz="16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User session</a:t>
            </a:r>
            <a:r>
              <a:rPr lang="ko-KR" altLang="en-US" sz="16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은 고객이 한 번 접속한 후 </a:t>
            </a:r>
            <a:r>
              <a:rPr lang="ko-KR" altLang="en-US" sz="16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일정 시간이 지난 후 접속할 경우 변경</a:t>
            </a:r>
            <a:r>
              <a:rPr lang="ko-KR" altLang="en-US" sz="16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된다</a:t>
            </a:r>
            <a:r>
              <a:rPr lang="en-US" altLang="ko-KR" sz="16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.</a:t>
            </a:r>
          </a:p>
          <a:p>
            <a:endParaRPr lang="en-US" altLang="ko-KR" sz="1600" dirty="0">
              <a:latin typeface="한컴산뜻돋움" panose="02000000000000000000" pitchFamily="2" charset="-127"/>
              <a:ea typeface="한컴산뜻돋움" panose="02000000000000000000" pitchFamily="2" charset="-127"/>
              <a:cs typeface="Times New Roman" panose="02020603050405020304" pitchFamily="18" charset="0"/>
            </a:endParaRPr>
          </a:p>
          <a:p>
            <a:r>
              <a:rPr lang="ko-KR" altLang="en-US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이러한 단서들을 토대로 </a:t>
            </a:r>
            <a:r>
              <a:rPr lang="ko-KR" altLang="en-US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하나의 </a:t>
            </a:r>
            <a:r>
              <a:rPr lang="en-US" altLang="ko-KR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User session</a:t>
            </a:r>
            <a:r>
              <a:rPr lang="ko-KR" altLang="en-US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을 통합하여 </a:t>
            </a:r>
            <a:r>
              <a:rPr lang="ko-KR" altLang="en-US" b="1" dirty="0">
                <a:solidFill>
                  <a:srgbClr val="FF0000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한 번 접속 했을 경우의 구매 이력</a:t>
            </a:r>
            <a:r>
              <a:rPr lang="ko-KR" altLang="en-US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을 파악할 수 있다</a:t>
            </a:r>
            <a:r>
              <a:rPr lang="en-US" altLang="ko-KR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.</a:t>
            </a:r>
          </a:p>
          <a:p>
            <a:endParaRPr lang="en-US" altLang="ko-KR" dirty="0">
              <a:latin typeface="한컴산뜻돋움" panose="02000000000000000000" pitchFamily="2" charset="-127"/>
              <a:ea typeface="한컴산뜻돋움" panose="02000000000000000000" pitchFamily="2" charset="-127"/>
              <a:cs typeface="Times New Roman" panose="02020603050405020304" pitchFamily="18" charset="0"/>
            </a:endParaRPr>
          </a:p>
          <a:p>
            <a:r>
              <a:rPr lang="ko-KR" altLang="en-US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통합된 </a:t>
            </a:r>
            <a:r>
              <a:rPr lang="en-US" altLang="ko-KR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User session</a:t>
            </a:r>
            <a:r>
              <a:rPr lang="ko-KR" altLang="en-US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을 </a:t>
            </a:r>
            <a:r>
              <a:rPr lang="en-US" altLang="ko-KR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User ID</a:t>
            </a:r>
            <a:r>
              <a:rPr lang="ko-KR" altLang="en-US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로 통합</a:t>
            </a:r>
            <a:r>
              <a:rPr lang="ko-KR" altLang="en-US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한다면 </a:t>
            </a:r>
            <a:r>
              <a:rPr lang="ko-KR" altLang="en-US" b="1" dirty="0">
                <a:solidFill>
                  <a:srgbClr val="FF0000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한 명의 고객의 전체 구매 이력</a:t>
            </a:r>
            <a:r>
              <a:rPr lang="ko-KR" altLang="en-US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을 파악할 수 있다</a:t>
            </a:r>
            <a:r>
              <a:rPr lang="en-US" altLang="ko-KR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.</a:t>
            </a:r>
            <a:endParaRPr lang="en-US" altLang="ko-KR" sz="1600" dirty="0">
              <a:latin typeface="한컴산뜻돋움" panose="02000000000000000000" pitchFamily="2" charset="-127"/>
              <a:ea typeface="한컴산뜻돋움" panose="02000000000000000000" pitchFamily="2" charset="-127"/>
              <a:cs typeface="Times New Roman" panose="02020603050405020304" pitchFamily="18" charset="0"/>
            </a:endParaRPr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57FCF8A7-5CA9-4189-8B64-17D28ED40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69725" y="6492875"/>
            <a:ext cx="2743200" cy="365125"/>
          </a:xfrm>
        </p:spPr>
        <p:txBody>
          <a:bodyPr/>
          <a:lstStyle/>
          <a:p>
            <a:fld id="{BAAF555B-7E58-4FDF-83D4-B4CEA304EAF7}" type="slidenum">
              <a:rPr lang="ko-KR" altLang="en-US" sz="2400" b="1" smtClean="0">
                <a:solidFill>
                  <a:prstClr val="black">
                    <a:tint val="75000"/>
                  </a:prst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pPr/>
              <a:t>25</a:t>
            </a:fld>
            <a:r>
              <a:rPr lang="en-US" altLang="ko-KR" sz="2400" b="1" dirty="0">
                <a:solidFill>
                  <a:prstClr val="black">
                    <a:tint val="75000"/>
                  </a:prst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/27</a:t>
            </a:r>
            <a:endParaRPr lang="ko-KR" altLang="en-US" sz="2400" b="1" dirty="0">
              <a:solidFill>
                <a:prstClr val="black">
                  <a:tint val="75000"/>
                </a:prstClr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60858B-E306-42D9-8B8C-6ED06AB269A3}"/>
              </a:ext>
            </a:extLst>
          </p:cNvPr>
          <p:cNvSpPr txBox="1"/>
          <p:nvPr/>
        </p:nvSpPr>
        <p:spPr>
          <a:xfrm>
            <a:off x="180000" y="288000"/>
            <a:ext cx="378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b="1" dirty="0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데이터 분석 및 </a:t>
            </a:r>
            <a:r>
              <a:rPr lang="ko-KR" altLang="en-US" sz="2800" b="1" dirty="0" err="1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전처리</a:t>
            </a:r>
            <a:endParaRPr lang="ko-KR" altLang="en-US" sz="2800" b="1" dirty="0">
              <a:solidFill>
                <a:schemeClr val="bg1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F1FA45E-30FE-46DF-B92B-C29B8FCF08AD}"/>
              </a:ext>
            </a:extLst>
          </p:cNvPr>
          <p:cNvSpPr txBox="1"/>
          <p:nvPr/>
        </p:nvSpPr>
        <p:spPr>
          <a:xfrm>
            <a:off x="465331" y="1434029"/>
            <a:ext cx="734933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4. User session : </a:t>
            </a:r>
            <a:r>
              <a:rPr lang="ko-KR" altLang="en-US" sz="20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고객의 세션을 통합하고</a:t>
            </a:r>
            <a:r>
              <a:rPr lang="en-US" altLang="ko-KR" sz="20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, </a:t>
            </a:r>
            <a:r>
              <a:rPr lang="ko-KR" altLang="en-US" sz="20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종속변수를 생성한다</a:t>
            </a:r>
            <a:r>
              <a:rPr lang="en-US" altLang="ko-KR" sz="20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06A1C2C6-1787-402E-A4DF-FA07335187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3487" y="1826786"/>
            <a:ext cx="3739024" cy="1373789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ECAEEED1-EC65-4F0F-8CF2-17CBFC5EFF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02344" y="3221098"/>
            <a:ext cx="3770167" cy="1391212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6F467052-9A62-4404-B3B3-C87F0BFCBE7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8053"/>
          <a:stretch/>
        </p:blipFill>
        <p:spPr>
          <a:xfrm>
            <a:off x="306114" y="2385255"/>
            <a:ext cx="2413438" cy="1500908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F1928797-AB0F-44DD-900D-908D2239AD58}"/>
              </a:ext>
            </a:extLst>
          </p:cNvPr>
          <p:cNvSpPr/>
          <p:nvPr/>
        </p:nvSpPr>
        <p:spPr>
          <a:xfrm>
            <a:off x="3649112" y="2807891"/>
            <a:ext cx="3392529" cy="72358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9231F9F-0BDC-4DC2-A1E5-5019B20F904C}"/>
              </a:ext>
            </a:extLst>
          </p:cNvPr>
          <p:cNvSpPr/>
          <p:nvPr/>
        </p:nvSpPr>
        <p:spPr>
          <a:xfrm>
            <a:off x="3649111" y="3598489"/>
            <a:ext cx="3392529" cy="27284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73129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10541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dist="12700" dir="5400000" algn="t" rotWithShape="0">
              <a:srgbClr val="BBB3CB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en-US" altLang="ko-KR" sz="2800" b="1" i="1" kern="0" dirty="0">
              <a:solidFill>
                <a:prstClr val="white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57FCF8A7-5CA9-4189-8B64-17D28ED40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69725" y="6492875"/>
            <a:ext cx="2743200" cy="365125"/>
          </a:xfrm>
        </p:spPr>
        <p:txBody>
          <a:bodyPr/>
          <a:lstStyle/>
          <a:p>
            <a:fld id="{BAAF555B-7E58-4FDF-83D4-B4CEA304EAF7}" type="slidenum">
              <a:rPr lang="ko-KR" altLang="en-US" sz="2400" b="1" smtClean="0">
                <a:solidFill>
                  <a:prstClr val="black">
                    <a:tint val="75000"/>
                  </a:prst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pPr/>
              <a:t>26</a:t>
            </a:fld>
            <a:r>
              <a:rPr lang="en-US" altLang="ko-KR" sz="2400" b="1" dirty="0">
                <a:solidFill>
                  <a:prstClr val="black">
                    <a:tint val="75000"/>
                  </a:prst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/27</a:t>
            </a:r>
            <a:endParaRPr lang="ko-KR" altLang="en-US" sz="2400" b="1" dirty="0">
              <a:solidFill>
                <a:prstClr val="black">
                  <a:tint val="75000"/>
                </a:prstClr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60858B-E306-42D9-8B8C-6ED06AB269A3}"/>
              </a:ext>
            </a:extLst>
          </p:cNvPr>
          <p:cNvSpPr txBox="1"/>
          <p:nvPr/>
        </p:nvSpPr>
        <p:spPr>
          <a:xfrm>
            <a:off x="180000" y="288000"/>
            <a:ext cx="378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b="1" dirty="0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데이터 분석 및 </a:t>
            </a:r>
            <a:r>
              <a:rPr lang="ko-KR" altLang="en-US" sz="2800" b="1" dirty="0" err="1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전처리</a:t>
            </a:r>
            <a:endParaRPr lang="ko-KR" altLang="en-US" sz="2800" b="1" dirty="0">
              <a:solidFill>
                <a:schemeClr val="bg1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F1FA45E-30FE-46DF-B92B-C29B8FCF08AD}"/>
              </a:ext>
            </a:extLst>
          </p:cNvPr>
          <p:cNvSpPr txBox="1"/>
          <p:nvPr/>
        </p:nvSpPr>
        <p:spPr>
          <a:xfrm>
            <a:off x="465331" y="1434029"/>
            <a:ext cx="734933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4. User session : </a:t>
            </a:r>
            <a:r>
              <a:rPr lang="ko-KR" altLang="en-US" sz="20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고객의 세션을 통합하고</a:t>
            </a:r>
            <a:r>
              <a:rPr lang="en-US" altLang="ko-KR" sz="20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, </a:t>
            </a:r>
            <a:r>
              <a:rPr lang="ko-KR" altLang="en-US" sz="20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종속변수를 생성한다</a:t>
            </a:r>
            <a:r>
              <a:rPr lang="en-US" altLang="ko-KR" sz="20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06A1C2C6-1787-402E-A4DF-FA07335187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608" y="2263410"/>
            <a:ext cx="5440407" cy="199891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ECAEEED1-EC65-4F0F-8CF2-17CBFC5EFF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2074" y="2287538"/>
            <a:ext cx="5271230" cy="194511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ABD1EA8-24C1-40D6-8A9D-28E341DD206D}"/>
              </a:ext>
            </a:extLst>
          </p:cNvPr>
          <p:cNvSpPr txBox="1"/>
          <p:nvPr/>
        </p:nvSpPr>
        <p:spPr>
          <a:xfrm>
            <a:off x="2541374" y="4490402"/>
            <a:ext cx="159074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6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User session : A</a:t>
            </a:r>
            <a:endParaRPr lang="en-US" altLang="ko-KR" sz="1100" b="1" dirty="0">
              <a:latin typeface="한컴산뜻돋움" panose="02000000000000000000" pitchFamily="2" charset="-127"/>
              <a:ea typeface="한컴산뜻돋움" panose="02000000000000000000" pitchFamily="2" charset="-127"/>
              <a:cs typeface="Times New Roman" panose="0202060305040502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B9F3BA2-D693-4C74-ABF7-FFA048585A56}"/>
              </a:ext>
            </a:extLst>
          </p:cNvPr>
          <p:cNvSpPr txBox="1"/>
          <p:nvPr/>
        </p:nvSpPr>
        <p:spPr>
          <a:xfrm>
            <a:off x="1054453" y="5460568"/>
            <a:ext cx="9626686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32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1. </a:t>
            </a:r>
            <a:r>
              <a:rPr lang="en-US" altLang="ko-KR" sz="20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User session</a:t>
            </a:r>
            <a:r>
              <a:rPr lang="ko-KR" altLang="en-US" sz="20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을  기본키로 사용하여</a:t>
            </a:r>
            <a:r>
              <a:rPr lang="en-US" altLang="ko-KR" sz="20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, </a:t>
            </a:r>
            <a:r>
              <a:rPr lang="ko-KR" altLang="en-US" sz="2000" b="1" dirty="0">
                <a:solidFill>
                  <a:srgbClr val="FF0000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하나의 세션에서 파생된 구매 정보를 통합</a:t>
            </a:r>
            <a:r>
              <a:rPr lang="ko-KR" altLang="en-US" sz="20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한다</a:t>
            </a:r>
            <a:r>
              <a:rPr lang="en-US" altLang="ko-KR" sz="20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E03620C-B25D-44D8-A959-AB427EDC60DC}"/>
              </a:ext>
            </a:extLst>
          </p:cNvPr>
          <p:cNvSpPr/>
          <p:nvPr/>
        </p:nvSpPr>
        <p:spPr>
          <a:xfrm>
            <a:off x="2148829" y="4408799"/>
            <a:ext cx="2222938" cy="36782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62E1856-304D-4330-B9D1-920366176599}"/>
              </a:ext>
            </a:extLst>
          </p:cNvPr>
          <p:cNvSpPr/>
          <p:nvPr/>
        </p:nvSpPr>
        <p:spPr>
          <a:xfrm>
            <a:off x="3662318" y="2815855"/>
            <a:ext cx="2155159" cy="75093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FD42B9A-367A-4BF3-B9B5-258A11AD4171}"/>
              </a:ext>
            </a:extLst>
          </p:cNvPr>
          <p:cNvSpPr txBox="1"/>
          <p:nvPr/>
        </p:nvSpPr>
        <p:spPr>
          <a:xfrm>
            <a:off x="8312546" y="4490402"/>
            <a:ext cx="159074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6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User session : B</a:t>
            </a:r>
            <a:endParaRPr lang="en-US" altLang="ko-KR" sz="1100" b="1" dirty="0">
              <a:latin typeface="한컴산뜻돋움" panose="02000000000000000000" pitchFamily="2" charset="-127"/>
              <a:ea typeface="한컴산뜻돋움" panose="02000000000000000000" pitchFamily="2" charset="-127"/>
              <a:cs typeface="Times New Roman" panose="02020603050405020304" pitchFamily="18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DBB473B-3420-400F-8650-542C05100090}"/>
              </a:ext>
            </a:extLst>
          </p:cNvPr>
          <p:cNvSpPr/>
          <p:nvPr/>
        </p:nvSpPr>
        <p:spPr>
          <a:xfrm>
            <a:off x="7920001" y="4408799"/>
            <a:ext cx="2222938" cy="36782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3C637A0-4DF2-434C-91DB-392D3549C18C}"/>
              </a:ext>
            </a:extLst>
          </p:cNvPr>
          <p:cNvSpPr/>
          <p:nvPr/>
        </p:nvSpPr>
        <p:spPr>
          <a:xfrm>
            <a:off x="9251193" y="2815855"/>
            <a:ext cx="2155159" cy="92845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41388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1F8A1A1-A11B-4F45-861F-DDA42F02B2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4059" y="2318207"/>
            <a:ext cx="8434552" cy="2320192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0" y="-54142"/>
            <a:ext cx="12192000" cy="10541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dist="12700" dir="5400000" algn="t" rotWithShape="0">
              <a:srgbClr val="BBB3CB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en-US" altLang="ko-KR" sz="2800" b="1" i="1" kern="0" dirty="0">
              <a:solidFill>
                <a:prstClr val="white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57FCF8A7-5CA9-4189-8B64-17D28ED40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69725" y="6492875"/>
            <a:ext cx="2743200" cy="365125"/>
          </a:xfrm>
        </p:spPr>
        <p:txBody>
          <a:bodyPr/>
          <a:lstStyle/>
          <a:p>
            <a:fld id="{BAAF555B-7E58-4FDF-83D4-B4CEA304EAF7}" type="slidenum">
              <a:rPr lang="ko-KR" altLang="en-US" sz="2400" b="1" smtClean="0">
                <a:solidFill>
                  <a:prstClr val="black">
                    <a:tint val="75000"/>
                  </a:prst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pPr/>
              <a:t>27</a:t>
            </a:fld>
            <a:r>
              <a:rPr lang="en-US" altLang="ko-KR" sz="2400" b="1" dirty="0">
                <a:solidFill>
                  <a:prstClr val="black">
                    <a:tint val="75000"/>
                  </a:prst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/27</a:t>
            </a:r>
            <a:endParaRPr lang="ko-KR" altLang="en-US" sz="2400" b="1" dirty="0">
              <a:solidFill>
                <a:prstClr val="black">
                  <a:tint val="75000"/>
                </a:prstClr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60858B-E306-42D9-8B8C-6ED06AB269A3}"/>
              </a:ext>
            </a:extLst>
          </p:cNvPr>
          <p:cNvSpPr txBox="1"/>
          <p:nvPr/>
        </p:nvSpPr>
        <p:spPr>
          <a:xfrm>
            <a:off x="180000" y="288000"/>
            <a:ext cx="378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b="1" dirty="0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데이터 분석 및 </a:t>
            </a:r>
            <a:r>
              <a:rPr lang="ko-KR" altLang="en-US" sz="2800" b="1" dirty="0" err="1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전처리</a:t>
            </a:r>
            <a:endParaRPr lang="ko-KR" altLang="en-US" sz="2800" b="1" dirty="0">
              <a:solidFill>
                <a:schemeClr val="bg1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F1FA45E-30FE-46DF-B92B-C29B8FCF08AD}"/>
              </a:ext>
            </a:extLst>
          </p:cNvPr>
          <p:cNvSpPr txBox="1"/>
          <p:nvPr/>
        </p:nvSpPr>
        <p:spPr>
          <a:xfrm>
            <a:off x="465331" y="1434029"/>
            <a:ext cx="734933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4. User session : </a:t>
            </a:r>
            <a:r>
              <a:rPr lang="ko-KR" altLang="en-US" sz="20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고객의 세션을 통합하고</a:t>
            </a:r>
            <a:r>
              <a:rPr lang="en-US" altLang="ko-KR" sz="20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, </a:t>
            </a:r>
            <a:r>
              <a:rPr lang="ko-KR" altLang="en-US" sz="20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종속변수를 생성한다</a:t>
            </a:r>
            <a:r>
              <a:rPr lang="en-US" altLang="ko-KR" sz="20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ABD1EA8-24C1-40D6-8A9D-28E341DD206D}"/>
              </a:ext>
            </a:extLst>
          </p:cNvPr>
          <p:cNvSpPr txBox="1"/>
          <p:nvPr/>
        </p:nvSpPr>
        <p:spPr>
          <a:xfrm>
            <a:off x="5413636" y="4257585"/>
            <a:ext cx="159074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6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User session : A</a:t>
            </a:r>
            <a:endParaRPr lang="en-US" altLang="ko-KR" sz="1100" b="1" dirty="0">
              <a:latin typeface="한컴산뜻돋움" panose="02000000000000000000" pitchFamily="2" charset="-127"/>
              <a:ea typeface="한컴산뜻돋움" panose="02000000000000000000" pitchFamily="2" charset="-127"/>
              <a:cs typeface="Times New Roman" panose="0202060305040502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B9F3BA2-D693-4C74-ABF7-FFA048585A56}"/>
              </a:ext>
            </a:extLst>
          </p:cNvPr>
          <p:cNvSpPr txBox="1"/>
          <p:nvPr/>
        </p:nvSpPr>
        <p:spPr>
          <a:xfrm>
            <a:off x="676239" y="5319415"/>
            <a:ext cx="11065537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32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2</a:t>
            </a:r>
            <a:r>
              <a:rPr lang="en-US" altLang="ko-KR" sz="20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. </a:t>
            </a:r>
            <a:r>
              <a:rPr lang="en-US" altLang="ko-KR" sz="16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User ID</a:t>
            </a:r>
            <a:r>
              <a:rPr lang="ko-KR" altLang="en-US" sz="16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를 기본키로 하고</a:t>
            </a:r>
            <a:r>
              <a:rPr lang="en-US" altLang="ko-KR" sz="16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, </a:t>
            </a:r>
            <a:r>
              <a:rPr lang="ko-KR" altLang="en-US" sz="16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통합된 </a:t>
            </a:r>
            <a:r>
              <a:rPr lang="en-US" altLang="ko-KR" sz="16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User session</a:t>
            </a:r>
            <a:r>
              <a:rPr lang="ko-KR" altLang="en-US" sz="16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을 </a:t>
            </a:r>
            <a:r>
              <a:rPr lang="en-US" altLang="ko-KR" sz="16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Event time</a:t>
            </a:r>
            <a:r>
              <a:rPr lang="ko-KR" altLang="en-US" sz="16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에 따라 정렬하면</a:t>
            </a:r>
            <a:r>
              <a:rPr lang="en-US" altLang="ko-KR" sz="16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 </a:t>
            </a:r>
            <a:r>
              <a:rPr lang="ko-KR" altLang="en-US" sz="16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사용자의</a:t>
            </a:r>
            <a:r>
              <a:rPr lang="en-US" altLang="ko-KR" sz="16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 </a:t>
            </a:r>
            <a:r>
              <a:rPr lang="ko-KR" altLang="en-US" sz="1600" b="1" dirty="0">
                <a:solidFill>
                  <a:srgbClr val="FF0000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지난 구매 이력을 통합</a:t>
            </a:r>
            <a:r>
              <a:rPr lang="ko-KR" altLang="en-US" sz="16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할 수 있다</a:t>
            </a:r>
            <a:r>
              <a:rPr lang="en-US" altLang="ko-KR" sz="16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.</a:t>
            </a:r>
            <a:r>
              <a:rPr lang="ko-KR" altLang="en-US" sz="16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 </a:t>
            </a:r>
            <a:endParaRPr lang="en-US" altLang="ko-KR" sz="1400" b="1" dirty="0">
              <a:latin typeface="한컴산뜻돋움" panose="02000000000000000000" pitchFamily="2" charset="-127"/>
              <a:ea typeface="한컴산뜻돋움" panose="02000000000000000000" pitchFamily="2" charset="-127"/>
              <a:cs typeface="Times New Roman" panose="020206030504050203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FD42B9A-367A-4BF3-B9B5-258A11AD4171}"/>
              </a:ext>
            </a:extLst>
          </p:cNvPr>
          <p:cNvSpPr txBox="1"/>
          <p:nvPr/>
        </p:nvSpPr>
        <p:spPr>
          <a:xfrm>
            <a:off x="8116158" y="4226054"/>
            <a:ext cx="159074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6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User session : B</a:t>
            </a:r>
            <a:endParaRPr lang="en-US" altLang="ko-KR" sz="1100" b="1" dirty="0">
              <a:latin typeface="한컴산뜻돋움" panose="02000000000000000000" pitchFamily="2" charset="-127"/>
              <a:ea typeface="한컴산뜻돋움" panose="02000000000000000000" pitchFamily="2" charset="-127"/>
              <a:cs typeface="Times New Roman" panose="02020603050405020304" pitchFamily="18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5B856DD-F3D9-4156-91AB-7B5951223845}"/>
              </a:ext>
            </a:extLst>
          </p:cNvPr>
          <p:cNvSpPr/>
          <p:nvPr/>
        </p:nvSpPr>
        <p:spPr>
          <a:xfrm>
            <a:off x="2125177" y="2502409"/>
            <a:ext cx="2222938" cy="36782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연결선: 구부러짐 7">
            <a:extLst>
              <a:ext uri="{FF2B5EF4-FFF2-40B4-BE49-F238E27FC236}">
                <a16:creationId xmlns:a16="http://schemas.microsoft.com/office/drawing/2014/main" id="{08CCEF7F-63FE-4E25-88D1-C1E8B72C5567}"/>
              </a:ext>
            </a:extLst>
          </p:cNvPr>
          <p:cNvCxnSpPr>
            <a:cxnSpLocks/>
            <a:endCxn id="28" idx="1"/>
          </p:cNvCxnSpPr>
          <p:nvPr/>
        </p:nvCxnSpPr>
        <p:spPr>
          <a:xfrm rot="10800000" flipH="1">
            <a:off x="1872929" y="2686321"/>
            <a:ext cx="252248" cy="1440883"/>
          </a:xfrm>
          <a:prstGeom prst="curvedConnector3">
            <a:avLst>
              <a:gd name="adj1" fmla="val -112500"/>
            </a:avLst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연결선: 구부러짐 11">
            <a:extLst>
              <a:ext uri="{FF2B5EF4-FFF2-40B4-BE49-F238E27FC236}">
                <a16:creationId xmlns:a16="http://schemas.microsoft.com/office/drawing/2014/main" id="{FD16256A-8D42-41E6-9D04-04CF37478937}"/>
              </a:ext>
            </a:extLst>
          </p:cNvPr>
          <p:cNvCxnSpPr>
            <a:cxnSpLocks/>
          </p:cNvCxnSpPr>
          <p:nvPr/>
        </p:nvCxnSpPr>
        <p:spPr>
          <a:xfrm rot="5400000" flipH="1">
            <a:off x="6004044" y="1646285"/>
            <a:ext cx="183911" cy="5674884"/>
          </a:xfrm>
          <a:prstGeom prst="curvedConnector3">
            <a:avLst>
              <a:gd name="adj1" fmla="val -312891"/>
            </a:avLst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연결선: 구부러짐 19">
            <a:extLst>
              <a:ext uri="{FF2B5EF4-FFF2-40B4-BE49-F238E27FC236}">
                <a16:creationId xmlns:a16="http://schemas.microsoft.com/office/drawing/2014/main" id="{9BD44477-5ABB-4F68-B368-6040D315BB25}"/>
              </a:ext>
            </a:extLst>
          </p:cNvPr>
          <p:cNvCxnSpPr>
            <a:cxnSpLocks/>
          </p:cNvCxnSpPr>
          <p:nvPr/>
        </p:nvCxnSpPr>
        <p:spPr>
          <a:xfrm rot="5400000" flipH="1">
            <a:off x="4574367" y="3042973"/>
            <a:ext cx="183911" cy="2859354"/>
          </a:xfrm>
          <a:prstGeom prst="curvedConnector3">
            <a:avLst>
              <a:gd name="adj1" fmla="val -197165"/>
            </a:avLst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94572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10541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dist="12700" dir="5400000" algn="t" rotWithShape="0">
              <a:srgbClr val="BBB3CB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en-US" altLang="ko-KR" sz="2800" b="1" i="1" kern="0" dirty="0">
              <a:solidFill>
                <a:prstClr val="white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57FCF8A7-5CA9-4189-8B64-17D28ED40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69725" y="6492875"/>
            <a:ext cx="2743200" cy="365125"/>
          </a:xfrm>
        </p:spPr>
        <p:txBody>
          <a:bodyPr/>
          <a:lstStyle/>
          <a:p>
            <a:fld id="{BAAF555B-7E58-4FDF-83D4-B4CEA304EAF7}" type="slidenum">
              <a:rPr lang="ko-KR" altLang="en-US" sz="2400" b="1" smtClean="0">
                <a:solidFill>
                  <a:prstClr val="black">
                    <a:tint val="75000"/>
                  </a:prst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pPr/>
              <a:t>28</a:t>
            </a:fld>
            <a:r>
              <a:rPr lang="en-US" altLang="ko-KR" sz="2400" b="1" dirty="0">
                <a:solidFill>
                  <a:prstClr val="black">
                    <a:tint val="75000"/>
                  </a:prst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/27</a:t>
            </a:r>
            <a:endParaRPr lang="ko-KR" altLang="en-US" sz="2400" b="1" dirty="0">
              <a:solidFill>
                <a:prstClr val="black">
                  <a:tint val="75000"/>
                </a:prstClr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60858B-E306-42D9-8B8C-6ED06AB269A3}"/>
              </a:ext>
            </a:extLst>
          </p:cNvPr>
          <p:cNvSpPr txBox="1"/>
          <p:nvPr/>
        </p:nvSpPr>
        <p:spPr>
          <a:xfrm>
            <a:off x="180000" y="288000"/>
            <a:ext cx="378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b="1" dirty="0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데이터 분석 및 </a:t>
            </a:r>
            <a:r>
              <a:rPr lang="ko-KR" altLang="en-US" sz="2800" b="1" dirty="0" err="1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전처리</a:t>
            </a:r>
            <a:endParaRPr lang="ko-KR" altLang="en-US" sz="2800" b="1" dirty="0">
              <a:solidFill>
                <a:schemeClr val="bg1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F1FA45E-30FE-46DF-B92B-C29B8FCF08AD}"/>
              </a:ext>
            </a:extLst>
          </p:cNvPr>
          <p:cNvSpPr txBox="1"/>
          <p:nvPr/>
        </p:nvSpPr>
        <p:spPr>
          <a:xfrm>
            <a:off x="465331" y="1434029"/>
            <a:ext cx="734933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4. User session : </a:t>
            </a:r>
            <a:r>
              <a:rPr lang="ko-KR" altLang="en-US" sz="20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고객의 세션을 통합하고</a:t>
            </a:r>
            <a:r>
              <a:rPr lang="en-US" altLang="ko-KR" sz="20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, </a:t>
            </a:r>
            <a:r>
              <a:rPr lang="ko-KR" altLang="en-US" sz="20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종속변수를 생성한다</a:t>
            </a:r>
            <a:r>
              <a:rPr lang="en-US" altLang="ko-KR" sz="20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B9F3BA2-D693-4C74-ABF7-FFA048585A56}"/>
              </a:ext>
            </a:extLst>
          </p:cNvPr>
          <p:cNvSpPr txBox="1"/>
          <p:nvPr/>
        </p:nvSpPr>
        <p:spPr>
          <a:xfrm>
            <a:off x="771290" y="5817824"/>
            <a:ext cx="9901966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20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3. </a:t>
            </a:r>
            <a:r>
              <a:rPr lang="ko-KR" altLang="en-US" sz="20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사용자의 구매 이력을 파악함으로써 </a:t>
            </a:r>
            <a:r>
              <a:rPr lang="ko-KR" altLang="en-US" sz="2000" b="1" dirty="0">
                <a:solidFill>
                  <a:srgbClr val="FF0000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특정 사용자의 재 방문 구매 횟수</a:t>
            </a:r>
            <a:r>
              <a:rPr lang="ko-KR" altLang="en-US" sz="20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를  계산할 수 있다</a:t>
            </a:r>
            <a:r>
              <a:rPr lang="en-US" altLang="ko-KR" sz="20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6CA8E2C-2694-4F8A-8FA4-28B396B29591}"/>
              </a:ext>
            </a:extLst>
          </p:cNvPr>
          <p:cNvSpPr txBox="1"/>
          <p:nvPr/>
        </p:nvSpPr>
        <p:spPr>
          <a:xfrm>
            <a:off x="8576676" y="4835384"/>
            <a:ext cx="201783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24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Total session</a:t>
            </a:r>
            <a:endParaRPr lang="en-US" altLang="ko-KR" sz="1600" b="1" dirty="0">
              <a:latin typeface="한컴산뜻돋움" panose="02000000000000000000" pitchFamily="2" charset="-127"/>
              <a:ea typeface="한컴산뜻돋움" panose="02000000000000000000" pitchFamily="2" charset="-127"/>
              <a:cs typeface="Times New Roman" panose="02020603050405020304" pitchFamily="18" charset="0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3C70C893-45BC-49CB-B45C-6116591AB0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1933" y="-2737531"/>
            <a:ext cx="5676900" cy="2257425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21C6DFED-2BA9-494C-BBB7-C6546A7AD2FD}"/>
              </a:ext>
            </a:extLst>
          </p:cNvPr>
          <p:cNvGrpSpPr/>
          <p:nvPr/>
        </p:nvGrpSpPr>
        <p:grpSpPr>
          <a:xfrm>
            <a:off x="1163569" y="4259794"/>
            <a:ext cx="6564389" cy="1164177"/>
            <a:chOff x="1103586" y="2536361"/>
            <a:chExt cx="6564389" cy="1164177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D7509618-6A69-44AA-ADE8-FCB0419AC50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32660" y="3338493"/>
              <a:ext cx="1407842" cy="322630"/>
            </a:xfrm>
            <a:prstGeom prst="rect">
              <a:avLst/>
            </a:prstGeom>
          </p:spPr>
        </p:pic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E8CFC436-80BF-437F-BC07-DBF16E26844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307658" y="2944094"/>
              <a:ext cx="1324961" cy="344760"/>
            </a:xfrm>
            <a:prstGeom prst="rect">
              <a:avLst/>
            </a:prstGeom>
          </p:spPr>
        </p:pic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479FEE8B-8B29-4C16-B072-8252FB91D9B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82750"/>
            <a:stretch/>
          </p:blipFill>
          <p:spPr>
            <a:xfrm>
              <a:off x="1991075" y="2544245"/>
              <a:ext cx="5676900" cy="389412"/>
            </a:xfrm>
            <a:prstGeom prst="rect">
              <a:avLst/>
            </a:prstGeom>
          </p:spPr>
        </p:pic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A7685C55-2D67-4E25-83A3-63456C36EC2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5903" r="1757" b="48953"/>
            <a:stretch/>
          </p:blipFill>
          <p:spPr>
            <a:xfrm>
              <a:off x="1103586" y="2548177"/>
              <a:ext cx="5242034" cy="1152361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52458E06-6FF1-49C0-955D-2CF62800FAF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7662" t="65494" r="1725"/>
            <a:stretch/>
          </p:blipFill>
          <p:spPr>
            <a:xfrm>
              <a:off x="1103587" y="2921597"/>
              <a:ext cx="5242034" cy="778941"/>
            </a:xfrm>
            <a:prstGeom prst="rect">
              <a:avLst/>
            </a:prstGeom>
          </p:spPr>
        </p:pic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D6B721FD-CBB8-4032-AB7D-7D5166694B9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51314" b="84109"/>
            <a:stretch/>
          </p:blipFill>
          <p:spPr>
            <a:xfrm>
              <a:off x="6333794" y="2552128"/>
              <a:ext cx="1326298" cy="326680"/>
            </a:xfrm>
            <a:prstGeom prst="rect">
              <a:avLst/>
            </a:prstGeom>
          </p:spPr>
        </p:pic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8F2EF227-8B6E-49AC-B807-A26BDE7BAF02}"/>
                </a:ext>
              </a:extLst>
            </p:cNvPr>
            <p:cNvSpPr/>
            <p:nvPr/>
          </p:nvSpPr>
          <p:spPr>
            <a:xfrm>
              <a:off x="1103586" y="2536361"/>
              <a:ext cx="6529032" cy="1124761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8" name="그림 27">
            <a:extLst>
              <a:ext uri="{FF2B5EF4-FFF2-40B4-BE49-F238E27FC236}">
                <a16:creationId xmlns:a16="http://schemas.microsoft.com/office/drawing/2014/main" id="{E095A3D6-AB65-4D07-8097-236B34F1DFB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85637" y="1974643"/>
            <a:ext cx="6529032" cy="1796018"/>
          </a:xfrm>
          <a:prstGeom prst="rect">
            <a:avLst/>
          </a:prstGeom>
        </p:spPr>
      </p:pic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CF20A70F-9A8A-4617-B8B5-D72FE896E23A}"/>
              </a:ext>
            </a:extLst>
          </p:cNvPr>
          <p:cNvCxnSpPr>
            <a:cxnSpLocks/>
          </p:cNvCxnSpPr>
          <p:nvPr/>
        </p:nvCxnSpPr>
        <p:spPr>
          <a:xfrm>
            <a:off x="4619297" y="3455341"/>
            <a:ext cx="0" cy="1212186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1A20E9C5-1C6B-47F4-A0A7-9F4FC8BD4BC9}"/>
              </a:ext>
            </a:extLst>
          </p:cNvPr>
          <p:cNvCxnSpPr>
            <a:cxnSpLocks/>
          </p:cNvCxnSpPr>
          <p:nvPr/>
        </p:nvCxnSpPr>
        <p:spPr>
          <a:xfrm flipH="1">
            <a:off x="5446986" y="3455341"/>
            <a:ext cx="1316421" cy="1606585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2A679D89-D835-4E85-B000-ABF0AFDCB96F}"/>
              </a:ext>
            </a:extLst>
          </p:cNvPr>
          <p:cNvSpPr/>
          <p:nvPr/>
        </p:nvSpPr>
        <p:spPr>
          <a:xfrm>
            <a:off x="6393777" y="4284059"/>
            <a:ext cx="1298824" cy="110049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85B6300-B185-4E32-9219-C8ECA3B49741}"/>
              </a:ext>
            </a:extLst>
          </p:cNvPr>
          <p:cNvSpPr txBox="1"/>
          <p:nvPr/>
        </p:nvSpPr>
        <p:spPr>
          <a:xfrm>
            <a:off x="8429858" y="4216162"/>
            <a:ext cx="2311467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32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종속변수</a:t>
            </a:r>
            <a:endParaRPr lang="en-US" altLang="ko-KR" sz="3200" b="1" dirty="0">
              <a:latin typeface="한컴산뜻돋움" panose="02000000000000000000" pitchFamily="2" charset="-127"/>
              <a:ea typeface="한컴산뜻돋움" panose="02000000000000000000" pitchFamily="2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63817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10541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dist="12700" dir="5400000" algn="t" rotWithShape="0">
              <a:srgbClr val="BBB3CB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en-US" altLang="ko-KR" sz="2800" b="1" i="1" kern="0" dirty="0">
              <a:solidFill>
                <a:prstClr val="white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57FCF8A7-5CA9-4189-8B64-17D28ED40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69725" y="6492875"/>
            <a:ext cx="2743200" cy="365125"/>
          </a:xfrm>
        </p:spPr>
        <p:txBody>
          <a:bodyPr/>
          <a:lstStyle/>
          <a:p>
            <a:fld id="{BAAF555B-7E58-4FDF-83D4-B4CEA304EAF7}" type="slidenum">
              <a:rPr lang="ko-KR" altLang="en-US" sz="2400" b="1" smtClean="0">
                <a:solidFill>
                  <a:prstClr val="black">
                    <a:tint val="75000"/>
                  </a:prst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pPr/>
              <a:t>29</a:t>
            </a:fld>
            <a:r>
              <a:rPr lang="en-US" altLang="ko-KR" sz="2400" b="1" dirty="0">
                <a:solidFill>
                  <a:prstClr val="black">
                    <a:tint val="75000"/>
                  </a:prst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/27</a:t>
            </a:r>
            <a:endParaRPr lang="ko-KR" altLang="en-US" sz="2400" b="1" dirty="0">
              <a:solidFill>
                <a:prstClr val="black">
                  <a:tint val="75000"/>
                </a:prstClr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60858B-E306-42D9-8B8C-6ED06AB269A3}"/>
              </a:ext>
            </a:extLst>
          </p:cNvPr>
          <p:cNvSpPr txBox="1"/>
          <p:nvPr/>
        </p:nvSpPr>
        <p:spPr>
          <a:xfrm>
            <a:off x="180000" y="288000"/>
            <a:ext cx="378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b="1" dirty="0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데이터 분석 및 </a:t>
            </a:r>
            <a:r>
              <a:rPr lang="ko-KR" altLang="en-US" sz="2800" b="1" dirty="0" err="1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전처리</a:t>
            </a:r>
            <a:endParaRPr lang="ko-KR" altLang="en-US" sz="2800" b="1" dirty="0">
              <a:solidFill>
                <a:schemeClr val="bg1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F1FA45E-30FE-46DF-B92B-C29B8FCF08AD}"/>
              </a:ext>
            </a:extLst>
          </p:cNvPr>
          <p:cNvSpPr txBox="1"/>
          <p:nvPr/>
        </p:nvSpPr>
        <p:spPr>
          <a:xfrm>
            <a:off x="465331" y="1434029"/>
            <a:ext cx="734933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4. User session : </a:t>
            </a:r>
            <a:r>
              <a:rPr lang="ko-KR" altLang="en-US" sz="20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고객의 세션을 통합하고</a:t>
            </a:r>
            <a:r>
              <a:rPr lang="en-US" altLang="ko-KR" sz="20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, </a:t>
            </a:r>
            <a:r>
              <a:rPr lang="ko-KR" altLang="en-US" sz="20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종속변수를 생성한다</a:t>
            </a:r>
            <a:r>
              <a:rPr lang="en-US" altLang="ko-KR" sz="20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24EDD6-69C4-4ADA-9A7A-2FD2CDD45081}"/>
              </a:ext>
            </a:extLst>
          </p:cNvPr>
          <p:cNvSpPr txBox="1"/>
          <p:nvPr/>
        </p:nvSpPr>
        <p:spPr>
          <a:xfrm>
            <a:off x="554695" y="5080879"/>
            <a:ext cx="10973748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en-US" altLang="ko-KR" dirty="0">
              <a:latin typeface="한컴산뜻돋움" panose="02000000000000000000" pitchFamily="2" charset="-127"/>
              <a:ea typeface="한컴산뜻돋움" panose="02000000000000000000" pitchFamily="2" charset="-127"/>
              <a:cs typeface="Times New Roman" panose="02020603050405020304" pitchFamily="18" charset="0"/>
            </a:endParaRPr>
          </a:p>
          <a:p>
            <a:r>
              <a:rPr lang="ko-KR" altLang="en-US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고객의 재방문 구매 횟수를 나타내는 </a:t>
            </a:r>
            <a:r>
              <a:rPr lang="en-US" altLang="ko-KR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Total session</a:t>
            </a:r>
            <a:r>
              <a:rPr lang="ko-KR" altLang="en-US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을 </a:t>
            </a:r>
            <a:r>
              <a:rPr lang="en-US" altLang="ko-KR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5</a:t>
            </a:r>
            <a:r>
              <a:rPr lang="ko-KR" altLang="en-US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개의 범주로 나누어</a:t>
            </a:r>
            <a:r>
              <a:rPr lang="ko-KR" altLang="en-US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 </a:t>
            </a:r>
            <a:r>
              <a:rPr lang="en-US" altLang="ko-KR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C</a:t>
            </a:r>
            <a:r>
              <a:rPr lang="en-US" altLang="ko-KR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ustomer royalty</a:t>
            </a:r>
            <a:r>
              <a:rPr lang="ko-KR" altLang="en-US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로 변환한</a:t>
            </a:r>
            <a:r>
              <a:rPr lang="ko-KR" altLang="en-US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다</a:t>
            </a:r>
            <a:r>
              <a:rPr lang="en-US" altLang="ko-KR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.</a:t>
            </a:r>
          </a:p>
          <a:p>
            <a:endParaRPr lang="en-US" altLang="ko-KR" dirty="0">
              <a:latin typeface="한컴산뜻돋움" panose="02000000000000000000" pitchFamily="2" charset="-127"/>
              <a:ea typeface="한컴산뜻돋움" panose="02000000000000000000" pitchFamily="2" charset="-127"/>
              <a:cs typeface="Times New Roman" panose="02020603050405020304" pitchFamily="18" charset="0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C238316-A10D-48F2-81BE-28138644E7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7738" y="2052801"/>
            <a:ext cx="3920066" cy="271708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BBA1138-9DD4-4FF8-88EB-7F05B6377B62}"/>
              </a:ext>
            </a:extLst>
          </p:cNvPr>
          <p:cNvSpPr txBox="1"/>
          <p:nvPr/>
        </p:nvSpPr>
        <p:spPr>
          <a:xfrm>
            <a:off x="554695" y="2310304"/>
            <a:ext cx="5486874" cy="221599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600" b="1" dirty="0">
                <a:solidFill>
                  <a:srgbClr val="FF0000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Bronze</a:t>
            </a:r>
            <a:r>
              <a:rPr lang="en-US" altLang="ko-KR" sz="16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  : </a:t>
            </a:r>
            <a:r>
              <a:rPr lang="ko-KR" altLang="en-US" sz="16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재방문하여 구매하지 않은 고객  </a:t>
            </a:r>
            <a:r>
              <a:rPr lang="en-US" altLang="ko-KR" sz="16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(26%)</a:t>
            </a:r>
          </a:p>
          <a:p>
            <a:endParaRPr lang="en-US" altLang="ko-KR" sz="1600" dirty="0">
              <a:latin typeface="한컴산뜻돋움" panose="02000000000000000000" pitchFamily="2" charset="-127"/>
              <a:ea typeface="한컴산뜻돋움" panose="02000000000000000000" pitchFamily="2" charset="-127"/>
              <a:cs typeface="Times New Roman" panose="02020603050405020304" pitchFamily="18" charset="0"/>
            </a:endParaRPr>
          </a:p>
          <a:p>
            <a:r>
              <a:rPr lang="en-US" altLang="ko-KR" sz="1600" b="1" dirty="0">
                <a:solidFill>
                  <a:srgbClr val="FF0000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Gold</a:t>
            </a:r>
            <a:r>
              <a:rPr lang="ko-KR" altLang="en-US" sz="16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 </a:t>
            </a:r>
            <a:r>
              <a:rPr lang="en-US" altLang="ko-KR" sz="16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: </a:t>
            </a:r>
            <a:r>
              <a:rPr lang="ko-KR" altLang="en-US" sz="16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재방문하여 </a:t>
            </a:r>
            <a:r>
              <a:rPr lang="en-US" altLang="ko-KR" sz="16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1 ~ 3</a:t>
            </a:r>
            <a:r>
              <a:rPr lang="ko-KR" altLang="en-US" sz="16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회 추가 구매한 고객 </a:t>
            </a:r>
            <a:r>
              <a:rPr lang="en-US" altLang="ko-KR" sz="16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(32%)</a:t>
            </a:r>
          </a:p>
          <a:p>
            <a:endParaRPr lang="en-US" altLang="ko-KR" sz="1600" dirty="0">
              <a:latin typeface="한컴산뜻돋움" panose="02000000000000000000" pitchFamily="2" charset="-127"/>
              <a:ea typeface="한컴산뜻돋움" panose="02000000000000000000" pitchFamily="2" charset="-127"/>
              <a:cs typeface="Times New Roman" panose="02020603050405020304" pitchFamily="18" charset="0"/>
            </a:endParaRPr>
          </a:p>
          <a:p>
            <a:r>
              <a:rPr lang="en-US" altLang="ko-KR" sz="1600" b="1" dirty="0">
                <a:solidFill>
                  <a:srgbClr val="FF0000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Silver</a:t>
            </a:r>
            <a:r>
              <a:rPr lang="en-US" altLang="ko-KR" sz="1600" dirty="0">
                <a:solidFill>
                  <a:srgbClr val="FF0000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 </a:t>
            </a:r>
            <a:r>
              <a:rPr lang="en-US" altLang="ko-KR" sz="16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: </a:t>
            </a:r>
            <a:r>
              <a:rPr lang="ko-KR" altLang="en-US" sz="16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재방문하여 </a:t>
            </a:r>
            <a:r>
              <a:rPr lang="en-US" altLang="ko-KR" sz="16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4 ~ 10</a:t>
            </a:r>
            <a:r>
              <a:rPr lang="ko-KR" altLang="en-US" sz="16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회 추가 구매한 고객 </a:t>
            </a:r>
            <a:r>
              <a:rPr lang="en-US" altLang="ko-KR" sz="16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(20%)</a:t>
            </a:r>
          </a:p>
          <a:p>
            <a:endParaRPr lang="en-US" altLang="ko-KR" sz="1600" dirty="0">
              <a:latin typeface="한컴산뜻돋움" panose="02000000000000000000" pitchFamily="2" charset="-127"/>
              <a:ea typeface="한컴산뜻돋움" panose="02000000000000000000" pitchFamily="2" charset="-127"/>
              <a:cs typeface="Times New Roman" panose="02020603050405020304" pitchFamily="18" charset="0"/>
            </a:endParaRPr>
          </a:p>
          <a:p>
            <a:r>
              <a:rPr lang="en-US" altLang="ko-KR" sz="1600" b="1" dirty="0" err="1">
                <a:solidFill>
                  <a:srgbClr val="FF0000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Pletinum</a:t>
            </a:r>
            <a:r>
              <a:rPr lang="en-US" altLang="ko-KR" sz="16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 : </a:t>
            </a:r>
            <a:r>
              <a:rPr lang="ko-KR" altLang="en-US" sz="16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재방문하여 </a:t>
            </a:r>
            <a:r>
              <a:rPr lang="en-US" altLang="ko-KR" sz="16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11 ~ 39</a:t>
            </a:r>
            <a:r>
              <a:rPr lang="ko-KR" altLang="en-US" sz="16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회 추가 구매한 고객 </a:t>
            </a:r>
            <a:r>
              <a:rPr lang="en-US" altLang="ko-KR" sz="16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(15%)</a:t>
            </a:r>
          </a:p>
          <a:p>
            <a:endParaRPr lang="en-US" altLang="ko-KR" sz="1600" dirty="0">
              <a:latin typeface="한컴산뜻돋움" panose="02000000000000000000" pitchFamily="2" charset="-127"/>
              <a:ea typeface="한컴산뜻돋움" panose="02000000000000000000" pitchFamily="2" charset="-127"/>
              <a:cs typeface="Times New Roman" panose="02020603050405020304" pitchFamily="18" charset="0"/>
            </a:endParaRPr>
          </a:p>
          <a:p>
            <a:r>
              <a:rPr lang="en-US" altLang="ko-KR" sz="1600" b="1" dirty="0" err="1">
                <a:solidFill>
                  <a:srgbClr val="FF0000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Dia</a:t>
            </a:r>
            <a:r>
              <a:rPr lang="en-US" altLang="ko-KR" sz="16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 : </a:t>
            </a:r>
            <a:r>
              <a:rPr lang="ko-KR" altLang="en-US" sz="16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재방문하여 </a:t>
            </a:r>
            <a:r>
              <a:rPr lang="en-US" altLang="ko-KR" sz="16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40</a:t>
            </a:r>
            <a:r>
              <a:rPr lang="ko-KR" altLang="en-US" sz="16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회 이상 추가 구매한 고객 </a:t>
            </a:r>
            <a:r>
              <a:rPr lang="en-US" altLang="ko-KR" sz="16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(5%)</a:t>
            </a:r>
          </a:p>
        </p:txBody>
      </p:sp>
    </p:spTree>
    <p:extLst>
      <p:ext uri="{BB962C8B-B14F-4D97-AF65-F5344CB8AC3E}">
        <p14:creationId xmlns:p14="http://schemas.microsoft.com/office/powerpoint/2010/main" val="2615392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10541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dist="12700" dir="5400000" algn="t" rotWithShape="0">
              <a:srgbClr val="BBB3CB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en-US" altLang="ko-KR" sz="2800" b="1" i="1" kern="0" dirty="0">
              <a:solidFill>
                <a:prstClr val="white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1ADEE47-1AC6-49FD-98D3-CADB27A50D68}"/>
              </a:ext>
            </a:extLst>
          </p:cNvPr>
          <p:cNvSpPr/>
          <p:nvPr/>
        </p:nvSpPr>
        <p:spPr>
          <a:xfrm>
            <a:off x="640461" y="1149178"/>
            <a:ext cx="10911078" cy="53436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2400" dirty="0">
                <a:solidFill>
                  <a:schemeClr val="tx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	</a:t>
            </a:r>
            <a:r>
              <a:rPr lang="en-US" altLang="ko-KR" sz="2400" b="1" dirty="0">
                <a:solidFill>
                  <a:schemeClr val="tx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1. </a:t>
            </a:r>
            <a:r>
              <a:rPr lang="ko-KR" altLang="en-US" sz="2400" b="1" dirty="0">
                <a:solidFill>
                  <a:schemeClr val="tx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주제</a:t>
            </a:r>
            <a:endParaRPr lang="en-US" altLang="ko-KR" sz="2400" b="1" dirty="0">
              <a:solidFill>
                <a:schemeClr val="tx1"/>
              </a:solidFill>
              <a:latin typeface="한컴산뜻돋움" panose="02000000000000000000" pitchFamily="2" charset="-127"/>
              <a:ea typeface="한컴산뜻돋움" panose="02000000000000000000" pitchFamily="2" charset="-127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>
                <a:solidFill>
                  <a:schemeClr val="tx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		</a:t>
            </a:r>
          </a:p>
        </p:txBody>
      </p:sp>
      <p:sp>
        <p:nvSpPr>
          <p:cNvPr id="5" name="슬라이드 번호 개체 틀 5">
            <a:extLst>
              <a:ext uri="{FF2B5EF4-FFF2-40B4-BE49-F238E27FC236}">
                <a16:creationId xmlns:a16="http://schemas.microsoft.com/office/drawing/2014/main" id="{A00AC193-5074-4BC4-B362-0456FCB37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69725" y="6492875"/>
            <a:ext cx="2743200" cy="365125"/>
          </a:xfrm>
        </p:spPr>
        <p:txBody>
          <a:bodyPr/>
          <a:lstStyle/>
          <a:p>
            <a:fld id="{BAAF555B-7E58-4FDF-83D4-B4CEA304EAF7}" type="slidenum">
              <a:rPr lang="ko-KR" altLang="en-US" sz="2400" b="1" smtClean="0">
                <a:solidFill>
                  <a:prstClr val="black">
                    <a:tint val="75000"/>
                  </a:prst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pPr/>
              <a:t>3</a:t>
            </a:fld>
            <a:r>
              <a:rPr lang="en-US" altLang="ko-KR" sz="2400" b="1" dirty="0">
                <a:solidFill>
                  <a:prstClr val="black">
                    <a:tint val="75000"/>
                  </a:prst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/27</a:t>
            </a:r>
            <a:endParaRPr lang="ko-KR" altLang="en-US" sz="2400" b="1" dirty="0">
              <a:solidFill>
                <a:prstClr val="black">
                  <a:tint val="75000"/>
                </a:prstClr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986A7C-97C8-44BC-B494-52895EE8A894}"/>
              </a:ext>
            </a:extLst>
          </p:cNvPr>
          <p:cNvSpPr txBox="1"/>
          <p:nvPr/>
        </p:nvSpPr>
        <p:spPr>
          <a:xfrm>
            <a:off x="180000" y="288000"/>
            <a:ext cx="14634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b="1" dirty="0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주제</a:t>
            </a:r>
          </a:p>
        </p:txBody>
      </p:sp>
    </p:spTree>
    <p:extLst>
      <p:ext uri="{BB962C8B-B14F-4D97-AF65-F5344CB8AC3E}">
        <p14:creationId xmlns:p14="http://schemas.microsoft.com/office/powerpoint/2010/main" val="10137268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10541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dist="12700" dir="5400000" algn="t" rotWithShape="0">
              <a:srgbClr val="BBB3CB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en-US" altLang="ko-KR" sz="2800" b="1" i="1" kern="0" dirty="0">
              <a:solidFill>
                <a:prstClr val="white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BA2DCAF6-0681-48D8-A65D-A2F6EEB77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69725" y="6492875"/>
            <a:ext cx="2743200" cy="365125"/>
          </a:xfrm>
        </p:spPr>
        <p:txBody>
          <a:bodyPr/>
          <a:lstStyle/>
          <a:p>
            <a:fld id="{BAAF555B-7E58-4FDF-83D4-B4CEA304EAF7}" type="slidenum">
              <a:rPr lang="ko-KR" altLang="en-US" sz="2400" b="1" smtClean="0">
                <a:solidFill>
                  <a:prstClr val="black">
                    <a:tint val="75000"/>
                  </a:prst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pPr/>
              <a:t>30</a:t>
            </a:fld>
            <a:r>
              <a:rPr lang="en-US" altLang="ko-KR" sz="2400" b="1" dirty="0">
                <a:solidFill>
                  <a:prstClr val="black">
                    <a:tint val="75000"/>
                  </a:prst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/27</a:t>
            </a:r>
            <a:endParaRPr lang="ko-KR" altLang="en-US" sz="2400" b="1" dirty="0">
              <a:solidFill>
                <a:prstClr val="black">
                  <a:tint val="75000"/>
                </a:prstClr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0DFED3E-517E-4501-8CE6-032E3E398546}"/>
              </a:ext>
            </a:extLst>
          </p:cNvPr>
          <p:cNvSpPr txBox="1"/>
          <p:nvPr/>
        </p:nvSpPr>
        <p:spPr>
          <a:xfrm>
            <a:off x="180000" y="288000"/>
            <a:ext cx="396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b="1" dirty="0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데이터 분석 및 </a:t>
            </a:r>
            <a:r>
              <a:rPr lang="ko-KR" altLang="en-US" sz="2800" b="1" dirty="0" err="1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전처리</a:t>
            </a:r>
            <a:endParaRPr lang="ko-KR" altLang="en-US" sz="2800" b="1" dirty="0">
              <a:solidFill>
                <a:schemeClr val="bg1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F1D9FA48-137E-491B-B7CF-0A6421AF92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150" y="1996602"/>
            <a:ext cx="3743325" cy="2609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>
            <a:extLst>
              <a:ext uri="{FF2B5EF4-FFF2-40B4-BE49-F238E27FC236}">
                <a16:creationId xmlns:a16="http://schemas.microsoft.com/office/drawing/2014/main" id="{86947B34-D3AE-46FF-B569-2D9C36C5FA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9558" y="2411697"/>
            <a:ext cx="2632517" cy="1752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0EE3648-13F2-4DA1-B09F-E57FE73DD0CB}"/>
              </a:ext>
            </a:extLst>
          </p:cNvPr>
          <p:cNvSpPr txBox="1"/>
          <p:nvPr/>
        </p:nvSpPr>
        <p:spPr>
          <a:xfrm>
            <a:off x="360000" y="1439999"/>
            <a:ext cx="734933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5. Price : </a:t>
            </a:r>
            <a:r>
              <a:rPr lang="ko-KR" altLang="en-US" sz="20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소비자가 구매한 카테고리 분석 및 처리</a:t>
            </a:r>
            <a:endParaRPr lang="en-US" altLang="ko-KR" sz="2000" b="1" dirty="0">
              <a:latin typeface="한컴산뜻돋움" panose="02000000000000000000" pitchFamily="2" charset="-127"/>
              <a:ea typeface="한컴산뜻돋움" panose="02000000000000000000" pitchFamily="2" charset="-127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3652781-A312-4173-81BB-58E4C10D5BDB}"/>
              </a:ext>
            </a:extLst>
          </p:cNvPr>
          <p:cNvSpPr txBox="1"/>
          <p:nvPr/>
        </p:nvSpPr>
        <p:spPr>
          <a:xfrm>
            <a:off x="403587" y="4669368"/>
            <a:ext cx="11726571" cy="147732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en-US" altLang="ko-KR" sz="1600" dirty="0">
              <a:latin typeface="한컴산뜻돋움" panose="02000000000000000000" pitchFamily="2" charset="-127"/>
              <a:ea typeface="한컴산뜻돋움" panose="02000000000000000000" pitchFamily="2" charset="-127"/>
              <a:cs typeface="Times New Roman" panose="02020603050405020304" pitchFamily="18" charset="0"/>
            </a:endParaRPr>
          </a:p>
          <a:p>
            <a:r>
              <a:rPr lang="ko-KR" altLang="en-US" sz="16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통합된 </a:t>
            </a:r>
            <a:r>
              <a:rPr lang="en-US" altLang="ko-KR" sz="16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User Session </a:t>
            </a:r>
            <a:r>
              <a:rPr lang="ko-KR" altLang="en-US" sz="16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별 </a:t>
            </a:r>
            <a:r>
              <a:rPr lang="ko-KR" altLang="en-US" sz="16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총 구매 금액에 따른 분포</a:t>
            </a:r>
            <a:r>
              <a:rPr lang="ko-KR" altLang="en-US" sz="16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를 확인하고 전체 분포에서 나타나는 </a:t>
            </a:r>
            <a:r>
              <a:rPr lang="ko-KR" altLang="en-US" sz="1600" b="1" dirty="0">
                <a:solidFill>
                  <a:srgbClr val="FF0000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이상치를 제거</a:t>
            </a:r>
            <a:r>
              <a:rPr lang="ko-KR" altLang="en-US" sz="16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한다</a:t>
            </a:r>
            <a:r>
              <a:rPr lang="en-US" altLang="ko-KR" sz="16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.</a:t>
            </a:r>
          </a:p>
          <a:p>
            <a:endParaRPr lang="en-US" altLang="ko-KR" sz="1600" dirty="0">
              <a:latin typeface="한컴산뜻돋움" panose="02000000000000000000" pitchFamily="2" charset="-127"/>
              <a:ea typeface="한컴산뜻돋움" panose="02000000000000000000" pitchFamily="2" charset="-127"/>
              <a:cs typeface="Times New Roman" panose="02020603050405020304" pitchFamily="18" charset="0"/>
            </a:endParaRPr>
          </a:p>
          <a:p>
            <a:r>
              <a:rPr lang="en-US" altLang="ko-KR" sz="16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IQR</a:t>
            </a:r>
            <a:r>
              <a:rPr lang="ko-KR" altLang="en-US" sz="16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을 통해 측정한 최대 제한선은 총 구매 금액이 </a:t>
            </a:r>
            <a:r>
              <a:rPr lang="en-US" altLang="ko-KR" sz="16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25000 </a:t>
            </a:r>
            <a:r>
              <a:rPr lang="ko-KR" altLang="en-US" sz="16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달러로 이를 넘어가는 고객은 </a:t>
            </a:r>
            <a:r>
              <a:rPr lang="en-US" altLang="ko-KR" sz="16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6.7%</a:t>
            </a:r>
            <a:r>
              <a:rPr lang="ko-KR" altLang="en-US" sz="16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정도 되었다</a:t>
            </a:r>
            <a:r>
              <a:rPr lang="en-US" altLang="ko-KR" sz="16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.</a:t>
            </a:r>
          </a:p>
          <a:p>
            <a:endParaRPr lang="en-US" altLang="ko-KR" sz="1600" dirty="0">
              <a:latin typeface="한컴산뜻돋움" panose="02000000000000000000" pitchFamily="2" charset="-127"/>
              <a:ea typeface="한컴산뜻돋움" panose="02000000000000000000" pitchFamily="2" charset="-127"/>
              <a:cs typeface="Times New Roman" panose="02020603050405020304" pitchFamily="18" charset="0"/>
            </a:endParaRPr>
          </a:p>
          <a:p>
            <a:r>
              <a:rPr lang="ko-KR" altLang="en-US" sz="16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이상치를 제거한 후 </a:t>
            </a:r>
            <a:r>
              <a:rPr lang="ko-KR" altLang="en-US" sz="16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스케일을 맞추기 위하여</a:t>
            </a:r>
            <a:r>
              <a:rPr lang="ko-KR" altLang="en-US" sz="16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 평균과 표준편차를 이용하여 </a:t>
            </a:r>
            <a:r>
              <a:rPr lang="ko-KR" altLang="en-US" sz="1600" b="1" dirty="0">
                <a:solidFill>
                  <a:srgbClr val="FF0000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정규화</a:t>
            </a:r>
            <a:r>
              <a:rPr lang="ko-KR" altLang="en-US" sz="16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 작업을 수행</a:t>
            </a:r>
            <a:r>
              <a:rPr lang="ko-KR" altLang="en-US" sz="16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한다</a:t>
            </a:r>
            <a:r>
              <a:rPr lang="en-US" altLang="ko-KR" sz="16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15" name="Picture 8">
            <a:extLst>
              <a:ext uri="{FF2B5EF4-FFF2-40B4-BE49-F238E27FC236}">
                <a16:creationId xmlns:a16="http://schemas.microsoft.com/office/drawing/2014/main" id="{F1EE46BA-3F12-4081-806F-8DD57A3290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5714" y="2411696"/>
            <a:ext cx="2568632" cy="1752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7BF01808-8666-4280-9463-A7C8BF1523ED}"/>
              </a:ext>
            </a:extLst>
          </p:cNvPr>
          <p:cNvCxnSpPr>
            <a:cxnSpLocks/>
          </p:cNvCxnSpPr>
          <p:nvPr/>
        </p:nvCxnSpPr>
        <p:spPr>
          <a:xfrm>
            <a:off x="7308788" y="3288020"/>
            <a:ext cx="1567201" cy="0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18979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10541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dist="12700" dir="5400000" algn="t" rotWithShape="0">
              <a:srgbClr val="BBB3CB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en-US" altLang="ko-KR" sz="2800" b="1" i="1" kern="0" dirty="0">
              <a:solidFill>
                <a:prstClr val="white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BA2DCAF6-0681-48D8-A65D-A2F6EEB77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69725" y="6441358"/>
            <a:ext cx="2743200" cy="365125"/>
          </a:xfrm>
        </p:spPr>
        <p:txBody>
          <a:bodyPr/>
          <a:lstStyle/>
          <a:p>
            <a:fld id="{BAAF555B-7E58-4FDF-83D4-B4CEA304EAF7}" type="slidenum">
              <a:rPr lang="ko-KR" altLang="en-US" sz="2400" b="1" smtClean="0">
                <a:solidFill>
                  <a:prstClr val="black">
                    <a:tint val="75000"/>
                  </a:prst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pPr/>
              <a:t>31</a:t>
            </a:fld>
            <a:r>
              <a:rPr lang="en-US" altLang="ko-KR" sz="2400" b="1" dirty="0">
                <a:solidFill>
                  <a:prstClr val="black">
                    <a:tint val="75000"/>
                  </a:prst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/27</a:t>
            </a:r>
            <a:endParaRPr lang="ko-KR" altLang="en-US" sz="2400" b="1" dirty="0">
              <a:solidFill>
                <a:prstClr val="black">
                  <a:tint val="75000"/>
                </a:prstClr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0DFED3E-517E-4501-8CE6-032E3E398546}"/>
              </a:ext>
            </a:extLst>
          </p:cNvPr>
          <p:cNvSpPr txBox="1"/>
          <p:nvPr/>
        </p:nvSpPr>
        <p:spPr>
          <a:xfrm>
            <a:off x="180000" y="288000"/>
            <a:ext cx="396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b="1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데이터 분석 및 </a:t>
            </a:r>
            <a:r>
              <a:rPr lang="ko-KR" altLang="en-US" sz="2800" b="1" dirty="0" err="1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전처리</a:t>
            </a:r>
            <a:endParaRPr lang="ko-KR" altLang="en-US" sz="2800" b="1" dirty="0">
              <a:solidFill>
                <a:schemeClr val="bg1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81DB03B-53E1-4A8F-B0BE-58D10718A9F1}"/>
              </a:ext>
            </a:extLst>
          </p:cNvPr>
          <p:cNvSpPr txBox="1"/>
          <p:nvPr/>
        </p:nvSpPr>
        <p:spPr>
          <a:xfrm>
            <a:off x="465331" y="1434029"/>
            <a:ext cx="734933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3. </a:t>
            </a:r>
            <a:r>
              <a:rPr lang="ko-KR" altLang="en-US" sz="2000" b="1" dirty="0" err="1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전처리</a:t>
            </a:r>
            <a:r>
              <a:rPr lang="ko-KR" altLang="en-US" sz="20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 후 데이터 셋 확인 </a:t>
            </a:r>
            <a:r>
              <a:rPr lang="en-US" altLang="ko-KR" sz="20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!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DBA5AE9-EF8B-4DBF-9BB9-41A81E805807}"/>
              </a:ext>
            </a:extLst>
          </p:cNvPr>
          <p:cNvSpPr txBox="1"/>
          <p:nvPr/>
        </p:nvSpPr>
        <p:spPr>
          <a:xfrm>
            <a:off x="1634660" y="2623205"/>
            <a:ext cx="8680222" cy="249299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endParaRPr lang="en-US" altLang="ko-KR" dirty="0">
              <a:latin typeface="한컴산뜻돋움" panose="02000000000000000000" pitchFamily="2" charset="-127"/>
              <a:ea typeface="한컴산뜻돋움" panose="02000000000000000000" pitchFamily="2" charset="-127"/>
              <a:cs typeface="Times New Roman" panose="02020603050405020304" pitchFamily="18" charset="0"/>
            </a:endParaRPr>
          </a:p>
          <a:p>
            <a:pPr algn="ctr"/>
            <a:r>
              <a:rPr lang="ko-KR" altLang="en-US" sz="2400" b="1" dirty="0" err="1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전처리</a:t>
            </a:r>
            <a:r>
              <a:rPr lang="ko-KR" altLang="en-US" sz="24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 작업 전 데이터 셋 </a:t>
            </a:r>
            <a:r>
              <a:rPr lang="en-US" altLang="ko-KR" sz="24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: </a:t>
            </a:r>
            <a:r>
              <a:rPr lang="ko-KR" altLang="en-US" sz="24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약</a:t>
            </a:r>
            <a:r>
              <a:rPr lang="ko-KR" altLang="en-US" sz="24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 </a:t>
            </a:r>
            <a:r>
              <a:rPr lang="en-US" altLang="ko-KR" sz="2400" b="1" dirty="0">
                <a:solidFill>
                  <a:srgbClr val="FF0000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570</a:t>
            </a:r>
            <a:r>
              <a:rPr lang="ko-KR" altLang="en-US" sz="2400" b="1" dirty="0">
                <a:solidFill>
                  <a:srgbClr val="FF0000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만 개 </a:t>
            </a:r>
            <a:r>
              <a:rPr lang="ko-KR" altLang="en-US" sz="24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데이터</a:t>
            </a:r>
            <a:r>
              <a:rPr lang="ko-KR" altLang="en-US" sz="2400" b="1" dirty="0">
                <a:solidFill>
                  <a:srgbClr val="FF0000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 </a:t>
            </a:r>
            <a:r>
              <a:rPr lang="ko-KR" altLang="en-US" sz="24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샘플</a:t>
            </a:r>
            <a:r>
              <a:rPr lang="en-US" altLang="ko-KR" sz="24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, </a:t>
            </a:r>
            <a:r>
              <a:rPr lang="en-US" altLang="ko-KR" sz="2400" b="1" dirty="0">
                <a:solidFill>
                  <a:srgbClr val="FF0000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9</a:t>
            </a:r>
            <a:r>
              <a:rPr lang="ko-KR" altLang="en-US" sz="2400" b="1" dirty="0">
                <a:solidFill>
                  <a:srgbClr val="FF0000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개</a:t>
            </a:r>
            <a:r>
              <a:rPr lang="ko-KR" altLang="en-US" sz="24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의 특성</a:t>
            </a:r>
            <a:r>
              <a:rPr lang="en-US" altLang="ko-KR" sz="24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 </a:t>
            </a:r>
            <a:endParaRPr lang="en-US" altLang="ko-KR" sz="2400" b="1" dirty="0">
              <a:latin typeface="한컴산뜻돋움" panose="02000000000000000000" pitchFamily="2" charset="-127"/>
              <a:ea typeface="한컴산뜻돋움" panose="02000000000000000000" pitchFamily="2" charset="-127"/>
              <a:cs typeface="Times New Roman" panose="02020603050405020304" pitchFamily="18" charset="0"/>
            </a:endParaRPr>
          </a:p>
          <a:p>
            <a:pPr algn="ctr"/>
            <a:endParaRPr lang="en-US" altLang="ko-KR" sz="2400" dirty="0">
              <a:latin typeface="한컴산뜻돋움" panose="02000000000000000000" pitchFamily="2" charset="-127"/>
              <a:ea typeface="한컴산뜻돋움" panose="02000000000000000000" pitchFamily="2" charset="-127"/>
              <a:cs typeface="Times New Roman" panose="02020603050405020304" pitchFamily="18" charset="0"/>
            </a:endParaRPr>
          </a:p>
          <a:p>
            <a:pPr algn="ctr"/>
            <a:r>
              <a:rPr lang="en-US" altLang="ko-KR" sz="24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One-hot </a:t>
            </a:r>
            <a:r>
              <a:rPr lang="ko-KR" altLang="en-US" sz="2400" b="1" dirty="0" err="1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인코팅</a:t>
            </a:r>
            <a:r>
              <a:rPr lang="ko-KR" altLang="en-US" sz="24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 후 </a:t>
            </a:r>
            <a:r>
              <a:rPr lang="en-US" altLang="ko-KR" sz="24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: </a:t>
            </a:r>
            <a:r>
              <a:rPr lang="ko-KR" altLang="en-US" sz="24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약</a:t>
            </a:r>
            <a:r>
              <a:rPr lang="ko-KR" altLang="en-US" sz="24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 </a:t>
            </a:r>
            <a:r>
              <a:rPr lang="en-US" altLang="ko-KR" sz="2400" b="1" dirty="0">
                <a:solidFill>
                  <a:srgbClr val="FF0000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438</a:t>
            </a:r>
            <a:r>
              <a:rPr lang="ko-KR" altLang="en-US" sz="2400" b="1" dirty="0">
                <a:solidFill>
                  <a:srgbClr val="FF0000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만 개</a:t>
            </a:r>
            <a:r>
              <a:rPr lang="ko-KR" altLang="en-US" sz="24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 데이터샘플 </a:t>
            </a:r>
            <a:r>
              <a:rPr lang="en-US" altLang="ko-KR" sz="2400" b="1" dirty="0">
                <a:solidFill>
                  <a:srgbClr val="FF0000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65</a:t>
            </a:r>
            <a:r>
              <a:rPr lang="ko-KR" altLang="en-US" sz="2400" b="1" dirty="0">
                <a:solidFill>
                  <a:srgbClr val="FF0000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개</a:t>
            </a:r>
            <a:r>
              <a:rPr lang="ko-KR" altLang="en-US" sz="24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의 특성</a:t>
            </a:r>
            <a:endParaRPr lang="en-US" altLang="ko-KR" sz="2400" dirty="0">
              <a:latin typeface="한컴산뜻돋움" panose="02000000000000000000" pitchFamily="2" charset="-127"/>
              <a:ea typeface="한컴산뜻돋움" panose="02000000000000000000" pitchFamily="2" charset="-127"/>
              <a:cs typeface="Times New Roman" panose="02020603050405020304" pitchFamily="18" charset="0"/>
            </a:endParaRPr>
          </a:p>
          <a:p>
            <a:pPr algn="ctr"/>
            <a:endParaRPr lang="en-US" altLang="ko-KR" sz="2400" dirty="0">
              <a:latin typeface="한컴산뜻돋움" panose="02000000000000000000" pitchFamily="2" charset="-127"/>
              <a:ea typeface="한컴산뜻돋움" panose="02000000000000000000" pitchFamily="2" charset="-127"/>
              <a:cs typeface="Times New Roman" panose="02020603050405020304" pitchFamily="18" charset="0"/>
            </a:endParaRPr>
          </a:p>
          <a:p>
            <a:pPr algn="ctr"/>
            <a:r>
              <a:rPr lang="ko-KR" altLang="en-US" sz="24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최종 </a:t>
            </a:r>
            <a:r>
              <a:rPr lang="ko-KR" altLang="en-US" sz="2400" b="1" dirty="0" err="1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전처리</a:t>
            </a:r>
            <a:r>
              <a:rPr lang="ko-KR" altLang="en-US" sz="24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 작업 후 </a:t>
            </a:r>
            <a:r>
              <a:rPr lang="en-US" altLang="ko-KR" sz="24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: </a:t>
            </a:r>
            <a:r>
              <a:rPr lang="ko-KR" altLang="en-US" sz="24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약 </a:t>
            </a:r>
            <a:r>
              <a:rPr lang="en-US" altLang="ko-KR" sz="2400" b="1" dirty="0">
                <a:solidFill>
                  <a:srgbClr val="FF0000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325</a:t>
            </a:r>
            <a:r>
              <a:rPr lang="ko-KR" altLang="en-US" sz="2400" b="1" dirty="0">
                <a:solidFill>
                  <a:srgbClr val="FF0000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만 개</a:t>
            </a:r>
            <a:r>
              <a:rPr lang="ko-KR" altLang="en-US" sz="24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 데이터 샘플 </a:t>
            </a:r>
            <a:r>
              <a:rPr lang="en-US" altLang="ko-KR" sz="2400" b="1" dirty="0">
                <a:solidFill>
                  <a:srgbClr val="FF0000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65</a:t>
            </a:r>
            <a:r>
              <a:rPr lang="ko-KR" altLang="en-US" sz="2400" b="1" dirty="0">
                <a:solidFill>
                  <a:srgbClr val="FF0000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개</a:t>
            </a:r>
            <a:r>
              <a:rPr lang="ko-KR" altLang="en-US" sz="24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의 특성</a:t>
            </a:r>
            <a:endParaRPr lang="en-US" altLang="ko-KR" sz="2400" dirty="0">
              <a:latin typeface="한컴산뜻돋움" panose="02000000000000000000" pitchFamily="2" charset="-127"/>
              <a:ea typeface="한컴산뜻돋움" panose="02000000000000000000" pitchFamily="2" charset="-127"/>
              <a:cs typeface="Times New Roman" panose="02020603050405020304" pitchFamily="18" charset="0"/>
            </a:endParaRPr>
          </a:p>
          <a:p>
            <a:pPr algn="ctr"/>
            <a:endParaRPr lang="en-US" altLang="ko-KR" sz="2400" dirty="0">
              <a:latin typeface="한컴산뜻돋움" panose="02000000000000000000" pitchFamily="2" charset="-127"/>
              <a:ea typeface="한컴산뜻돋움" panose="02000000000000000000" pitchFamily="2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79434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10541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dist="12700" dir="5400000" algn="t" rotWithShape="0">
              <a:srgbClr val="BBB3CB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en-US" altLang="ko-KR" sz="2800" b="1" i="1" kern="0" dirty="0">
              <a:solidFill>
                <a:prstClr val="white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37B662-A18D-45ED-90BA-A2D028A1D733}"/>
              </a:ext>
            </a:extLst>
          </p:cNvPr>
          <p:cNvSpPr txBox="1"/>
          <p:nvPr/>
        </p:nvSpPr>
        <p:spPr>
          <a:xfrm>
            <a:off x="706375" y="2548755"/>
            <a:ext cx="10699566" cy="276998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Event type</a:t>
            </a:r>
            <a:r>
              <a:rPr lang="ko-KR" altLang="en-US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이 </a:t>
            </a:r>
            <a:r>
              <a:rPr lang="en-US" altLang="ko-KR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purchase</a:t>
            </a:r>
            <a:r>
              <a:rPr lang="ko-KR" altLang="en-US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에 해당하는 데이터를 추출한다</a:t>
            </a:r>
            <a:r>
              <a:rPr lang="en-US" altLang="ko-KR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.</a:t>
            </a:r>
          </a:p>
          <a:p>
            <a:endParaRPr lang="en-US" altLang="ko-KR" b="1" dirty="0">
              <a:latin typeface="한컴산뜻돋움" panose="02000000000000000000" pitchFamily="2" charset="-127"/>
              <a:ea typeface="한컴산뜻돋움" panose="02000000000000000000" pitchFamily="2" charset="-127"/>
              <a:cs typeface="Times New Roman" panose="02020603050405020304" pitchFamily="18" charset="0"/>
            </a:endParaRPr>
          </a:p>
          <a:p>
            <a:r>
              <a:rPr lang="ko-KR" altLang="en-US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데이터 셋의 특성을 참고하여 적절히 처리하고 통합한다</a:t>
            </a:r>
            <a:r>
              <a:rPr lang="en-US" altLang="ko-KR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.</a:t>
            </a:r>
          </a:p>
          <a:p>
            <a:endParaRPr lang="en-US" altLang="ko-KR" b="1" dirty="0">
              <a:latin typeface="한컴산뜻돋움" panose="02000000000000000000" pitchFamily="2" charset="-127"/>
              <a:ea typeface="한컴산뜻돋움" panose="02000000000000000000" pitchFamily="2" charset="-127"/>
              <a:cs typeface="Times New Roman" panose="02020603050405020304" pitchFamily="18" charset="0"/>
            </a:endParaRPr>
          </a:p>
          <a:p>
            <a:r>
              <a:rPr lang="ko-KR" altLang="en-US" b="1" dirty="0" err="1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결측치를</a:t>
            </a:r>
            <a:r>
              <a:rPr lang="ko-KR" altLang="en-US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 제거하고</a:t>
            </a:r>
            <a:r>
              <a:rPr lang="en-US" altLang="ko-KR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,</a:t>
            </a:r>
            <a:r>
              <a:rPr lang="ko-KR" altLang="en-US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 범주형 데이터를 </a:t>
            </a:r>
            <a:r>
              <a:rPr lang="en-US" altLang="ko-KR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one-hot </a:t>
            </a:r>
            <a:r>
              <a:rPr lang="ko-KR" altLang="en-US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인코딩한다</a:t>
            </a:r>
            <a:r>
              <a:rPr lang="en-US" altLang="ko-KR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.</a:t>
            </a:r>
          </a:p>
          <a:p>
            <a:endParaRPr lang="en-US" altLang="ko-KR" b="1" dirty="0">
              <a:latin typeface="한컴산뜻돋움" panose="02000000000000000000" pitchFamily="2" charset="-127"/>
              <a:ea typeface="한컴산뜻돋움" panose="02000000000000000000" pitchFamily="2" charset="-127"/>
              <a:cs typeface="Times New Roman" panose="02020603050405020304" pitchFamily="18" charset="0"/>
            </a:endParaRPr>
          </a:p>
          <a:p>
            <a:r>
              <a:rPr lang="en-US" altLang="ko-KR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User ID</a:t>
            </a:r>
            <a:r>
              <a:rPr lang="ko-KR" altLang="en-US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와 </a:t>
            </a:r>
            <a:r>
              <a:rPr lang="en-US" altLang="ko-KR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User session</a:t>
            </a:r>
            <a:r>
              <a:rPr lang="ko-KR" altLang="en-US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을 통해서 </a:t>
            </a:r>
            <a:r>
              <a:rPr lang="en-US" altLang="ko-KR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Event type</a:t>
            </a:r>
            <a:r>
              <a:rPr lang="ko-KR" altLang="en-US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으로 구분된 데이터를 </a:t>
            </a:r>
            <a:r>
              <a:rPr lang="en-US" altLang="ko-KR" b="1" dirty="0">
                <a:solidFill>
                  <a:srgbClr val="FF0000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Session</a:t>
            </a:r>
            <a:r>
              <a:rPr lang="ko-KR" altLang="en-US" b="1" dirty="0">
                <a:solidFill>
                  <a:srgbClr val="FF0000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별 구매 이력의 데이터</a:t>
            </a:r>
            <a:r>
              <a:rPr lang="ko-KR" altLang="en-US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로 통합한다</a:t>
            </a:r>
            <a:r>
              <a:rPr lang="en-US" altLang="ko-KR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.</a:t>
            </a:r>
          </a:p>
          <a:p>
            <a:endParaRPr lang="en-US" altLang="ko-KR" b="1" dirty="0">
              <a:latin typeface="한컴산뜻돋움" panose="02000000000000000000" pitchFamily="2" charset="-127"/>
              <a:ea typeface="한컴산뜻돋움" panose="02000000000000000000" pitchFamily="2" charset="-127"/>
              <a:cs typeface="Times New Roman" panose="02020603050405020304" pitchFamily="18" charset="0"/>
            </a:endParaRPr>
          </a:p>
          <a:p>
            <a:r>
              <a:rPr lang="ko-KR" altLang="en-US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고객의 재방문 구매 횟수를 통해 고객의 충성도</a:t>
            </a:r>
            <a:r>
              <a:rPr lang="en-US" altLang="ko-KR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,</a:t>
            </a:r>
            <a:r>
              <a:rPr lang="ko-KR" altLang="en-US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 </a:t>
            </a:r>
            <a:r>
              <a:rPr lang="en-US" altLang="ko-KR" b="1" dirty="0">
                <a:solidFill>
                  <a:srgbClr val="FF0000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Customer royalty</a:t>
            </a:r>
            <a:r>
              <a:rPr lang="ko-KR" altLang="en-US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를 구분한다</a:t>
            </a:r>
            <a:r>
              <a:rPr lang="en-US" altLang="ko-KR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.(</a:t>
            </a:r>
            <a:r>
              <a:rPr lang="ko-KR" altLang="en-US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약 </a:t>
            </a:r>
            <a:r>
              <a:rPr lang="en-US" altLang="ko-KR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4.26M rows)</a:t>
            </a:r>
          </a:p>
          <a:p>
            <a:endParaRPr lang="en-US" altLang="ko-KR" dirty="0">
              <a:latin typeface="한컴산뜻돋움" panose="02000000000000000000" pitchFamily="2" charset="-127"/>
              <a:ea typeface="한컴산뜻돋움" panose="02000000000000000000" pitchFamily="2" charset="-127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63D61D-CCA7-43EB-B0F0-D7EF513A69D2}"/>
              </a:ext>
            </a:extLst>
          </p:cNvPr>
          <p:cNvSpPr txBox="1"/>
          <p:nvPr/>
        </p:nvSpPr>
        <p:spPr>
          <a:xfrm>
            <a:off x="360000" y="1439998"/>
            <a:ext cx="360000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Summary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5912AA-CE2A-448A-BCE9-07C708A69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69725" y="6492875"/>
            <a:ext cx="2743200" cy="365125"/>
          </a:xfrm>
        </p:spPr>
        <p:txBody>
          <a:bodyPr/>
          <a:lstStyle/>
          <a:p>
            <a:fld id="{BAAF555B-7E58-4FDF-83D4-B4CEA304EAF7}" type="slidenum">
              <a:rPr lang="ko-KR" altLang="en-US" sz="2400" b="1" smtClean="0">
                <a:solidFill>
                  <a:prstClr val="black">
                    <a:tint val="75000"/>
                  </a:prst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pPr/>
              <a:t>32</a:t>
            </a:fld>
            <a:r>
              <a:rPr lang="en-US" altLang="ko-KR" sz="2400" b="1" dirty="0">
                <a:solidFill>
                  <a:prstClr val="black">
                    <a:tint val="75000"/>
                  </a:prst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/27</a:t>
            </a:r>
            <a:endParaRPr lang="ko-KR" altLang="en-US" sz="2400" b="1" dirty="0">
              <a:solidFill>
                <a:prstClr val="black">
                  <a:tint val="75000"/>
                </a:prstClr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D95A2E-F1A0-41F7-B02A-111485B7A390}"/>
              </a:ext>
            </a:extLst>
          </p:cNvPr>
          <p:cNvSpPr txBox="1"/>
          <p:nvPr/>
        </p:nvSpPr>
        <p:spPr>
          <a:xfrm>
            <a:off x="180000" y="288000"/>
            <a:ext cx="39378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b="1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데이터 분석 및 </a:t>
            </a:r>
            <a:r>
              <a:rPr lang="ko-KR" altLang="en-US" sz="2800" b="1" dirty="0" err="1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전처리</a:t>
            </a:r>
            <a:endParaRPr lang="ko-KR" altLang="en-US" sz="2800" b="1" dirty="0">
              <a:solidFill>
                <a:schemeClr val="bg1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1709153-B453-4973-8746-94AF53C94DAE}"/>
              </a:ext>
            </a:extLst>
          </p:cNvPr>
          <p:cNvSpPr/>
          <p:nvPr/>
        </p:nvSpPr>
        <p:spPr>
          <a:xfrm>
            <a:off x="540000" y="2376233"/>
            <a:ext cx="10945625" cy="2942511"/>
          </a:xfrm>
          <a:prstGeom prst="rect">
            <a:avLst/>
          </a:prstGeom>
          <a:noFill/>
          <a:ln w="28575">
            <a:solidFill>
              <a:srgbClr val="333F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22776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10541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dist="12700" dir="5400000" algn="t" rotWithShape="0">
              <a:srgbClr val="BBB3CB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en-US" altLang="ko-KR" sz="2800" b="1" i="1" kern="0" dirty="0">
              <a:solidFill>
                <a:prstClr val="white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1ADEE47-1AC6-49FD-98D3-CADB27A50D68}"/>
              </a:ext>
            </a:extLst>
          </p:cNvPr>
          <p:cNvSpPr/>
          <p:nvPr/>
        </p:nvSpPr>
        <p:spPr>
          <a:xfrm>
            <a:off x="640461" y="1149178"/>
            <a:ext cx="10911078" cy="53436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2400" dirty="0">
                <a:solidFill>
                  <a:schemeClr val="tx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	</a:t>
            </a:r>
            <a:r>
              <a:rPr lang="en-US" altLang="ko-KR" sz="2400" b="1" dirty="0">
                <a:solidFill>
                  <a:schemeClr val="tx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3-1. </a:t>
            </a:r>
            <a:r>
              <a:rPr lang="ko-KR" altLang="en-US" sz="2400" b="1" dirty="0">
                <a:solidFill>
                  <a:schemeClr val="tx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모델 선정</a:t>
            </a:r>
            <a:endParaRPr lang="en-US" altLang="ko-KR" sz="2400" b="1" dirty="0">
              <a:solidFill>
                <a:schemeClr val="tx1"/>
              </a:solidFill>
              <a:latin typeface="한컴산뜻돋움" panose="02000000000000000000" pitchFamily="2" charset="-127"/>
              <a:ea typeface="한컴산뜻돋움" panose="02000000000000000000" pitchFamily="2" charset="-127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ko-KR" sz="2400" b="1" dirty="0">
              <a:solidFill>
                <a:schemeClr val="tx1"/>
              </a:solidFill>
              <a:latin typeface="한컴산뜻돋움" panose="02000000000000000000" pitchFamily="2" charset="-127"/>
              <a:ea typeface="한컴산뜻돋움" panose="02000000000000000000" pitchFamily="2" charset="-127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	3-2. </a:t>
            </a:r>
            <a:r>
              <a:rPr lang="ko-KR" altLang="en-US" sz="2400" b="1" dirty="0">
                <a:solidFill>
                  <a:schemeClr val="tx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모델 학습 과정</a:t>
            </a:r>
            <a:endParaRPr lang="en-US" altLang="ko-KR" sz="2400" b="1" dirty="0">
              <a:solidFill>
                <a:schemeClr val="tx1"/>
              </a:solidFill>
              <a:latin typeface="한컴산뜻돋움" panose="02000000000000000000" pitchFamily="2" charset="-127"/>
              <a:ea typeface="한컴산뜻돋움" panose="02000000000000000000" pitchFamily="2" charset="-127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ko-KR" sz="2400" b="1" dirty="0">
              <a:solidFill>
                <a:schemeClr val="tx1"/>
              </a:solidFill>
              <a:latin typeface="한컴산뜻돋움" panose="02000000000000000000" pitchFamily="2" charset="-127"/>
              <a:ea typeface="한컴산뜻돋움" panose="02000000000000000000" pitchFamily="2" charset="-127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	3-3. </a:t>
            </a:r>
            <a:r>
              <a:rPr lang="ko-KR" altLang="en-US" sz="2400" b="1" dirty="0">
                <a:solidFill>
                  <a:schemeClr val="tx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모델 학습 결과</a:t>
            </a:r>
            <a:r>
              <a:rPr lang="en-US" altLang="ko-KR" sz="2400" b="1" dirty="0">
                <a:solidFill>
                  <a:schemeClr val="tx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	</a:t>
            </a:r>
            <a:r>
              <a:rPr lang="en-US" altLang="ko-KR" sz="2400" dirty="0">
                <a:solidFill>
                  <a:schemeClr val="tx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	</a:t>
            </a:r>
          </a:p>
        </p:txBody>
      </p:sp>
      <p:sp>
        <p:nvSpPr>
          <p:cNvPr id="5" name="슬라이드 번호 개체 틀 5">
            <a:extLst>
              <a:ext uri="{FF2B5EF4-FFF2-40B4-BE49-F238E27FC236}">
                <a16:creationId xmlns:a16="http://schemas.microsoft.com/office/drawing/2014/main" id="{A00AC193-5074-4BC4-B362-0456FCB37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69725" y="6492875"/>
            <a:ext cx="2743200" cy="365125"/>
          </a:xfrm>
        </p:spPr>
        <p:txBody>
          <a:bodyPr/>
          <a:lstStyle/>
          <a:p>
            <a:fld id="{BAAF555B-7E58-4FDF-83D4-B4CEA304EAF7}" type="slidenum">
              <a:rPr lang="ko-KR" altLang="en-US" sz="2400" b="1" smtClean="0">
                <a:solidFill>
                  <a:prstClr val="black">
                    <a:tint val="75000"/>
                  </a:prst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pPr/>
              <a:t>33</a:t>
            </a:fld>
            <a:r>
              <a:rPr lang="en-US" altLang="ko-KR" sz="2400" b="1" dirty="0">
                <a:solidFill>
                  <a:prstClr val="black">
                    <a:tint val="75000"/>
                  </a:prst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/27</a:t>
            </a:r>
            <a:endParaRPr lang="ko-KR" altLang="en-US" sz="2400" b="1" dirty="0">
              <a:solidFill>
                <a:prstClr val="black">
                  <a:tint val="75000"/>
                </a:prstClr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CF2C37-11C4-4552-BD65-076E97A1078E}"/>
              </a:ext>
            </a:extLst>
          </p:cNvPr>
          <p:cNvSpPr txBox="1"/>
          <p:nvPr/>
        </p:nvSpPr>
        <p:spPr>
          <a:xfrm>
            <a:off x="180000" y="288000"/>
            <a:ext cx="1926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b="1" dirty="0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모델</a:t>
            </a:r>
          </a:p>
        </p:txBody>
      </p:sp>
    </p:spTree>
    <p:extLst>
      <p:ext uri="{BB962C8B-B14F-4D97-AF65-F5344CB8AC3E}">
        <p14:creationId xmlns:p14="http://schemas.microsoft.com/office/powerpoint/2010/main" val="123069432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10541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dist="12700" dir="5400000" algn="t" rotWithShape="0">
              <a:srgbClr val="BBB3CB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en-US" altLang="ko-KR" sz="2800" b="1" i="1" kern="0" dirty="0">
              <a:solidFill>
                <a:prstClr val="white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9FE21DAC-103B-4798-9BA7-A1752A065F26}"/>
              </a:ext>
            </a:extLst>
          </p:cNvPr>
          <p:cNvSpPr txBox="1"/>
          <p:nvPr/>
        </p:nvSpPr>
        <p:spPr>
          <a:xfrm>
            <a:off x="360000" y="1439999"/>
            <a:ext cx="360000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모델 선정</a:t>
            </a:r>
            <a:endParaRPr lang="en-US" altLang="ko-KR" sz="2000" b="1" dirty="0">
              <a:latin typeface="한컴산뜻돋움" panose="02000000000000000000" pitchFamily="2" charset="-127"/>
              <a:ea typeface="한컴산뜻돋움" panose="02000000000000000000" pitchFamily="2" charset="-127"/>
              <a:cs typeface="Times New Roman" panose="020206030504050203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545B1B4-6B6A-46AB-9868-C6CC27D30D46}"/>
              </a:ext>
            </a:extLst>
          </p:cNvPr>
          <p:cNvSpPr txBox="1"/>
          <p:nvPr/>
        </p:nvSpPr>
        <p:spPr>
          <a:xfrm>
            <a:off x="1512151" y="2249822"/>
            <a:ext cx="9167695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20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우리의 목표는 구매 이력을 통해 </a:t>
            </a:r>
            <a:r>
              <a:rPr lang="ko-KR" altLang="en-US" sz="2000" b="1" dirty="0">
                <a:solidFill>
                  <a:srgbClr val="FF0000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소비자의 충성도</a:t>
            </a:r>
            <a:r>
              <a:rPr lang="ko-KR" altLang="en-US" sz="20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를 예측하는 것이다</a:t>
            </a:r>
            <a:r>
              <a:rPr lang="en-US" altLang="ko-KR" sz="20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.</a:t>
            </a:r>
          </a:p>
          <a:p>
            <a:pPr algn="ctr"/>
            <a:r>
              <a:rPr lang="ko-KR" altLang="en-US" sz="20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이에 따라 </a:t>
            </a:r>
            <a:r>
              <a:rPr lang="en-US" altLang="ko-KR" sz="20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customer royalty</a:t>
            </a:r>
            <a:r>
              <a:rPr lang="ko-KR" altLang="en-US" sz="20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를 종속변수로 하는 </a:t>
            </a:r>
            <a:r>
              <a:rPr lang="ko-KR" altLang="en-US" sz="2000" b="1" dirty="0">
                <a:solidFill>
                  <a:srgbClr val="FF0000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분류 모델</a:t>
            </a:r>
            <a:r>
              <a:rPr lang="ko-KR" altLang="en-US" sz="20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을 학습시킨다</a:t>
            </a:r>
            <a:r>
              <a:rPr lang="en-US" altLang="ko-KR" sz="20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.</a:t>
            </a:r>
          </a:p>
          <a:p>
            <a:pPr algn="ctr"/>
            <a:r>
              <a:rPr lang="en-US" altLang="ko-KR" sz="20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BA2DCAF6-0681-48D8-A65D-A2F6EEB77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69725" y="6492875"/>
            <a:ext cx="2743200" cy="365125"/>
          </a:xfrm>
        </p:spPr>
        <p:txBody>
          <a:bodyPr/>
          <a:lstStyle/>
          <a:p>
            <a:fld id="{BAAF555B-7E58-4FDF-83D4-B4CEA304EAF7}" type="slidenum">
              <a:rPr lang="ko-KR" altLang="en-US" sz="2400" smtClean="0">
                <a:solidFill>
                  <a:prstClr val="black">
                    <a:tint val="75000"/>
                  </a:prst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pPr/>
              <a:t>34</a:t>
            </a:fld>
            <a:r>
              <a:rPr lang="en-US" altLang="ko-KR" sz="2400" dirty="0">
                <a:solidFill>
                  <a:prstClr val="black">
                    <a:tint val="75000"/>
                  </a:prst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/11</a:t>
            </a:r>
            <a:endParaRPr lang="ko-KR" altLang="en-US" sz="2400" dirty="0">
              <a:solidFill>
                <a:prstClr val="black">
                  <a:tint val="75000"/>
                </a:prstClr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0DFED3E-517E-4501-8CE6-032E3E398546}"/>
              </a:ext>
            </a:extLst>
          </p:cNvPr>
          <p:cNvSpPr txBox="1"/>
          <p:nvPr/>
        </p:nvSpPr>
        <p:spPr>
          <a:xfrm>
            <a:off x="180000" y="288000"/>
            <a:ext cx="396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b="1" dirty="0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모델 선정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B4E391-FA09-4C29-9CFA-5CA94E8626FA}"/>
              </a:ext>
            </a:extLst>
          </p:cNvPr>
          <p:cNvSpPr txBox="1"/>
          <p:nvPr/>
        </p:nvSpPr>
        <p:spPr>
          <a:xfrm>
            <a:off x="4074638" y="3553358"/>
            <a:ext cx="4042720" cy="184665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457200" indent="-457200">
              <a:buAutoNum type="arabicPeriod"/>
            </a:pPr>
            <a:r>
              <a:rPr lang="en-US" altLang="ko-KR" sz="24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Random forest</a:t>
            </a:r>
          </a:p>
          <a:p>
            <a:pPr marL="457200" indent="-457200">
              <a:buAutoNum type="arabicPeriod"/>
            </a:pPr>
            <a:endParaRPr lang="en-US" altLang="ko-KR" sz="2400" b="1" dirty="0">
              <a:latin typeface="한컴산뜻돋움" panose="02000000000000000000" pitchFamily="2" charset="-127"/>
              <a:ea typeface="한컴산뜻돋움" panose="02000000000000000000" pitchFamily="2" charset="-127"/>
              <a:cs typeface="Times New Roman" panose="02020603050405020304" pitchFamily="18" charset="0"/>
            </a:endParaRPr>
          </a:p>
          <a:p>
            <a:r>
              <a:rPr lang="en-US" altLang="ko-KR" sz="24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2. K-Nearest Neighbor</a:t>
            </a:r>
          </a:p>
          <a:p>
            <a:endParaRPr lang="en-US" altLang="ko-KR" sz="2400" b="1" dirty="0">
              <a:latin typeface="한컴산뜻돋움" panose="02000000000000000000" pitchFamily="2" charset="-127"/>
              <a:ea typeface="한컴산뜻돋움" panose="02000000000000000000" pitchFamily="2" charset="-127"/>
              <a:cs typeface="Times New Roman" panose="02020603050405020304" pitchFamily="18" charset="0"/>
            </a:endParaRPr>
          </a:p>
          <a:p>
            <a:r>
              <a:rPr lang="en-US" altLang="ko-KR" sz="24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3. Deep Neural Network </a:t>
            </a:r>
          </a:p>
        </p:txBody>
      </p:sp>
    </p:spTree>
    <p:extLst>
      <p:ext uri="{BB962C8B-B14F-4D97-AF65-F5344CB8AC3E}">
        <p14:creationId xmlns:p14="http://schemas.microsoft.com/office/powerpoint/2010/main" val="107368271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10541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dist="12700" dir="5400000" algn="t" rotWithShape="0">
              <a:srgbClr val="BBB3CB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en-US" altLang="ko-KR" sz="2800" b="1" i="1" kern="0" dirty="0">
              <a:solidFill>
                <a:prstClr val="white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9FE21DAC-103B-4798-9BA7-A1752A065F26}"/>
              </a:ext>
            </a:extLst>
          </p:cNvPr>
          <p:cNvSpPr txBox="1"/>
          <p:nvPr/>
        </p:nvSpPr>
        <p:spPr>
          <a:xfrm>
            <a:off x="360000" y="1439999"/>
            <a:ext cx="360000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데이터 셋 분할</a:t>
            </a:r>
            <a:endParaRPr lang="en-US" altLang="ko-KR" sz="2000" b="1" dirty="0">
              <a:latin typeface="한컴산뜻돋움" panose="02000000000000000000" pitchFamily="2" charset="-127"/>
              <a:ea typeface="한컴산뜻돋움" panose="02000000000000000000" pitchFamily="2" charset="-127"/>
              <a:cs typeface="Times New Roman" panose="02020603050405020304" pitchFamily="18" charset="0"/>
            </a:endParaRPr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BA2DCAF6-0681-48D8-A65D-A2F6EEB77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69725" y="6492875"/>
            <a:ext cx="2743200" cy="365125"/>
          </a:xfrm>
        </p:spPr>
        <p:txBody>
          <a:bodyPr/>
          <a:lstStyle/>
          <a:p>
            <a:fld id="{BAAF555B-7E58-4FDF-83D4-B4CEA304EAF7}" type="slidenum">
              <a:rPr lang="ko-KR" altLang="en-US" sz="2400" smtClean="0">
                <a:solidFill>
                  <a:prstClr val="black">
                    <a:tint val="75000"/>
                  </a:prst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pPr/>
              <a:t>35</a:t>
            </a:fld>
            <a:r>
              <a:rPr lang="en-US" altLang="ko-KR" sz="2400" dirty="0">
                <a:solidFill>
                  <a:prstClr val="black">
                    <a:tint val="75000"/>
                  </a:prst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/11</a:t>
            </a:r>
            <a:endParaRPr lang="ko-KR" altLang="en-US" sz="2400" dirty="0">
              <a:solidFill>
                <a:prstClr val="black">
                  <a:tint val="75000"/>
                </a:prstClr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0DFED3E-517E-4501-8CE6-032E3E398546}"/>
              </a:ext>
            </a:extLst>
          </p:cNvPr>
          <p:cNvSpPr txBox="1"/>
          <p:nvPr/>
        </p:nvSpPr>
        <p:spPr>
          <a:xfrm>
            <a:off x="180000" y="288000"/>
            <a:ext cx="396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b="1" dirty="0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모델 학습 과정</a:t>
            </a: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99A27EA2-E6B1-4D90-A883-A50A95A74E0F}"/>
              </a:ext>
            </a:extLst>
          </p:cNvPr>
          <p:cNvSpPr/>
          <p:nvPr/>
        </p:nvSpPr>
        <p:spPr>
          <a:xfrm>
            <a:off x="1906313" y="2308936"/>
            <a:ext cx="8835012" cy="52563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E-commerce Dataset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E16B4665-87B2-4BAF-AA99-9149F9C6FD7B}"/>
              </a:ext>
            </a:extLst>
          </p:cNvPr>
          <p:cNvSpPr/>
          <p:nvPr/>
        </p:nvSpPr>
        <p:spPr>
          <a:xfrm>
            <a:off x="1906313" y="2942859"/>
            <a:ext cx="5590190" cy="525628"/>
          </a:xfrm>
          <a:prstGeom prst="roundRect">
            <a:avLst/>
          </a:prstGeom>
          <a:solidFill>
            <a:srgbClr val="D6DCE5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Training (80%)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78F28691-6D58-4F93-A756-ABE8AAE6C35B}"/>
              </a:ext>
            </a:extLst>
          </p:cNvPr>
          <p:cNvSpPr/>
          <p:nvPr/>
        </p:nvSpPr>
        <p:spPr>
          <a:xfrm>
            <a:off x="7701455" y="2942859"/>
            <a:ext cx="3039870" cy="486142"/>
          </a:xfrm>
          <a:prstGeom prst="roundRect">
            <a:avLst/>
          </a:prstGeom>
          <a:solidFill>
            <a:srgbClr val="F8CECC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Validation (20%)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29B2B263-7544-4E53-926A-B5937A4A07F9}"/>
              </a:ext>
            </a:extLst>
          </p:cNvPr>
          <p:cNvSpPr/>
          <p:nvPr/>
        </p:nvSpPr>
        <p:spPr>
          <a:xfrm>
            <a:off x="4775637" y="3576775"/>
            <a:ext cx="2720866" cy="640501"/>
          </a:xfrm>
          <a:prstGeom prst="roundRect">
            <a:avLst/>
          </a:prstGeom>
          <a:solidFill>
            <a:srgbClr val="D6DCE5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</a:rPr>
              <a:t>Training y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119879FD-DA5D-4648-8071-2059992EC1AB}"/>
              </a:ext>
            </a:extLst>
          </p:cNvPr>
          <p:cNvSpPr/>
          <p:nvPr/>
        </p:nvSpPr>
        <p:spPr>
          <a:xfrm>
            <a:off x="1906313" y="3576775"/>
            <a:ext cx="2720866" cy="640501"/>
          </a:xfrm>
          <a:prstGeom prst="roundRect">
            <a:avLst/>
          </a:prstGeom>
          <a:solidFill>
            <a:srgbClr val="D6DCE5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</a:rPr>
              <a:t>Training x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F92C94F3-9B17-422F-885D-CE072A62B813}"/>
              </a:ext>
            </a:extLst>
          </p:cNvPr>
          <p:cNvSpPr/>
          <p:nvPr/>
        </p:nvSpPr>
        <p:spPr>
          <a:xfrm>
            <a:off x="7701455" y="3576775"/>
            <a:ext cx="1497724" cy="640501"/>
          </a:xfrm>
          <a:prstGeom prst="roundRect">
            <a:avLst/>
          </a:prstGeom>
          <a:solidFill>
            <a:srgbClr val="F8CECC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</a:rPr>
              <a:t>Validation x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4A849934-C693-41A7-8462-B1F3DC25F06A}"/>
              </a:ext>
            </a:extLst>
          </p:cNvPr>
          <p:cNvSpPr/>
          <p:nvPr/>
        </p:nvSpPr>
        <p:spPr>
          <a:xfrm>
            <a:off x="9243601" y="3576775"/>
            <a:ext cx="1497724" cy="640501"/>
          </a:xfrm>
          <a:prstGeom prst="roundRect">
            <a:avLst/>
          </a:prstGeom>
          <a:solidFill>
            <a:srgbClr val="F8CECC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</a:rPr>
              <a:t>Validation y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52465A7-B791-466B-9396-72C9B5A44B89}"/>
              </a:ext>
            </a:extLst>
          </p:cNvPr>
          <p:cNvSpPr txBox="1"/>
          <p:nvPr/>
        </p:nvSpPr>
        <p:spPr>
          <a:xfrm>
            <a:off x="2018109" y="4833171"/>
            <a:ext cx="8835011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전처리가 완료된 데이터 셋은 약 </a:t>
            </a:r>
            <a:r>
              <a:rPr lang="en-US" altLang="ko-KR" b="1" dirty="0">
                <a:solidFill>
                  <a:srgbClr val="FF0000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443</a:t>
            </a:r>
            <a:r>
              <a:rPr lang="ko-KR" altLang="en-US" b="1" dirty="0">
                <a:solidFill>
                  <a:srgbClr val="FF0000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만 개의 샘플로 </a:t>
            </a:r>
            <a:r>
              <a:rPr lang="ko-KR" altLang="en-US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구성되며 </a:t>
            </a:r>
            <a:r>
              <a:rPr lang="en-US" altLang="ko-KR" b="1" dirty="0">
                <a:solidFill>
                  <a:srgbClr val="FF0000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65</a:t>
            </a:r>
            <a:r>
              <a:rPr lang="ko-KR" altLang="en-US" b="1" dirty="0">
                <a:solidFill>
                  <a:srgbClr val="FF0000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개의 특성</a:t>
            </a:r>
            <a:r>
              <a:rPr lang="ko-KR" altLang="en-US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을 가진다</a:t>
            </a:r>
            <a:r>
              <a:rPr lang="en-US" altLang="ko-KR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7EC4044-B26C-4E6B-A1C4-FD2F2A38CCD7}"/>
              </a:ext>
            </a:extLst>
          </p:cNvPr>
          <p:cNvSpPr txBox="1"/>
          <p:nvPr/>
        </p:nvSpPr>
        <p:spPr>
          <a:xfrm>
            <a:off x="1978039" y="5366024"/>
            <a:ext cx="8835011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이러한 데이터 셋을 </a:t>
            </a:r>
            <a:r>
              <a:rPr lang="en-US" altLang="ko-KR" b="1" dirty="0">
                <a:solidFill>
                  <a:srgbClr val="FF0000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8 :</a:t>
            </a:r>
            <a:r>
              <a:rPr lang="ko-KR" altLang="en-US" b="1" dirty="0">
                <a:solidFill>
                  <a:srgbClr val="FF0000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 </a:t>
            </a:r>
            <a:r>
              <a:rPr lang="en-US" altLang="ko-KR" b="1" dirty="0">
                <a:solidFill>
                  <a:srgbClr val="FF0000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2</a:t>
            </a:r>
            <a:r>
              <a:rPr lang="ko-KR" altLang="en-US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로 랜덤 샘플링 하여 학습 데이터셋과 추론 데이터셋으로 나눈다</a:t>
            </a:r>
            <a:r>
              <a:rPr lang="en-US" altLang="ko-KR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3530206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10541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dist="12700" dir="5400000" algn="t" rotWithShape="0">
              <a:srgbClr val="BBB3CB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en-US" altLang="ko-KR" sz="2800" b="1" i="1" kern="0" dirty="0">
              <a:solidFill>
                <a:prstClr val="white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9FE21DAC-103B-4798-9BA7-A1752A065F26}"/>
              </a:ext>
            </a:extLst>
          </p:cNvPr>
          <p:cNvSpPr txBox="1"/>
          <p:nvPr/>
        </p:nvSpPr>
        <p:spPr>
          <a:xfrm>
            <a:off x="360000" y="1439999"/>
            <a:ext cx="360000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모델 학습</a:t>
            </a:r>
            <a:endParaRPr lang="en-US" altLang="ko-KR" sz="2000" b="1" dirty="0">
              <a:latin typeface="한컴산뜻돋움" panose="02000000000000000000" pitchFamily="2" charset="-127"/>
              <a:ea typeface="한컴산뜻돋움" panose="02000000000000000000" pitchFamily="2" charset="-127"/>
              <a:cs typeface="Times New Roman" panose="02020603050405020304" pitchFamily="18" charset="0"/>
            </a:endParaRPr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BA2DCAF6-0681-48D8-A65D-A2F6EEB77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69725" y="6492875"/>
            <a:ext cx="2743200" cy="365125"/>
          </a:xfrm>
        </p:spPr>
        <p:txBody>
          <a:bodyPr/>
          <a:lstStyle/>
          <a:p>
            <a:fld id="{BAAF555B-7E58-4FDF-83D4-B4CEA304EAF7}" type="slidenum">
              <a:rPr lang="ko-KR" altLang="en-US" sz="2400" smtClean="0">
                <a:solidFill>
                  <a:prstClr val="black">
                    <a:tint val="75000"/>
                  </a:prst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pPr/>
              <a:t>36</a:t>
            </a:fld>
            <a:r>
              <a:rPr lang="en-US" altLang="ko-KR" sz="2400" dirty="0">
                <a:solidFill>
                  <a:prstClr val="black">
                    <a:tint val="75000"/>
                  </a:prst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/11</a:t>
            </a:r>
            <a:endParaRPr lang="ko-KR" altLang="en-US" sz="2400" dirty="0">
              <a:solidFill>
                <a:prstClr val="black">
                  <a:tint val="75000"/>
                </a:prstClr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0DFED3E-517E-4501-8CE6-032E3E398546}"/>
              </a:ext>
            </a:extLst>
          </p:cNvPr>
          <p:cNvSpPr txBox="1"/>
          <p:nvPr/>
        </p:nvSpPr>
        <p:spPr>
          <a:xfrm>
            <a:off x="180000" y="288000"/>
            <a:ext cx="396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b="1" dirty="0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모델 학습 과정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4778E04-4D61-4C10-B5DD-574FF582F143}"/>
              </a:ext>
            </a:extLst>
          </p:cNvPr>
          <p:cNvSpPr txBox="1"/>
          <p:nvPr/>
        </p:nvSpPr>
        <p:spPr>
          <a:xfrm>
            <a:off x="758466" y="2189955"/>
            <a:ext cx="5021657" cy="120032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24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Random</a:t>
            </a:r>
            <a:r>
              <a:rPr lang="ko-KR" altLang="en-US" sz="24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 </a:t>
            </a:r>
            <a:r>
              <a:rPr lang="en-US" altLang="ko-KR" sz="24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forest</a:t>
            </a:r>
            <a:endParaRPr lang="en-US" altLang="ko-KR" b="1" dirty="0">
              <a:latin typeface="한컴산뜻돋움" panose="02000000000000000000" pitchFamily="2" charset="-127"/>
              <a:ea typeface="한컴산뜻돋움" panose="02000000000000000000" pitchFamily="2" charset="-127"/>
              <a:cs typeface="Times New Roman" panose="02020603050405020304" pitchFamily="18" charset="0"/>
            </a:endParaRPr>
          </a:p>
          <a:p>
            <a:endParaRPr lang="en-US" altLang="ko-KR" b="1" dirty="0">
              <a:latin typeface="한컴산뜻돋움" panose="02000000000000000000" pitchFamily="2" charset="-127"/>
              <a:ea typeface="한컴산뜻돋움" panose="02000000000000000000" pitchFamily="2" charset="-127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Train Accuracy : 79.89%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Validation Accuracy : </a:t>
            </a:r>
            <a:r>
              <a:rPr lang="en-US" altLang="ko-KR" b="1" dirty="0">
                <a:solidFill>
                  <a:srgbClr val="FF0000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57.98%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16290B6-B997-4617-8254-57EF3BE6F181}"/>
              </a:ext>
            </a:extLst>
          </p:cNvPr>
          <p:cNvSpPr txBox="1"/>
          <p:nvPr/>
        </p:nvSpPr>
        <p:spPr>
          <a:xfrm>
            <a:off x="6694183" y="2189955"/>
            <a:ext cx="5021657" cy="120032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24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KNN</a:t>
            </a:r>
          </a:p>
          <a:p>
            <a:endParaRPr lang="en-US" altLang="ko-KR" b="1" dirty="0">
              <a:latin typeface="한컴산뜻돋움" panose="02000000000000000000" pitchFamily="2" charset="-127"/>
              <a:ea typeface="한컴산뜻돋움" panose="02000000000000000000" pitchFamily="2" charset="-127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Train Accuracy : 61.21%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Validation Accuracy : </a:t>
            </a:r>
            <a:r>
              <a:rPr lang="en-US" altLang="ko-KR" b="1" dirty="0">
                <a:solidFill>
                  <a:srgbClr val="FF0000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60.01%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410C7F8-FDDD-43C0-984A-5F153D4C7322}"/>
              </a:ext>
            </a:extLst>
          </p:cNvPr>
          <p:cNvSpPr txBox="1"/>
          <p:nvPr/>
        </p:nvSpPr>
        <p:spPr>
          <a:xfrm>
            <a:off x="679636" y="3895528"/>
            <a:ext cx="6028592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1. </a:t>
            </a:r>
            <a:r>
              <a:rPr lang="ko-KR" altLang="en-US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학습 과정과 추론 과정에서의 정확도의 차이가 크다</a:t>
            </a:r>
            <a:r>
              <a:rPr lang="en-US" altLang="ko-KR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.</a:t>
            </a:r>
          </a:p>
          <a:p>
            <a:endParaRPr lang="en-US" altLang="ko-KR" b="1" dirty="0">
              <a:latin typeface="한컴산뜻돋움" panose="02000000000000000000" pitchFamily="2" charset="-127"/>
              <a:ea typeface="한컴산뜻돋움" panose="02000000000000000000" pitchFamily="2" charset="-127"/>
              <a:cs typeface="Times New Roman" panose="02020603050405020304" pitchFamily="18" charset="0"/>
            </a:endParaRPr>
          </a:p>
          <a:p>
            <a:r>
              <a:rPr lang="en-US" altLang="ko-KR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2. </a:t>
            </a:r>
            <a:r>
              <a:rPr lang="ko-KR" altLang="en-US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모델의 일반화 능력이 부족하다</a:t>
            </a:r>
            <a:r>
              <a:rPr lang="en-US" altLang="ko-KR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5A2209-0EC0-4492-8C26-69AD160425F7}"/>
              </a:ext>
            </a:extLst>
          </p:cNvPr>
          <p:cNvSpPr txBox="1"/>
          <p:nvPr/>
        </p:nvSpPr>
        <p:spPr>
          <a:xfrm>
            <a:off x="6355429" y="3821686"/>
            <a:ext cx="5689426" cy="16619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1. </a:t>
            </a:r>
            <a:r>
              <a:rPr lang="ko-KR" altLang="en-US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데이터셋이 크기 때문에 예측 시간이 매우 느리다</a:t>
            </a:r>
            <a:r>
              <a:rPr lang="en-US" altLang="ko-KR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.</a:t>
            </a:r>
          </a:p>
          <a:p>
            <a:r>
              <a:rPr lang="en-US" altLang="ko-KR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    (</a:t>
            </a:r>
            <a:r>
              <a:rPr lang="ko-KR" altLang="en-US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학습과 추론 과정에 약 </a:t>
            </a:r>
            <a:r>
              <a:rPr lang="en-US" altLang="ko-KR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12</a:t>
            </a:r>
            <a:r>
              <a:rPr lang="ko-KR" altLang="en-US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시간이 소요되었다</a:t>
            </a:r>
            <a:r>
              <a:rPr lang="en-US" altLang="ko-KR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.)</a:t>
            </a:r>
          </a:p>
          <a:p>
            <a:endParaRPr lang="en-US" altLang="ko-KR" b="1" dirty="0">
              <a:latin typeface="한컴산뜻돋움" panose="02000000000000000000" pitchFamily="2" charset="-127"/>
              <a:ea typeface="한컴산뜻돋움" panose="02000000000000000000" pitchFamily="2" charset="-127"/>
              <a:cs typeface="Times New Roman" panose="02020603050405020304" pitchFamily="18" charset="0"/>
            </a:endParaRPr>
          </a:p>
          <a:p>
            <a:r>
              <a:rPr lang="en-US" altLang="ko-KR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2. </a:t>
            </a:r>
            <a:r>
              <a:rPr lang="ko-KR" altLang="en-US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특성이 </a:t>
            </a:r>
            <a:r>
              <a:rPr lang="en-US" altLang="ko-KR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0</a:t>
            </a:r>
            <a:r>
              <a:rPr lang="ko-KR" altLang="en-US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인 데이터 샘플에 대하여 잘 작동하지 않는다</a:t>
            </a:r>
            <a:r>
              <a:rPr lang="en-US" altLang="ko-KR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.</a:t>
            </a:r>
          </a:p>
          <a:p>
            <a:endParaRPr lang="en-US" altLang="ko-KR" b="1" dirty="0">
              <a:latin typeface="한컴산뜻돋움" panose="02000000000000000000" pitchFamily="2" charset="-127"/>
              <a:ea typeface="한컴산뜻돋움" panose="02000000000000000000" pitchFamily="2" charset="-127"/>
              <a:cs typeface="Times New Roman" panose="02020603050405020304" pitchFamily="18" charset="0"/>
            </a:endParaRPr>
          </a:p>
          <a:p>
            <a:r>
              <a:rPr lang="en-US" altLang="ko-KR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3. </a:t>
            </a:r>
            <a:r>
              <a:rPr lang="ko-KR" altLang="en-US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많은 특성을 고려하기에는 알고리즘이  단순하다</a:t>
            </a:r>
            <a:r>
              <a:rPr lang="en-US" altLang="ko-KR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7415921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10541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dist="12700" dir="5400000" algn="t" rotWithShape="0">
              <a:srgbClr val="BBB3CB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en-US" altLang="ko-KR" sz="2800" b="1" i="1" kern="0" dirty="0">
              <a:solidFill>
                <a:prstClr val="white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9FE21DAC-103B-4798-9BA7-A1752A065F26}"/>
              </a:ext>
            </a:extLst>
          </p:cNvPr>
          <p:cNvSpPr txBox="1"/>
          <p:nvPr/>
        </p:nvSpPr>
        <p:spPr>
          <a:xfrm>
            <a:off x="360000" y="1439999"/>
            <a:ext cx="360000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모델 학습 과정</a:t>
            </a:r>
            <a:endParaRPr lang="en-US" altLang="ko-KR" sz="2000" b="1" dirty="0">
              <a:latin typeface="한컴산뜻돋움" panose="02000000000000000000" pitchFamily="2" charset="-127"/>
              <a:ea typeface="한컴산뜻돋움" panose="02000000000000000000" pitchFamily="2" charset="-127"/>
              <a:cs typeface="Times New Roman" panose="02020603050405020304" pitchFamily="18" charset="0"/>
            </a:endParaRPr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BA2DCAF6-0681-48D8-A65D-A2F6EEB77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69725" y="6492875"/>
            <a:ext cx="2743200" cy="365125"/>
          </a:xfrm>
        </p:spPr>
        <p:txBody>
          <a:bodyPr/>
          <a:lstStyle/>
          <a:p>
            <a:fld id="{BAAF555B-7E58-4FDF-83D4-B4CEA304EAF7}" type="slidenum">
              <a:rPr lang="ko-KR" altLang="en-US" sz="2400" smtClean="0">
                <a:solidFill>
                  <a:prstClr val="black">
                    <a:tint val="75000"/>
                  </a:prst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pPr/>
              <a:t>37</a:t>
            </a:fld>
            <a:r>
              <a:rPr lang="en-US" altLang="ko-KR" sz="2400" dirty="0">
                <a:solidFill>
                  <a:prstClr val="black">
                    <a:tint val="75000"/>
                  </a:prst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/11</a:t>
            </a:r>
            <a:endParaRPr lang="ko-KR" altLang="en-US" sz="2400" dirty="0">
              <a:solidFill>
                <a:prstClr val="black">
                  <a:tint val="75000"/>
                </a:prstClr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0DFED3E-517E-4501-8CE6-032E3E398546}"/>
              </a:ext>
            </a:extLst>
          </p:cNvPr>
          <p:cNvSpPr txBox="1"/>
          <p:nvPr/>
        </p:nvSpPr>
        <p:spPr>
          <a:xfrm>
            <a:off x="180000" y="288000"/>
            <a:ext cx="396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b="1" dirty="0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모델 학습 과정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34A31D7-753B-4441-8FFD-2259187A37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117" y="1992954"/>
            <a:ext cx="4525095" cy="4257042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58DC71A1-1110-4CE8-91CF-54236B1597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4827" y="1992953"/>
            <a:ext cx="5279129" cy="4257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32480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사각형: 둥근 모서리 102">
            <a:extLst>
              <a:ext uri="{FF2B5EF4-FFF2-40B4-BE49-F238E27FC236}">
                <a16:creationId xmlns:a16="http://schemas.microsoft.com/office/drawing/2014/main" id="{8E665B8B-EA01-4195-AA46-3C080CD228D6}"/>
              </a:ext>
            </a:extLst>
          </p:cNvPr>
          <p:cNvSpPr/>
          <p:nvPr/>
        </p:nvSpPr>
        <p:spPr>
          <a:xfrm>
            <a:off x="8855843" y="2173451"/>
            <a:ext cx="2646211" cy="387043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308F79E0-4DD1-48CE-A537-F65F8F3276DB}"/>
              </a:ext>
            </a:extLst>
          </p:cNvPr>
          <p:cNvSpPr/>
          <p:nvPr/>
        </p:nvSpPr>
        <p:spPr>
          <a:xfrm>
            <a:off x="7693799" y="2173451"/>
            <a:ext cx="858989" cy="387043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05B70C25-8981-44CC-8D30-A0A46BE985A1}"/>
              </a:ext>
            </a:extLst>
          </p:cNvPr>
          <p:cNvSpPr/>
          <p:nvPr/>
        </p:nvSpPr>
        <p:spPr>
          <a:xfrm>
            <a:off x="2100311" y="2173451"/>
            <a:ext cx="5481081" cy="3870431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214666CC-69E3-4E12-95A7-2F4A97C4E210}"/>
              </a:ext>
            </a:extLst>
          </p:cNvPr>
          <p:cNvSpPr/>
          <p:nvPr/>
        </p:nvSpPr>
        <p:spPr>
          <a:xfrm>
            <a:off x="945931" y="2173452"/>
            <a:ext cx="719934" cy="383210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12192000" cy="10541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dist="12700" dir="5400000" algn="t" rotWithShape="0">
              <a:srgbClr val="BBB3CB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en-US" altLang="ko-KR" sz="2800" b="1" i="1" kern="0" dirty="0">
              <a:solidFill>
                <a:prstClr val="white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9FE21DAC-103B-4798-9BA7-A1752A065F26}"/>
              </a:ext>
            </a:extLst>
          </p:cNvPr>
          <p:cNvSpPr txBox="1"/>
          <p:nvPr/>
        </p:nvSpPr>
        <p:spPr>
          <a:xfrm>
            <a:off x="506711" y="1500186"/>
            <a:ext cx="360000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모델 학습 과정</a:t>
            </a:r>
            <a:endParaRPr lang="en-US" altLang="ko-KR" sz="2000" b="1" dirty="0">
              <a:latin typeface="한컴산뜻돋움" panose="02000000000000000000" pitchFamily="2" charset="-127"/>
              <a:ea typeface="한컴산뜻돋움" panose="02000000000000000000" pitchFamily="2" charset="-127"/>
              <a:cs typeface="Times New Roman" panose="02020603050405020304" pitchFamily="18" charset="0"/>
            </a:endParaRPr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BA2DCAF6-0681-48D8-A65D-A2F6EEB77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69725" y="6492875"/>
            <a:ext cx="2743200" cy="365125"/>
          </a:xfrm>
        </p:spPr>
        <p:txBody>
          <a:bodyPr/>
          <a:lstStyle/>
          <a:p>
            <a:fld id="{BAAF555B-7E58-4FDF-83D4-B4CEA304EAF7}" type="slidenum">
              <a:rPr lang="ko-KR" altLang="en-US" sz="2400" smtClean="0">
                <a:solidFill>
                  <a:prstClr val="black">
                    <a:tint val="75000"/>
                  </a:prst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pPr/>
              <a:t>38</a:t>
            </a:fld>
            <a:r>
              <a:rPr lang="en-US" altLang="ko-KR" sz="2400" dirty="0">
                <a:solidFill>
                  <a:prstClr val="black">
                    <a:tint val="75000"/>
                  </a:prst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/11</a:t>
            </a:r>
            <a:endParaRPr lang="ko-KR" altLang="en-US" sz="2400" dirty="0">
              <a:solidFill>
                <a:prstClr val="black">
                  <a:tint val="75000"/>
                </a:prstClr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0DFED3E-517E-4501-8CE6-032E3E398546}"/>
              </a:ext>
            </a:extLst>
          </p:cNvPr>
          <p:cNvSpPr txBox="1"/>
          <p:nvPr/>
        </p:nvSpPr>
        <p:spPr>
          <a:xfrm>
            <a:off x="180000" y="288000"/>
            <a:ext cx="396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b="1" dirty="0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모델 학습 과정</a:t>
            </a: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969C8629-9CB6-44A6-98E3-2851EBBEBABA}"/>
              </a:ext>
            </a:extLst>
          </p:cNvPr>
          <p:cNvCxnSpPr>
            <a:cxnSpLocks/>
          </p:cNvCxnSpPr>
          <p:nvPr/>
        </p:nvCxnSpPr>
        <p:spPr>
          <a:xfrm flipV="1">
            <a:off x="2725320" y="4388805"/>
            <a:ext cx="283653" cy="207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타원 49">
            <a:extLst>
              <a:ext uri="{FF2B5EF4-FFF2-40B4-BE49-F238E27FC236}">
                <a16:creationId xmlns:a16="http://schemas.microsoft.com/office/drawing/2014/main" id="{EFF3E7AA-FDF2-406A-8074-7FF0FA0A0885}"/>
              </a:ext>
            </a:extLst>
          </p:cNvPr>
          <p:cNvSpPr/>
          <p:nvPr/>
        </p:nvSpPr>
        <p:spPr>
          <a:xfrm>
            <a:off x="1035246" y="3084410"/>
            <a:ext cx="540000" cy="54000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014EF0A2-8BD1-458B-9024-6937DE233A84}"/>
              </a:ext>
            </a:extLst>
          </p:cNvPr>
          <p:cNvSpPr/>
          <p:nvPr/>
        </p:nvSpPr>
        <p:spPr>
          <a:xfrm>
            <a:off x="1037750" y="3706911"/>
            <a:ext cx="540000" cy="54000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41C4CB55-F0DE-45AC-BFD0-F58781C16EF9}"/>
              </a:ext>
            </a:extLst>
          </p:cNvPr>
          <p:cNvSpPr/>
          <p:nvPr/>
        </p:nvSpPr>
        <p:spPr>
          <a:xfrm>
            <a:off x="1035246" y="5422457"/>
            <a:ext cx="540000" cy="54000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64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E32ADC05-FA60-4529-9F69-1DB2F6D0F67A}"/>
              </a:ext>
            </a:extLst>
          </p:cNvPr>
          <p:cNvCxnSpPr>
            <a:cxnSpLocks/>
          </p:cNvCxnSpPr>
          <p:nvPr/>
        </p:nvCxnSpPr>
        <p:spPr>
          <a:xfrm>
            <a:off x="1775740" y="4388805"/>
            <a:ext cx="409779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타원 53">
            <a:extLst>
              <a:ext uri="{FF2B5EF4-FFF2-40B4-BE49-F238E27FC236}">
                <a16:creationId xmlns:a16="http://schemas.microsoft.com/office/drawing/2014/main" id="{40435A20-BC5C-40D6-A7B6-CEA8387CE566}"/>
              </a:ext>
            </a:extLst>
          </p:cNvPr>
          <p:cNvSpPr/>
          <p:nvPr/>
        </p:nvSpPr>
        <p:spPr>
          <a:xfrm>
            <a:off x="7847077" y="2983027"/>
            <a:ext cx="540000" cy="54000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F1C84A87-B731-4F29-B6FF-B62E789AEE48}"/>
              </a:ext>
            </a:extLst>
          </p:cNvPr>
          <p:cNvSpPr/>
          <p:nvPr/>
        </p:nvSpPr>
        <p:spPr>
          <a:xfrm>
            <a:off x="7849581" y="3605528"/>
            <a:ext cx="540000" cy="54000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F20B9262-0EF1-4654-8732-AD673843103D}"/>
              </a:ext>
            </a:extLst>
          </p:cNvPr>
          <p:cNvSpPr/>
          <p:nvPr/>
        </p:nvSpPr>
        <p:spPr>
          <a:xfrm>
            <a:off x="7847077" y="4211099"/>
            <a:ext cx="540000" cy="54000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3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19DD2DA5-7F14-4BDB-8AC1-426E005BD044}"/>
              </a:ext>
            </a:extLst>
          </p:cNvPr>
          <p:cNvSpPr/>
          <p:nvPr/>
        </p:nvSpPr>
        <p:spPr>
          <a:xfrm>
            <a:off x="7847077" y="4819403"/>
            <a:ext cx="540000" cy="54000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4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7707DE76-B7C2-4394-9F3E-1514CB488BD6}"/>
              </a:ext>
            </a:extLst>
          </p:cNvPr>
          <p:cNvSpPr/>
          <p:nvPr/>
        </p:nvSpPr>
        <p:spPr>
          <a:xfrm>
            <a:off x="7849581" y="5465553"/>
            <a:ext cx="540000" cy="54000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5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5AE8F5E1-D019-40DE-A212-026461A337F7}"/>
              </a:ext>
            </a:extLst>
          </p:cNvPr>
          <p:cNvSpPr/>
          <p:nvPr/>
        </p:nvSpPr>
        <p:spPr>
          <a:xfrm>
            <a:off x="2295394" y="2863913"/>
            <a:ext cx="374459" cy="2965656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Layer 1 (64 - 128)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C3149E0F-D61A-42A9-9E20-8E6B428B0D19}"/>
              </a:ext>
            </a:extLst>
          </p:cNvPr>
          <p:cNvSpPr/>
          <p:nvPr/>
        </p:nvSpPr>
        <p:spPr>
          <a:xfrm>
            <a:off x="3073996" y="2863913"/>
            <a:ext cx="374459" cy="2965656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Layer 2 (128 - 256)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7DF516E4-DC04-4070-AE23-D98464F45E8F}"/>
              </a:ext>
            </a:extLst>
          </p:cNvPr>
          <p:cNvCxnSpPr>
            <a:cxnSpLocks/>
          </p:cNvCxnSpPr>
          <p:nvPr/>
        </p:nvCxnSpPr>
        <p:spPr>
          <a:xfrm flipV="1">
            <a:off x="3474226" y="4388805"/>
            <a:ext cx="283653" cy="207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id="{0EB8CBF1-E942-49F6-A3F6-2A68E444151E}"/>
              </a:ext>
            </a:extLst>
          </p:cNvPr>
          <p:cNvSpPr/>
          <p:nvPr/>
        </p:nvSpPr>
        <p:spPr>
          <a:xfrm>
            <a:off x="3822902" y="2863913"/>
            <a:ext cx="374459" cy="2965656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Layer 3 (256 - 512)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5C63B37F-A555-48EB-B70A-D7F6A19890CF}"/>
              </a:ext>
            </a:extLst>
          </p:cNvPr>
          <p:cNvCxnSpPr>
            <a:cxnSpLocks/>
          </p:cNvCxnSpPr>
          <p:nvPr/>
        </p:nvCxnSpPr>
        <p:spPr>
          <a:xfrm flipV="1">
            <a:off x="4222315" y="4388805"/>
            <a:ext cx="283653" cy="207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044BF7B3-AD45-4FEC-9DF3-3BE579539F0A}"/>
              </a:ext>
            </a:extLst>
          </p:cNvPr>
          <p:cNvSpPr/>
          <p:nvPr/>
        </p:nvSpPr>
        <p:spPr>
          <a:xfrm>
            <a:off x="4570991" y="2863913"/>
            <a:ext cx="374459" cy="2965656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Layer 4 (512 - 1024)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22FEC592-5B33-4CE8-AFC0-914277201050}"/>
              </a:ext>
            </a:extLst>
          </p:cNvPr>
          <p:cNvCxnSpPr>
            <a:cxnSpLocks/>
          </p:cNvCxnSpPr>
          <p:nvPr/>
        </p:nvCxnSpPr>
        <p:spPr>
          <a:xfrm flipV="1">
            <a:off x="4971310" y="4388805"/>
            <a:ext cx="283653" cy="207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사각형: 둥근 모서리 74">
            <a:extLst>
              <a:ext uri="{FF2B5EF4-FFF2-40B4-BE49-F238E27FC236}">
                <a16:creationId xmlns:a16="http://schemas.microsoft.com/office/drawing/2014/main" id="{3F32D2BD-17F2-483C-96B6-5B42DEE08773}"/>
              </a:ext>
            </a:extLst>
          </p:cNvPr>
          <p:cNvSpPr/>
          <p:nvPr/>
        </p:nvSpPr>
        <p:spPr>
          <a:xfrm>
            <a:off x="5319986" y="2863913"/>
            <a:ext cx="374459" cy="2965656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Layer 5 (1024 - 512)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340E009F-FF5D-40F1-BE7F-61ED40C17EA6}"/>
              </a:ext>
            </a:extLst>
          </p:cNvPr>
          <p:cNvCxnSpPr>
            <a:cxnSpLocks/>
          </p:cNvCxnSpPr>
          <p:nvPr/>
        </p:nvCxnSpPr>
        <p:spPr>
          <a:xfrm flipV="1">
            <a:off x="5742899" y="4388805"/>
            <a:ext cx="283653" cy="207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79C99588-9095-4AEC-973A-25204A92E096}"/>
              </a:ext>
            </a:extLst>
          </p:cNvPr>
          <p:cNvSpPr/>
          <p:nvPr/>
        </p:nvSpPr>
        <p:spPr>
          <a:xfrm>
            <a:off x="6091575" y="2863913"/>
            <a:ext cx="374459" cy="2965656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Layer 6 (512 - 256)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9A4B580C-1294-4A34-AC29-3B27CC087467}"/>
              </a:ext>
            </a:extLst>
          </p:cNvPr>
          <p:cNvCxnSpPr>
            <a:cxnSpLocks/>
          </p:cNvCxnSpPr>
          <p:nvPr/>
        </p:nvCxnSpPr>
        <p:spPr>
          <a:xfrm flipV="1">
            <a:off x="6509581" y="4388805"/>
            <a:ext cx="283653" cy="207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사각형: 둥근 모서리 79">
            <a:extLst>
              <a:ext uri="{FF2B5EF4-FFF2-40B4-BE49-F238E27FC236}">
                <a16:creationId xmlns:a16="http://schemas.microsoft.com/office/drawing/2014/main" id="{CCD0307B-AF34-4F11-9C3E-67006914A969}"/>
              </a:ext>
            </a:extLst>
          </p:cNvPr>
          <p:cNvSpPr/>
          <p:nvPr/>
        </p:nvSpPr>
        <p:spPr>
          <a:xfrm>
            <a:off x="6858257" y="2863913"/>
            <a:ext cx="374459" cy="2965656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FC layer (256 - 5)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80218060-90C6-46E2-8905-DDA7C96A9F21}"/>
              </a:ext>
            </a:extLst>
          </p:cNvPr>
          <p:cNvCxnSpPr>
            <a:cxnSpLocks/>
          </p:cNvCxnSpPr>
          <p:nvPr/>
        </p:nvCxnSpPr>
        <p:spPr>
          <a:xfrm>
            <a:off x="7291811" y="4389012"/>
            <a:ext cx="374459" cy="1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사각형: 둥근 모서리 86">
            <a:extLst>
              <a:ext uri="{FF2B5EF4-FFF2-40B4-BE49-F238E27FC236}">
                <a16:creationId xmlns:a16="http://schemas.microsoft.com/office/drawing/2014/main" id="{C9FF823C-CDBB-4F1B-AE8D-D78E28BF8066}"/>
              </a:ext>
            </a:extLst>
          </p:cNvPr>
          <p:cNvSpPr/>
          <p:nvPr/>
        </p:nvSpPr>
        <p:spPr>
          <a:xfrm>
            <a:off x="8995266" y="2863913"/>
            <a:ext cx="374459" cy="2965656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Softmax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7CC9FC98-11C2-4DF8-A196-5F9750D9A4B1}"/>
              </a:ext>
            </a:extLst>
          </p:cNvPr>
          <p:cNvSpPr/>
          <p:nvPr/>
        </p:nvSpPr>
        <p:spPr>
          <a:xfrm>
            <a:off x="9760554" y="2863913"/>
            <a:ext cx="374459" cy="2965656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Cross Entropy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51DA5237-C384-4D54-AC1E-BD9D712CF23B}"/>
              </a:ext>
            </a:extLst>
          </p:cNvPr>
          <p:cNvCxnSpPr>
            <a:cxnSpLocks/>
          </p:cNvCxnSpPr>
          <p:nvPr/>
        </p:nvCxnSpPr>
        <p:spPr>
          <a:xfrm flipV="1">
            <a:off x="9437486" y="4388805"/>
            <a:ext cx="283653" cy="207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DC21B6B2-9837-4033-90A9-730E2714C315}"/>
              </a:ext>
            </a:extLst>
          </p:cNvPr>
          <p:cNvCxnSpPr>
            <a:cxnSpLocks/>
          </p:cNvCxnSpPr>
          <p:nvPr/>
        </p:nvCxnSpPr>
        <p:spPr>
          <a:xfrm flipV="1">
            <a:off x="10219252" y="4388805"/>
            <a:ext cx="283653" cy="207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1012B09A-C3BE-410B-B73E-DEABCA099B90}"/>
              </a:ext>
            </a:extLst>
          </p:cNvPr>
          <p:cNvSpPr txBox="1"/>
          <p:nvPr/>
        </p:nvSpPr>
        <p:spPr>
          <a:xfrm>
            <a:off x="879597" y="2234709"/>
            <a:ext cx="851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Input</a:t>
            </a:r>
            <a:endParaRPr lang="ko-KR" altLang="en-US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7337E223-CE34-4114-A78F-070EDCD58697}"/>
              </a:ext>
            </a:extLst>
          </p:cNvPr>
          <p:cNvSpPr txBox="1"/>
          <p:nvPr/>
        </p:nvSpPr>
        <p:spPr>
          <a:xfrm>
            <a:off x="7664799" y="2211593"/>
            <a:ext cx="920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Output</a:t>
            </a:r>
            <a:endParaRPr lang="ko-KR" altLang="en-US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AED00385-D2DC-46F7-903D-EE0DE2FC31B5}"/>
              </a:ext>
            </a:extLst>
          </p:cNvPr>
          <p:cNvSpPr txBox="1"/>
          <p:nvPr/>
        </p:nvSpPr>
        <p:spPr>
          <a:xfrm>
            <a:off x="3879091" y="2242448"/>
            <a:ext cx="1923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DNN Model</a:t>
            </a:r>
            <a:endParaRPr lang="ko-KR" altLang="en-US" dirty="0"/>
          </a:p>
        </p:txBody>
      </p:sp>
      <p:sp>
        <p:nvSpPr>
          <p:cNvPr id="102" name="사각형: 둥근 모서리 101">
            <a:extLst>
              <a:ext uri="{FF2B5EF4-FFF2-40B4-BE49-F238E27FC236}">
                <a16:creationId xmlns:a16="http://schemas.microsoft.com/office/drawing/2014/main" id="{B88EF2B4-F0FD-4618-9DAD-1FDF20AC0227}"/>
              </a:ext>
            </a:extLst>
          </p:cNvPr>
          <p:cNvSpPr/>
          <p:nvPr/>
        </p:nvSpPr>
        <p:spPr>
          <a:xfrm rot="5400000">
            <a:off x="10627755" y="4014070"/>
            <a:ext cx="701350" cy="772709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Loss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D81319B0-BB59-4003-8BB4-C2256A31EEA2}"/>
              </a:ext>
            </a:extLst>
          </p:cNvPr>
          <p:cNvCxnSpPr>
            <a:cxnSpLocks/>
          </p:cNvCxnSpPr>
          <p:nvPr/>
        </p:nvCxnSpPr>
        <p:spPr>
          <a:xfrm>
            <a:off x="8570064" y="4389012"/>
            <a:ext cx="374459" cy="1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212B29B5-DE9D-4A90-AA6C-403A2E0405A8}"/>
              </a:ext>
            </a:extLst>
          </p:cNvPr>
          <p:cNvSpPr txBox="1"/>
          <p:nvPr/>
        </p:nvSpPr>
        <p:spPr>
          <a:xfrm>
            <a:off x="9290267" y="2211593"/>
            <a:ext cx="1689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Compute Loss</a:t>
            </a:r>
            <a:endParaRPr lang="ko-KR" altLang="en-US" dirty="0"/>
          </a:p>
        </p:txBody>
      </p: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5D582CEA-F423-4AE5-B553-5792A0C03ACF}"/>
              </a:ext>
            </a:extLst>
          </p:cNvPr>
          <p:cNvCxnSpPr>
            <a:cxnSpLocks/>
          </p:cNvCxnSpPr>
          <p:nvPr/>
        </p:nvCxnSpPr>
        <p:spPr>
          <a:xfrm flipV="1">
            <a:off x="2725320" y="4554284"/>
            <a:ext cx="283653" cy="207"/>
          </a:xfrm>
          <a:prstGeom prst="straightConnector1">
            <a:avLst/>
          </a:prstGeom>
          <a:ln w="19050">
            <a:solidFill>
              <a:schemeClr val="accent2"/>
            </a:solidFill>
            <a:prstDash val="lgDash"/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2265D961-7BB8-4C53-8F9F-93C9CCD231C2}"/>
              </a:ext>
            </a:extLst>
          </p:cNvPr>
          <p:cNvCxnSpPr>
            <a:cxnSpLocks/>
          </p:cNvCxnSpPr>
          <p:nvPr/>
        </p:nvCxnSpPr>
        <p:spPr>
          <a:xfrm flipV="1">
            <a:off x="3474226" y="4554284"/>
            <a:ext cx="283653" cy="207"/>
          </a:xfrm>
          <a:prstGeom prst="straightConnector1">
            <a:avLst/>
          </a:prstGeom>
          <a:ln w="19050">
            <a:solidFill>
              <a:schemeClr val="accent2"/>
            </a:solidFill>
            <a:prstDash val="lgDash"/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9461C01F-B78A-480B-814A-0692D1E2C425}"/>
              </a:ext>
            </a:extLst>
          </p:cNvPr>
          <p:cNvCxnSpPr>
            <a:cxnSpLocks/>
          </p:cNvCxnSpPr>
          <p:nvPr/>
        </p:nvCxnSpPr>
        <p:spPr>
          <a:xfrm flipV="1">
            <a:off x="4222315" y="4554284"/>
            <a:ext cx="283653" cy="207"/>
          </a:xfrm>
          <a:prstGeom prst="straightConnector1">
            <a:avLst/>
          </a:prstGeom>
          <a:ln w="19050">
            <a:solidFill>
              <a:schemeClr val="accent2"/>
            </a:solidFill>
            <a:prstDash val="lgDash"/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A80C28E7-8665-4F40-BD31-557E3425B189}"/>
              </a:ext>
            </a:extLst>
          </p:cNvPr>
          <p:cNvCxnSpPr>
            <a:cxnSpLocks/>
          </p:cNvCxnSpPr>
          <p:nvPr/>
        </p:nvCxnSpPr>
        <p:spPr>
          <a:xfrm flipV="1">
            <a:off x="4971310" y="4554284"/>
            <a:ext cx="283653" cy="207"/>
          </a:xfrm>
          <a:prstGeom prst="straightConnector1">
            <a:avLst/>
          </a:prstGeom>
          <a:ln w="19050">
            <a:solidFill>
              <a:schemeClr val="accent2"/>
            </a:solidFill>
            <a:prstDash val="lgDash"/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화살표 연결선 112">
            <a:extLst>
              <a:ext uri="{FF2B5EF4-FFF2-40B4-BE49-F238E27FC236}">
                <a16:creationId xmlns:a16="http://schemas.microsoft.com/office/drawing/2014/main" id="{C29D7734-22A5-4081-B6A0-2F46B713CB45}"/>
              </a:ext>
            </a:extLst>
          </p:cNvPr>
          <p:cNvCxnSpPr>
            <a:cxnSpLocks/>
          </p:cNvCxnSpPr>
          <p:nvPr/>
        </p:nvCxnSpPr>
        <p:spPr>
          <a:xfrm flipV="1">
            <a:off x="5742899" y="4554284"/>
            <a:ext cx="283653" cy="207"/>
          </a:xfrm>
          <a:prstGeom prst="straightConnector1">
            <a:avLst/>
          </a:prstGeom>
          <a:ln w="19050">
            <a:solidFill>
              <a:schemeClr val="accent2"/>
            </a:solidFill>
            <a:prstDash val="lgDash"/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9AC63218-4B7D-4431-99C2-7133ED3FDE92}"/>
              </a:ext>
            </a:extLst>
          </p:cNvPr>
          <p:cNvCxnSpPr>
            <a:cxnSpLocks/>
          </p:cNvCxnSpPr>
          <p:nvPr/>
        </p:nvCxnSpPr>
        <p:spPr>
          <a:xfrm flipV="1">
            <a:off x="6509581" y="4554284"/>
            <a:ext cx="283653" cy="207"/>
          </a:xfrm>
          <a:prstGeom prst="straightConnector1">
            <a:avLst/>
          </a:prstGeom>
          <a:ln w="19050">
            <a:solidFill>
              <a:schemeClr val="accent2"/>
            </a:solidFill>
            <a:prstDash val="lgDash"/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id="{BA164010-E5D5-4C13-A6BB-7DAF3CBD614F}"/>
              </a:ext>
            </a:extLst>
          </p:cNvPr>
          <p:cNvCxnSpPr>
            <a:cxnSpLocks/>
          </p:cNvCxnSpPr>
          <p:nvPr/>
        </p:nvCxnSpPr>
        <p:spPr>
          <a:xfrm>
            <a:off x="7291811" y="4554491"/>
            <a:ext cx="374459" cy="1"/>
          </a:xfrm>
          <a:prstGeom prst="straightConnector1">
            <a:avLst/>
          </a:prstGeom>
          <a:ln w="19050">
            <a:solidFill>
              <a:schemeClr val="accent2"/>
            </a:solidFill>
            <a:prstDash val="lgDash"/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id="{57A96512-C4EA-4B6A-B3A6-9A1EEC9C145C}"/>
              </a:ext>
            </a:extLst>
          </p:cNvPr>
          <p:cNvCxnSpPr>
            <a:cxnSpLocks/>
          </p:cNvCxnSpPr>
          <p:nvPr/>
        </p:nvCxnSpPr>
        <p:spPr>
          <a:xfrm flipV="1">
            <a:off x="9437486" y="4554284"/>
            <a:ext cx="283653" cy="207"/>
          </a:xfrm>
          <a:prstGeom prst="straightConnector1">
            <a:avLst/>
          </a:prstGeom>
          <a:ln w="19050">
            <a:solidFill>
              <a:schemeClr val="accent2"/>
            </a:solidFill>
            <a:prstDash val="lgDash"/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화살표 연결선 116">
            <a:extLst>
              <a:ext uri="{FF2B5EF4-FFF2-40B4-BE49-F238E27FC236}">
                <a16:creationId xmlns:a16="http://schemas.microsoft.com/office/drawing/2014/main" id="{87DAFD5B-BFEC-428F-93D1-0E00BC5FADD8}"/>
              </a:ext>
            </a:extLst>
          </p:cNvPr>
          <p:cNvCxnSpPr>
            <a:cxnSpLocks/>
          </p:cNvCxnSpPr>
          <p:nvPr/>
        </p:nvCxnSpPr>
        <p:spPr>
          <a:xfrm flipV="1">
            <a:off x="10219252" y="4554284"/>
            <a:ext cx="283653" cy="207"/>
          </a:xfrm>
          <a:prstGeom prst="straightConnector1">
            <a:avLst/>
          </a:prstGeom>
          <a:ln w="19050">
            <a:solidFill>
              <a:schemeClr val="accent2"/>
            </a:solidFill>
            <a:prstDash val="lgDash"/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id="{164B2722-F066-486A-97B0-E7181CF02291}"/>
              </a:ext>
            </a:extLst>
          </p:cNvPr>
          <p:cNvCxnSpPr>
            <a:cxnSpLocks/>
          </p:cNvCxnSpPr>
          <p:nvPr/>
        </p:nvCxnSpPr>
        <p:spPr>
          <a:xfrm>
            <a:off x="8570064" y="4554491"/>
            <a:ext cx="374459" cy="1"/>
          </a:xfrm>
          <a:prstGeom prst="straightConnector1">
            <a:avLst/>
          </a:prstGeom>
          <a:ln w="19050">
            <a:solidFill>
              <a:schemeClr val="accent2"/>
            </a:solidFill>
            <a:prstDash val="lgDash"/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8BACD207-20F0-42EF-ACAE-D8D04B02364F}"/>
              </a:ext>
            </a:extLst>
          </p:cNvPr>
          <p:cNvSpPr txBox="1"/>
          <p:nvPr/>
        </p:nvSpPr>
        <p:spPr>
          <a:xfrm rot="5400000">
            <a:off x="936174" y="4613561"/>
            <a:ext cx="851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.   .   .</a:t>
            </a:r>
            <a:endParaRPr lang="ko-KR" altLang="en-US" b="1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E3C4E6A2-A44B-4637-80EF-76CB48D557E9}"/>
              </a:ext>
            </a:extLst>
          </p:cNvPr>
          <p:cNvSpPr txBox="1"/>
          <p:nvPr/>
        </p:nvSpPr>
        <p:spPr>
          <a:xfrm>
            <a:off x="183948" y="3211094"/>
            <a:ext cx="8512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Price</a:t>
            </a:r>
            <a:endParaRPr lang="ko-KR" altLang="en-US" sz="1200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D717C12B-96AC-4C2B-93AF-1D663272D870}"/>
              </a:ext>
            </a:extLst>
          </p:cNvPr>
          <p:cNvSpPr txBox="1"/>
          <p:nvPr/>
        </p:nvSpPr>
        <p:spPr>
          <a:xfrm>
            <a:off x="160592" y="3818916"/>
            <a:ext cx="8512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/>
              <a:t>Purchasecount</a:t>
            </a:r>
            <a:endParaRPr lang="ko-KR" altLang="en-US" sz="1200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04D38A67-FD05-452B-BCE5-3CD0B7E5F29A}"/>
              </a:ext>
            </a:extLst>
          </p:cNvPr>
          <p:cNvSpPr txBox="1"/>
          <p:nvPr/>
        </p:nvSpPr>
        <p:spPr>
          <a:xfrm>
            <a:off x="183948" y="5569214"/>
            <a:ext cx="8512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Session</a:t>
            </a:r>
            <a:endParaRPr lang="ko-KR" altLang="en-US" sz="1200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A010067B-FA0B-4411-9EA6-85C472BDEB09}"/>
              </a:ext>
            </a:extLst>
          </p:cNvPr>
          <p:cNvSpPr txBox="1"/>
          <p:nvPr/>
        </p:nvSpPr>
        <p:spPr>
          <a:xfrm rot="5400000">
            <a:off x="180105" y="4613561"/>
            <a:ext cx="851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.   .   .</a:t>
            </a:r>
            <a:endParaRPr lang="ko-KR" altLang="en-US" b="1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A2CCCEFA-743F-44B3-A7D3-5D67C343687A}"/>
              </a:ext>
            </a:extLst>
          </p:cNvPr>
          <p:cNvSpPr txBox="1"/>
          <p:nvPr/>
        </p:nvSpPr>
        <p:spPr>
          <a:xfrm>
            <a:off x="10552781" y="3311822"/>
            <a:ext cx="8512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Customer Royalty 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99591898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10541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dist="12700" dir="5400000" algn="t" rotWithShape="0">
              <a:srgbClr val="BBB3CB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en-US" altLang="ko-KR" sz="2800" b="1" i="1" kern="0" dirty="0">
              <a:solidFill>
                <a:prstClr val="white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9FE21DAC-103B-4798-9BA7-A1752A065F26}"/>
              </a:ext>
            </a:extLst>
          </p:cNvPr>
          <p:cNvSpPr txBox="1"/>
          <p:nvPr/>
        </p:nvSpPr>
        <p:spPr>
          <a:xfrm>
            <a:off x="360000" y="1439999"/>
            <a:ext cx="360000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모델 학습 과정</a:t>
            </a:r>
            <a:endParaRPr lang="en-US" altLang="ko-KR" sz="2000" b="1" dirty="0">
              <a:latin typeface="한컴산뜻돋움" panose="02000000000000000000" pitchFamily="2" charset="-127"/>
              <a:ea typeface="한컴산뜻돋움" panose="02000000000000000000" pitchFamily="2" charset="-127"/>
              <a:cs typeface="Times New Roman" panose="02020603050405020304" pitchFamily="18" charset="0"/>
            </a:endParaRPr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BA2DCAF6-0681-48D8-A65D-A2F6EEB77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69725" y="6492875"/>
            <a:ext cx="2743200" cy="365125"/>
          </a:xfrm>
        </p:spPr>
        <p:txBody>
          <a:bodyPr/>
          <a:lstStyle/>
          <a:p>
            <a:fld id="{BAAF555B-7E58-4FDF-83D4-B4CEA304EAF7}" type="slidenum">
              <a:rPr lang="ko-KR" altLang="en-US" sz="2400" smtClean="0">
                <a:solidFill>
                  <a:prstClr val="black">
                    <a:tint val="75000"/>
                  </a:prst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pPr/>
              <a:t>39</a:t>
            </a:fld>
            <a:r>
              <a:rPr lang="en-US" altLang="ko-KR" sz="2400" dirty="0">
                <a:solidFill>
                  <a:prstClr val="black">
                    <a:tint val="75000"/>
                  </a:prst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/11</a:t>
            </a:r>
            <a:endParaRPr lang="ko-KR" altLang="en-US" sz="2400" dirty="0">
              <a:solidFill>
                <a:prstClr val="black">
                  <a:tint val="75000"/>
                </a:prstClr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0DFED3E-517E-4501-8CE6-032E3E398546}"/>
              </a:ext>
            </a:extLst>
          </p:cNvPr>
          <p:cNvSpPr txBox="1"/>
          <p:nvPr/>
        </p:nvSpPr>
        <p:spPr>
          <a:xfrm>
            <a:off x="180000" y="288000"/>
            <a:ext cx="396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b="1" dirty="0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모델 학습 과정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70EEB5C3-2952-4001-9EF5-44CE4FB0E7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177464"/>
            <a:ext cx="5905499" cy="356383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E7307B54-473A-4329-AE68-0654110745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179" y="2177464"/>
            <a:ext cx="5485179" cy="356383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11A1E4B-3FD8-4EDE-9E04-5DC483B2666A}"/>
              </a:ext>
            </a:extLst>
          </p:cNvPr>
          <p:cNvSpPr txBox="1"/>
          <p:nvPr/>
        </p:nvSpPr>
        <p:spPr>
          <a:xfrm>
            <a:off x="415179" y="6032486"/>
            <a:ext cx="568942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Learning rate = 0.001, Optimizer = Adam(0.9, 0.999)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D7CBEC-2D02-447C-B723-576C69ED5729}"/>
              </a:ext>
            </a:extLst>
          </p:cNvPr>
          <p:cNvSpPr txBox="1"/>
          <p:nvPr/>
        </p:nvSpPr>
        <p:spPr>
          <a:xfrm>
            <a:off x="2542576" y="1445602"/>
            <a:ext cx="568942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b="1" dirty="0"/>
              <a:t>Best Train Accuracy : 66.01%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581712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10541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dist="12700" dir="5400000" algn="t" rotWithShape="0">
              <a:srgbClr val="BBB3CB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lnSpc>
                <a:spcPct val="150000"/>
              </a:lnSpc>
              <a:defRPr/>
            </a:pPr>
            <a:endParaRPr lang="en-US" altLang="ko-KR" sz="2800" b="1" kern="0" dirty="0">
              <a:solidFill>
                <a:prstClr val="white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9FE21DAC-103B-4798-9BA7-A1752A065F26}"/>
              </a:ext>
            </a:extLst>
          </p:cNvPr>
          <p:cNvSpPr txBox="1"/>
          <p:nvPr/>
        </p:nvSpPr>
        <p:spPr>
          <a:xfrm>
            <a:off x="360000" y="1440000"/>
            <a:ext cx="3600000" cy="3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e-</a:t>
            </a:r>
            <a:r>
              <a:rPr lang="ko-KR" altLang="en-US" sz="20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커머스 고객의 충성도 예측</a:t>
            </a:r>
            <a:endParaRPr lang="en-US" altLang="ko-KR" sz="2000" b="1" dirty="0">
              <a:latin typeface="한컴산뜻돋움" panose="02000000000000000000" pitchFamily="2" charset="-127"/>
              <a:ea typeface="한컴산뜻돋움" panose="02000000000000000000" pitchFamily="2" charset="-127"/>
              <a:cs typeface="Times New Roman" panose="020206030504050203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545B1B4-6B6A-46AB-9868-C6CC27D30D46}"/>
              </a:ext>
            </a:extLst>
          </p:cNvPr>
          <p:cNvSpPr txBox="1"/>
          <p:nvPr/>
        </p:nvSpPr>
        <p:spPr>
          <a:xfrm>
            <a:off x="360001" y="4507389"/>
            <a:ext cx="11647516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6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다양한 </a:t>
            </a:r>
            <a:r>
              <a:rPr lang="en-US" altLang="ko-KR" sz="16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e-</a:t>
            </a:r>
            <a:r>
              <a:rPr lang="ko-KR" altLang="en-US" sz="16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커머스 </a:t>
            </a:r>
            <a:r>
              <a:rPr lang="ko-KR" altLang="en-US" sz="16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플랫폼이 존재하는 가운데 소비자는 자신의 구매 성향에 맞는 플랫폼을 선택한다</a:t>
            </a:r>
            <a:r>
              <a:rPr lang="en-US" altLang="ko-KR" sz="16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.</a:t>
            </a:r>
          </a:p>
          <a:p>
            <a:endParaRPr lang="en-US" altLang="ko-KR" sz="1600" dirty="0">
              <a:latin typeface="한컴산뜻돋움" panose="02000000000000000000" pitchFamily="2" charset="-127"/>
              <a:ea typeface="한컴산뜻돋움" panose="02000000000000000000" pitchFamily="2" charset="-127"/>
              <a:cs typeface="Times New Roman" panose="02020603050405020304" pitchFamily="18" charset="0"/>
            </a:endParaRPr>
          </a:p>
          <a:p>
            <a:r>
              <a:rPr lang="ko-KR" altLang="en-US" sz="1600" b="1" dirty="0">
                <a:solidFill>
                  <a:srgbClr val="FF0000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어떤 소비자들이 충성 고객이 될 것인가 </a:t>
            </a:r>
            <a:r>
              <a:rPr lang="ko-KR" altLang="en-US" sz="16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예측을 할 수 있다면 기업의 </a:t>
            </a:r>
            <a:r>
              <a:rPr lang="ko-KR" altLang="en-US" sz="1600" b="1" dirty="0">
                <a:solidFill>
                  <a:srgbClr val="FF0000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이익의 증대</a:t>
            </a:r>
            <a:r>
              <a:rPr lang="ko-KR" altLang="en-US" sz="16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를 기대할 수 있다</a:t>
            </a:r>
            <a:r>
              <a:rPr lang="en-US" altLang="ko-KR" sz="16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.</a:t>
            </a:r>
          </a:p>
          <a:p>
            <a:endParaRPr lang="en-US" altLang="ko-KR" sz="1600" dirty="0">
              <a:latin typeface="한컴산뜻돋움" panose="02000000000000000000" pitchFamily="2" charset="-127"/>
              <a:ea typeface="한컴산뜻돋움" panose="02000000000000000000" pitchFamily="2" charset="-127"/>
              <a:cs typeface="Times New Roman" panose="02020603050405020304" pitchFamily="18" charset="0"/>
            </a:endParaRPr>
          </a:p>
          <a:p>
            <a:r>
              <a:rPr lang="ko-KR" altLang="en-US" sz="16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이번 프로젝트에서는</a:t>
            </a:r>
            <a:r>
              <a:rPr lang="ko-KR" altLang="en-US" sz="16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 </a:t>
            </a:r>
            <a:r>
              <a:rPr lang="en-US" altLang="ko-KR" sz="16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e-</a:t>
            </a:r>
            <a:r>
              <a:rPr lang="ko-KR" altLang="en-US" sz="16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커머스 소비자의 행동 데이터</a:t>
            </a:r>
            <a:r>
              <a:rPr lang="ko-KR" altLang="en-US" sz="16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를 통해 재 방문 빈도에 따른 </a:t>
            </a:r>
            <a:r>
              <a:rPr lang="ko-KR" altLang="en-US" sz="1600" b="1" dirty="0">
                <a:solidFill>
                  <a:srgbClr val="FF0000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고객의 충성도를 예측</a:t>
            </a:r>
            <a:r>
              <a:rPr lang="ko-KR" altLang="en-US" sz="16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하는 것을 목표로 한다</a:t>
            </a:r>
            <a:r>
              <a:rPr lang="en-US" altLang="ko-KR" sz="16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BA2DCAF6-0681-48D8-A65D-A2F6EEB77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69725" y="6492875"/>
            <a:ext cx="2743200" cy="365125"/>
          </a:xfrm>
        </p:spPr>
        <p:txBody>
          <a:bodyPr/>
          <a:lstStyle/>
          <a:p>
            <a:fld id="{BAAF555B-7E58-4FDF-83D4-B4CEA304EAF7}" type="slidenum">
              <a:rPr lang="ko-KR" altLang="en-US" sz="2400" b="1" smtClean="0">
                <a:solidFill>
                  <a:prstClr val="black">
                    <a:tint val="75000"/>
                  </a:prst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pPr/>
              <a:t>4</a:t>
            </a:fld>
            <a:r>
              <a:rPr lang="en-US" altLang="ko-KR" sz="2400" b="1" dirty="0">
                <a:solidFill>
                  <a:prstClr val="black">
                    <a:tint val="75000"/>
                  </a:prst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/27</a:t>
            </a:r>
            <a:endParaRPr lang="ko-KR" altLang="en-US" sz="2400" b="1" dirty="0">
              <a:solidFill>
                <a:prstClr val="black">
                  <a:tint val="75000"/>
                </a:prstClr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54F40058-6B5A-4BE9-951F-444EADF9315A}"/>
              </a:ext>
            </a:extLst>
          </p:cNvPr>
          <p:cNvGrpSpPr/>
          <p:nvPr/>
        </p:nvGrpSpPr>
        <p:grpSpPr>
          <a:xfrm>
            <a:off x="1665959" y="1886139"/>
            <a:ext cx="8860081" cy="1899347"/>
            <a:chOff x="1506877" y="1962921"/>
            <a:chExt cx="8860081" cy="1899347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64D67D62-ED23-4087-829C-5AA5B79AF60B}"/>
                </a:ext>
              </a:extLst>
            </p:cNvPr>
            <p:cNvGrpSpPr/>
            <p:nvPr/>
          </p:nvGrpSpPr>
          <p:grpSpPr>
            <a:xfrm>
              <a:off x="1506877" y="1962921"/>
              <a:ext cx="7910426" cy="1899347"/>
              <a:chOff x="591023" y="1844750"/>
              <a:chExt cx="9080793" cy="2315880"/>
            </a:xfrm>
          </p:grpSpPr>
          <p:pic>
            <p:nvPicPr>
              <p:cNvPr id="1030" name="Picture 6" descr="아마존 로고">
                <a:extLst>
                  <a:ext uri="{FF2B5EF4-FFF2-40B4-BE49-F238E27FC236}">
                    <a16:creationId xmlns:a16="http://schemas.microsoft.com/office/drawing/2014/main" id="{CCAE1F8A-6E46-455D-985F-1DA696D72F5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338066" y="2789030"/>
                <a:ext cx="3333750" cy="13716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4" name="Picture 10" descr="이베이 - 위키백과, 우리 모두의 백과사전">
                <a:extLst>
                  <a:ext uri="{FF2B5EF4-FFF2-40B4-BE49-F238E27FC236}">
                    <a16:creationId xmlns:a16="http://schemas.microsoft.com/office/drawing/2014/main" id="{D0E03DA6-9316-46E1-ABAE-DED7D70F1A8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40587" y="2839681"/>
                <a:ext cx="3213349" cy="12853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26" name="Picture 2" descr="무서운 쿠팡, 결국 일냈다">
                <a:extLst>
                  <a:ext uri="{FF2B5EF4-FFF2-40B4-BE49-F238E27FC236}">
                    <a16:creationId xmlns:a16="http://schemas.microsoft.com/office/drawing/2014/main" id="{CDDF80E1-E71F-4692-A882-134AE7B811F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25320"/>
              <a:stretch/>
            </p:blipFill>
            <p:spPr bwMode="auto">
              <a:xfrm>
                <a:off x="591023" y="1844750"/>
                <a:ext cx="2724150" cy="125194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28" name="Picture 4" descr="단독]SK플래닛, 말레이시아 11번가 사업 매각…&quot;동남아 시장 완전 철수&quot;">
                <a:extLst>
                  <a:ext uri="{FF2B5EF4-FFF2-40B4-BE49-F238E27FC236}">
                    <a16:creationId xmlns:a16="http://schemas.microsoft.com/office/drawing/2014/main" id="{4164045D-1E4E-4990-B008-5453B4AF1EA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84342" y="2131691"/>
                <a:ext cx="2527214" cy="82102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036" name="Picture 12" descr="위메프, 2월 첫 주말 마트(생필품) 카테고리 주문 3.6배 증가 - 전자신문">
              <a:extLst>
                <a:ext uri="{FF2B5EF4-FFF2-40B4-BE49-F238E27FC236}">
                  <a16:creationId xmlns:a16="http://schemas.microsoft.com/office/drawing/2014/main" id="{51177F77-8F4E-4214-BD80-07E94DEFF2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67647" y="2148308"/>
              <a:ext cx="1899311" cy="6479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446CF558-68D0-4822-AFD4-E35913ABD4D2}"/>
              </a:ext>
            </a:extLst>
          </p:cNvPr>
          <p:cNvSpPr txBox="1"/>
          <p:nvPr/>
        </p:nvSpPr>
        <p:spPr>
          <a:xfrm>
            <a:off x="180000" y="288000"/>
            <a:ext cx="14634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b="1" dirty="0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주제</a:t>
            </a:r>
          </a:p>
        </p:txBody>
      </p:sp>
    </p:spTree>
    <p:extLst>
      <p:ext uri="{BB962C8B-B14F-4D97-AF65-F5344CB8AC3E}">
        <p14:creationId xmlns:p14="http://schemas.microsoft.com/office/powerpoint/2010/main" val="265282681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10541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dist="12700" dir="5400000" algn="t" rotWithShape="0">
              <a:srgbClr val="BBB3CB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en-US" altLang="ko-KR" sz="2800" b="1" i="1" kern="0" dirty="0">
              <a:solidFill>
                <a:prstClr val="white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9FE21DAC-103B-4798-9BA7-A1752A065F26}"/>
              </a:ext>
            </a:extLst>
          </p:cNvPr>
          <p:cNvSpPr txBox="1"/>
          <p:nvPr/>
        </p:nvSpPr>
        <p:spPr>
          <a:xfrm>
            <a:off x="360000" y="1439999"/>
            <a:ext cx="360000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모델 학습 과정</a:t>
            </a:r>
            <a:endParaRPr lang="en-US" altLang="ko-KR" sz="2000" b="1" dirty="0">
              <a:latin typeface="한컴산뜻돋움" panose="02000000000000000000" pitchFamily="2" charset="-127"/>
              <a:ea typeface="한컴산뜻돋움" panose="02000000000000000000" pitchFamily="2" charset="-127"/>
              <a:cs typeface="Times New Roman" panose="02020603050405020304" pitchFamily="18" charset="0"/>
            </a:endParaRPr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BA2DCAF6-0681-48D8-A65D-A2F6EEB77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69725" y="6492875"/>
            <a:ext cx="2743200" cy="365125"/>
          </a:xfrm>
        </p:spPr>
        <p:txBody>
          <a:bodyPr/>
          <a:lstStyle/>
          <a:p>
            <a:fld id="{BAAF555B-7E58-4FDF-83D4-B4CEA304EAF7}" type="slidenum">
              <a:rPr lang="ko-KR" altLang="en-US" sz="2400" smtClean="0">
                <a:solidFill>
                  <a:prstClr val="black">
                    <a:tint val="75000"/>
                  </a:prst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pPr/>
              <a:t>40</a:t>
            </a:fld>
            <a:r>
              <a:rPr lang="en-US" altLang="ko-KR" sz="2400" dirty="0">
                <a:solidFill>
                  <a:prstClr val="black">
                    <a:tint val="75000"/>
                  </a:prst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/11</a:t>
            </a:r>
            <a:endParaRPr lang="ko-KR" altLang="en-US" sz="2400" dirty="0">
              <a:solidFill>
                <a:prstClr val="black">
                  <a:tint val="75000"/>
                </a:prstClr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0DFED3E-517E-4501-8CE6-032E3E398546}"/>
              </a:ext>
            </a:extLst>
          </p:cNvPr>
          <p:cNvSpPr txBox="1"/>
          <p:nvPr/>
        </p:nvSpPr>
        <p:spPr>
          <a:xfrm>
            <a:off x="180000" y="288000"/>
            <a:ext cx="396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b="1" dirty="0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모델 학습 과정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E284BF94-DCBF-41BA-B0C7-D29B069033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950" y="2207171"/>
            <a:ext cx="4431733" cy="356538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578342A5-7F5D-4636-9259-EAFACC7CEE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2647" y="2207172"/>
            <a:ext cx="4431733" cy="356537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16956779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10541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dist="12700" dir="5400000" algn="t" rotWithShape="0">
              <a:srgbClr val="BBB3CB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en-US" altLang="ko-KR" sz="2800" b="1" i="1" kern="0" dirty="0">
              <a:solidFill>
                <a:prstClr val="white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9FE21DAC-103B-4798-9BA7-A1752A065F26}"/>
              </a:ext>
            </a:extLst>
          </p:cNvPr>
          <p:cNvSpPr txBox="1"/>
          <p:nvPr/>
        </p:nvSpPr>
        <p:spPr>
          <a:xfrm>
            <a:off x="360000" y="1439999"/>
            <a:ext cx="360000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모델 학습 과정</a:t>
            </a:r>
            <a:endParaRPr lang="en-US" altLang="ko-KR" sz="2000" b="1" dirty="0">
              <a:latin typeface="한컴산뜻돋움" panose="02000000000000000000" pitchFamily="2" charset="-127"/>
              <a:ea typeface="한컴산뜻돋움" panose="02000000000000000000" pitchFamily="2" charset="-127"/>
              <a:cs typeface="Times New Roman" panose="02020603050405020304" pitchFamily="18" charset="0"/>
            </a:endParaRPr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BA2DCAF6-0681-48D8-A65D-A2F6EEB77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69725" y="6492875"/>
            <a:ext cx="2743200" cy="365125"/>
          </a:xfrm>
        </p:spPr>
        <p:txBody>
          <a:bodyPr/>
          <a:lstStyle/>
          <a:p>
            <a:fld id="{BAAF555B-7E58-4FDF-83D4-B4CEA304EAF7}" type="slidenum">
              <a:rPr lang="ko-KR" altLang="en-US" sz="2400" smtClean="0">
                <a:solidFill>
                  <a:prstClr val="black">
                    <a:tint val="75000"/>
                  </a:prst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pPr/>
              <a:t>41</a:t>
            </a:fld>
            <a:r>
              <a:rPr lang="en-US" altLang="ko-KR" sz="2400" dirty="0">
                <a:solidFill>
                  <a:prstClr val="black">
                    <a:tint val="75000"/>
                  </a:prst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/11</a:t>
            </a:r>
            <a:endParaRPr lang="ko-KR" altLang="en-US" sz="2400" dirty="0">
              <a:solidFill>
                <a:prstClr val="black">
                  <a:tint val="75000"/>
                </a:prstClr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0DFED3E-517E-4501-8CE6-032E3E398546}"/>
              </a:ext>
            </a:extLst>
          </p:cNvPr>
          <p:cNvSpPr txBox="1"/>
          <p:nvPr/>
        </p:nvSpPr>
        <p:spPr>
          <a:xfrm>
            <a:off x="180000" y="288000"/>
            <a:ext cx="396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b="1" dirty="0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모델 학습 과정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3139C8D4-3453-4DC0-B9AF-F7BA6329FE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8700640"/>
              </p:ext>
            </p:extLst>
          </p:nvPr>
        </p:nvGraphicFramePr>
        <p:xfrm>
          <a:off x="2144112" y="2427890"/>
          <a:ext cx="8560675" cy="3360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5362">
                  <a:extLst>
                    <a:ext uri="{9D8B030D-6E8A-4147-A177-3AD203B41FA5}">
                      <a16:colId xmlns:a16="http://schemas.microsoft.com/office/drawing/2014/main" val="112273073"/>
                    </a:ext>
                  </a:extLst>
                </a:gridCol>
                <a:gridCol w="2775362">
                  <a:extLst>
                    <a:ext uri="{9D8B030D-6E8A-4147-A177-3AD203B41FA5}">
                      <a16:colId xmlns:a16="http://schemas.microsoft.com/office/drawing/2014/main" val="3422576690"/>
                    </a:ext>
                  </a:extLst>
                </a:gridCol>
                <a:gridCol w="3009951">
                  <a:extLst>
                    <a:ext uri="{9D8B030D-6E8A-4147-A177-3AD203B41FA5}">
                      <a16:colId xmlns:a16="http://schemas.microsoft.com/office/drawing/2014/main" val="3835014569"/>
                    </a:ext>
                  </a:extLst>
                </a:gridCol>
              </a:tblGrid>
              <a:tr h="5601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Model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Train Accuracy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Validation Accuracy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3229756"/>
                  </a:ext>
                </a:extLst>
              </a:tr>
              <a:tr h="5601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Random forest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79.89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57.98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2553697"/>
                  </a:ext>
                </a:extLst>
              </a:tr>
              <a:tr h="5601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KNN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61.21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60.01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4275598"/>
                  </a:ext>
                </a:extLst>
              </a:tr>
              <a:tr h="5601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DNN (0.09M)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66.01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66.81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0707761"/>
                  </a:ext>
                </a:extLst>
              </a:tr>
              <a:tr h="5601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DNN (0.34M)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63.67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66.89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8506244"/>
                  </a:ext>
                </a:extLst>
              </a:tr>
              <a:tr h="5601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DNN (11.21M)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62.06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66.90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14469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285955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10541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dist="12700" dir="5400000" algn="t" rotWithShape="0">
              <a:srgbClr val="BBB3CB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en-US" altLang="ko-KR" sz="2800" b="1" i="1" kern="0" dirty="0">
              <a:solidFill>
                <a:prstClr val="white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D5B459F-E5C0-41A4-B274-939BA9DA3811}"/>
              </a:ext>
            </a:extLst>
          </p:cNvPr>
          <p:cNvSpPr txBox="1"/>
          <p:nvPr/>
        </p:nvSpPr>
        <p:spPr>
          <a:xfrm>
            <a:off x="448230" y="2713214"/>
            <a:ext cx="11058473" cy="138499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한 번이라도 </a:t>
            </a:r>
            <a:r>
              <a:rPr lang="en-US" altLang="ko-KR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e-</a:t>
            </a:r>
            <a:r>
              <a:rPr lang="ko-KR" altLang="en-US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커머스를 통해 구매 경험이 있는 소비자의 재 방문 여부를 예측하는 것은 어렵지 않다</a:t>
            </a:r>
            <a:r>
              <a:rPr lang="en-US" altLang="ko-KR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.</a:t>
            </a:r>
          </a:p>
          <a:p>
            <a:pPr algn="ctr"/>
            <a:endParaRPr lang="en-US" altLang="ko-KR" b="1" dirty="0">
              <a:latin typeface="한컴산뜻돋움" panose="02000000000000000000" pitchFamily="2" charset="-127"/>
              <a:ea typeface="한컴산뜻돋움" panose="02000000000000000000" pitchFamily="2" charset="-127"/>
              <a:cs typeface="Times New Roman" panose="02020603050405020304" pitchFamily="18" charset="0"/>
            </a:endParaRPr>
          </a:p>
          <a:p>
            <a:pPr algn="ctr"/>
            <a:r>
              <a:rPr lang="ko-KR" altLang="en-US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하지만 소비자의 재 방문 횟수를 예측하고 </a:t>
            </a:r>
            <a:r>
              <a:rPr lang="en-US" altLang="ko-KR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customer royalty</a:t>
            </a:r>
            <a:r>
              <a:rPr lang="ko-KR" altLang="en-US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를 예측하는 것은 전자보다 정확도가 떨어진다</a:t>
            </a:r>
            <a:r>
              <a:rPr lang="en-US" altLang="ko-KR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.</a:t>
            </a:r>
          </a:p>
          <a:p>
            <a:pPr algn="ctr"/>
            <a:endParaRPr lang="en-US" altLang="ko-KR" b="1" dirty="0">
              <a:latin typeface="한컴산뜻돋움" panose="02000000000000000000" pitchFamily="2" charset="-127"/>
              <a:ea typeface="한컴산뜻돋움" panose="02000000000000000000" pitchFamily="2" charset="-127"/>
              <a:cs typeface="Times New Roman" panose="02020603050405020304" pitchFamily="18" charset="0"/>
            </a:endParaRPr>
          </a:p>
          <a:p>
            <a:pPr algn="ctr"/>
            <a:r>
              <a:rPr lang="ko-KR" altLang="en-US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소비자에 대한 개인 정보 없이 </a:t>
            </a:r>
            <a:r>
              <a:rPr lang="ko-KR" altLang="en-US" b="1" dirty="0">
                <a:solidFill>
                  <a:srgbClr val="FF0000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구매 이력만으로는 소비자의 특성 표현 능력이 떨어지기 때문</a:t>
            </a:r>
            <a:r>
              <a:rPr lang="ko-KR" altLang="en-US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으로 생각된다</a:t>
            </a:r>
            <a:r>
              <a:rPr lang="en-US" altLang="ko-KR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5" name="슬라이드 번호 개체 틀 5">
            <a:extLst>
              <a:ext uri="{FF2B5EF4-FFF2-40B4-BE49-F238E27FC236}">
                <a16:creationId xmlns:a16="http://schemas.microsoft.com/office/drawing/2014/main" id="{5F2916FF-C173-46AD-961B-9B539C48F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69725" y="6492875"/>
            <a:ext cx="2743200" cy="365125"/>
          </a:xfrm>
        </p:spPr>
        <p:txBody>
          <a:bodyPr/>
          <a:lstStyle/>
          <a:p>
            <a:fld id="{BAAF555B-7E58-4FDF-83D4-B4CEA304EAF7}" type="slidenum">
              <a:rPr lang="ko-KR" altLang="en-US" sz="2400" smtClean="0">
                <a:solidFill>
                  <a:prstClr val="black">
                    <a:tint val="75000"/>
                  </a:prst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pPr/>
              <a:t>42</a:t>
            </a:fld>
            <a:r>
              <a:rPr lang="en-US" altLang="ko-KR" sz="2400" dirty="0">
                <a:solidFill>
                  <a:prstClr val="black">
                    <a:tint val="75000"/>
                  </a:prst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/11</a:t>
            </a:r>
            <a:endParaRPr lang="ko-KR" altLang="en-US" sz="2400" dirty="0">
              <a:solidFill>
                <a:prstClr val="black">
                  <a:tint val="75000"/>
                </a:prstClr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1D47ED-E420-4F01-9CBE-0C4575200EC2}"/>
              </a:ext>
            </a:extLst>
          </p:cNvPr>
          <p:cNvSpPr txBox="1"/>
          <p:nvPr/>
        </p:nvSpPr>
        <p:spPr>
          <a:xfrm>
            <a:off x="180000" y="288000"/>
            <a:ext cx="25934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b="1" dirty="0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보완점</a:t>
            </a:r>
          </a:p>
        </p:txBody>
      </p:sp>
    </p:spTree>
    <p:extLst>
      <p:ext uri="{BB962C8B-B14F-4D97-AF65-F5344CB8AC3E}">
        <p14:creationId xmlns:p14="http://schemas.microsoft.com/office/powerpoint/2010/main" val="111841197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10541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dist="12700" dir="5400000" algn="t" rotWithShape="0">
              <a:srgbClr val="BBB3CB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en-US" altLang="ko-KR" sz="2800" b="1" i="1" kern="0" dirty="0">
              <a:solidFill>
                <a:prstClr val="white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D5B459F-E5C0-41A4-B274-939BA9DA3811}"/>
              </a:ext>
            </a:extLst>
          </p:cNvPr>
          <p:cNvSpPr txBox="1"/>
          <p:nvPr/>
        </p:nvSpPr>
        <p:spPr>
          <a:xfrm>
            <a:off x="440347" y="2875002"/>
            <a:ext cx="11058473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E-</a:t>
            </a:r>
            <a:r>
              <a:rPr lang="ko-KR" altLang="en-US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커머스 기업에서 이러한 모델을 기반으로 </a:t>
            </a:r>
            <a:r>
              <a:rPr lang="ko-KR" altLang="en-US" b="1" dirty="0">
                <a:solidFill>
                  <a:srgbClr val="FF0000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소비자의 개인 정보 데이터</a:t>
            </a:r>
            <a:r>
              <a:rPr lang="ko-KR" altLang="en-US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를 결합한다면</a:t>
            </a:r>
            <a:endParaRPr lang="en-US" altLang="ko-KR" b="1" dirty="0">
              <a:latin typeface="한컴산뜻돋움" panose="02000000000000000000" pitchFamily="2" charset="-127"/>
              <a:ea typeface="한컴산뜻돋움" panose="02000000000000000000" pitchFamily="2" charset="-127"/>
              <a:cs typeface="Times New Roman" panose="02020603050405020304" pitchFamily="18" charset="0"/>
            </a:endParaRPr>
          </a:p>
          <a:p>
            <a:pPr algn="ctr"/>
            <a:r>
              <a:rPr lang="ko-KR" altLang="en-US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고객의 충성도를 예측 정확도가 상승할 것으로 예상한다</a:t>
            </a:r>
            <a:r>
              <a:rPr lang="en-US" altLang="ko-KR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.</a:t>
            </a:r>
          </a:p>
          <a:p>
            <a:pPr algn="ctr"/>
            <a:endParaRPr lang="en-US" altLang="ko-KR" b="1" dirty="0">
              <a:latin typeface="한컴산뜻돋움" panose="02000000000000000000" pitchFamily="2" charset="-127"/>
              <a:ea typeface="한컴산뜻돋움" panose="02000000000000000000" pitchFamily="2" charset="-127"/>
              <a:cs typeface="Times New Roman" panose="02020603050405020304" pitchFamily="18" charset="0"/>
            </a:endParaRPr>
          </a:p>
          <a:p>
            <a:pPr algn="ctr"/>
            <a:r>
              <a:rPr lang="ko-KR" altLang="en-US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기업들은 예측된 고객의 충성도를 통해 맞춤 마케팅 또는 유인 기법을 통해 </a:t>
            </a:r>
            <a:r>
              <a:rPr lang="ko-KR" altLang="en-US" b="1" dirty="0">
                <a:solidFill>
                  <a:srgbClr val="FF0000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충성 고객 확보 전략</a:t>
            </a:r>
            <a:r>
              <a:rPr lang="ko-KR" altLang="en-US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을 수립할 수 있다</a:t>
            </a:r>
            <a:r>
              <a:rPr lang="en-US" altLang="ko-KR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5" name="슬라이드 번호 개체 틀 5">
            <a:extLst>
              <a:ext uri="{FF2B5EF4-FFF2-40B4-BE49-F238E27FC236}">
                <a16:creationId xmlns:a16="http://schemas.microsoft.com/office/drawing/2014/main" id="{5F2916FF-C173-46AD-961B-9B539C48F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69725" y="6492875"/>
            <a:ext cx="2743200" cy="365125"/>
          </a:xfrm>
        </p:spPr>
        <p:txBody>
          <a:bodyPr/>
          <a:lstStyle/>
          <a:p>
            <a:fld id="{BAAF555B-7E58-4FDF-83D4-B4CEA304EAF7}" type="slidenum">
              <a:rPr lang="ko-KR" altLang="en-US" sz="2400" smtClean="0">
                <a:solidFill>
                  <a:prstClr val="black">
                    <a:tint val="75000"/>
                  </a:prst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pPr/>
              <a:t>43</a:t>
            </a:fld>
            <a:r>
              <a:rPr lang="en-US" altLang="ko-KR" sz="2400" dirty="0">
                <a:solidFill>
                  <a:prstClr val="black">
                    <a:tint val="75000"/>
                  </a:prst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/11</a:t>
            </a:r>
            <a:endParaRPr lang="ko-KR" altLang="en-US" sz="2400" dirty="0">
              <a:solidFill>
                <a:prstClr val="black">
                  <a:tint val="75000"/>
                </a:prstClr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1D47ED-E420-4F01-9CBE-0C4575200EC2}"/>
              </a:ext>
            </a:extLst>
          </p:cNvPr>
          <p:cNvSpPr txBox="1"/>
          <p:nvPr/>
        </p:nvSpPr>
        <p:spPr>
          <a:xfrm>
            <a:off x="180000" y="288000"/>
            <a:ext cx="25934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b="1" dirty="0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결론</a:t>
            </a:r>
          </a:p>
        </p:txBody>
      </p:sp>
    </p:spTree>
    <p:extLst>
      <p:ext uri="{BB962C8B-B14F-4D97-AF65-F5344CB8AC3E}">
        <p14:creationId xmlns:p14="http://schemas.microsoft.com/office/powerpoint/2010/main" val="48746689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10541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dist="12700" dir="5400000" algn="t" rotWithShape="0">
              <a:srgbClr val="BBB3CB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en-US" altLang="ko-KR" sz="2800" b="1" i="1" kern="0" dirty="0">
              <a:solidFill>
                <a:prstClr val="white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D5B459F-E5C0-41A4-B274-939BA9DA3811}"/>
              </a:ext>
            </a:extLst>
          </p:cNvPr>
          <p:cNvSpPr txBox="1"/>
          <p:nvPr/>
        </p:nvSpPr>
        <p:spPr>
          <a:xfrm>
            <a:off x="3572430" y="3429000"/>
            <a:ext cx="493233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28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감사합니다</a:t>
            </a:r>
            <a:r>
              <a:rPr lang="en-US" altLang="ko-KR" sz="28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5" name="슬라이드 번호 개체 틀 5">
            <a:extLst>
              <a:ext uri="{FF2B5EF4-FFF2-40B4-BE49-F238E27FC236}">
                <a16:creationId xmlns:a16="http://schemas.microsoft.com/office/drawing/2014/main" id="{1FCDB5B0-F9FD-46BB-95D4-67A495633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69725" y="6492875"/>
            <a:ext cx="2743200" cy="365125"/>
          </a:xfrm>
        </p:spPr>
        <p:txBody>
          <a:bodyPr/>
          <a:lstStyle/>
          <a:p>
            <a:fld id="{BAAF555B-7E58-4FDF-83D4-B4CEA304EAF7}" type="slidenum">
              <a:rPr lang="ko-KR" altLang="en-US" sz="2400" smtClean="0">
                <a:solidFill>
                  <a:prstClr val="black">
                    <a:tint val="75000"/>
                  </a:prst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pPr/>
              <a:t>44</a:t>
            </a:fld>
            <a:r>
              <a:rPr lang="en-US" altLang="ko-KR" sz="2400" dirty="0">
                <a:solidFill>
                  <a:prstClr val="black">
                    <a:tint val="75000"/>
                  </a:prst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/11</a:t>
            </a:r>
            <a:endParaRPr lang="ko-KR" altLang="en-US" sz="2400" dirty="0">
              <a:solidFill>
                <a:prstClr val="black">
                  <a:tint val="75000"/>
                </a:prstClr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826101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10541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dist="12700" dir="5400000" algn="t" rotWithShape="0">
              <a:srgbClr val="BBB3CB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en-US" altLang="ko-KR" sz="2800" b="1" i="1" kern="0" dirty="0">
              <a:solidFill>
                <a:prstClr val="white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1ADEE47-1AC6-49FD-98D3-CADB27A50D68}"/>
              </a:ext>
            </a:extLst>
          </p:cNvPr>
          <p:cNvSpPr/>
          <p:nvPr/>
        </p:nvSpPr>
        <p:spPr>
          <a:xfrm>
            <a:off x="640461" y="1149178"/>
            <a:ext cx="10911078" cy="53436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2400" dirty="0">
                <a:solidFill>
                  <a:schemeClr val="tx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	</a:t>
            </a:r>
            <a:r>
              <a:rPr lang="en-US" altLang="ko-KR" sz="2400" b="1" dirty="0">
                <a:solidFill>
                  <a:schemeClr val="tx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2-1. </a:t>
            </a:r>
            <a:r>
              <a:rPr lang="ko-KR" altLang="en-US" sz="2400" b="1" dirty="0">
                <a:solidFill>
                  <a:schemeClr val="tx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데이터 수집</a:t>
            </a:r>
            <a:endParaRPr lang="en-US" altLang="ko-KR" sz="2400" b="1" dirty="0">
              <a:solidFill>
                <a:schemeClr val="tx1"/>
              </a:solidFill>
              <a:latin typeface="한컴산뜻돋움" panose="02000000000000000000" pitchFamily="2" charset="-127"/>
              <a:ea typeface="한컴산뜻돋움" panose="02000000000000000000" pitchFamily="2" charset="-127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	2-2. </a:t>
            </a:r>
            <a:r>
              <a:rPr lang="ko-KR" altLang="en-US" sz="2400" b="1" dirty="0">
                <a:solidFill>
                  <a:schemeClr val="tx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데이터 분석 및 </a:t>
            </a:r>
            <a:r>
              <a:rPr lang="ko-KR" altLang="en-US" sz="2400" b="1" dirty="0" err="1">
                <a:solidFill>
                  <a:schemeClr val="tx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전처리</a:t>
            </a:r>
            <a:endParaRPr lang="en-US" altLang="ko-KR" sz="2400" b="1" dirty="0">
              <a:solidFill>
                <a:schemeClr val="tx1"/>
              </a:solidFill>
              <a:latin typeface="한컴산뜻돋움" panose="02000000000000000000" pitchFamily="2" charset="-127"/>
              <a:ea typeface="한컴산뜻돋움" panose="02000000000000000000" pitchFamily="2" charset="-127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>
                <a:solidFill>
                  <a:schemeClr val="tx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		</a:t>
            </a:r>
          </a:p>
        </p:txBody>
      </p:sp>
      <p:sp>
        <p:nvSpPr>
          <p:cNvPr id="5" name="슬라이드 번호 개체 틀 5">
            <a:extLst>
              <a:ext uri="{FF2B5EF4-FFF2-40B4-BE49-F238E27FC236}">
                <a16:creationId xmlns:a16="http://schemas.microsoft.com/office/drawing/2014/main" id="{A00AC193-5074-4BC4-B362-0456FCB37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69725" y="6492875"/>
            <a:ext cx="2743200" cy="365125"/>
          </a:xfrm>
        </p:spPr>
        <p:txBody>
          <a:bodyPr/>
          <a:lstStyle/>
          <a:p>
            <a:fld id="{BAAF555B-7E58-4FDF-83D4-B4CEA304EAF7}" type="slidenum">
              <a:rPr lang="ko-KR" altLang="en-US" sz="2400" b="1" smtClean="0">
                <a:solidFill>
                  <a:prstClr val="black">
                    <a:tint val="75000"/>
                  </a:prst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pPr/>
              <a:t>5</a:t>
            </a:fld>
            <a:r>
              <a:rPr lang="en-US" altLang="ko-KR" sz="2400" b="1" dirty="0">
                <a:solidFill>
                  <a:prstClr val="black">
                    <a:tint val="75000"/>
                  </a:prst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/27</a:t>
            </a:r>
            <a:endParaRPr lang="ko-KR" altLang="en-US" sz="2400" b="1" dirty="0">
              <a:solidFill>
                <a:prstClr val="black">
                  <a:tint val="75000"/>
                </a:prstClr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CF2C37-11C4-4552-BD65-076E97A1078E}"/>
              </a:ext>
            </a:extLst>
          </p:cNvPr>
          <p:cNvSpPr txBox="1"/>
          <p:nvPr/>
        </p:nvSpPr>
        <p:spPr>
          <a:xfrm>
            <a:off x="180000" y="288000"/>
            <a:ext cx="1926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b="1" dirty="0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데이터</a:t>
            </a:r>
          </a:p>
        </p:txBody>
      </p:sp>
    </p:spTree>
    <p:extLst>
      <p:ext uri="{BB962C8B-B14F-4D97-AF65-F5344CB8AC3E}">
        <p14:creationId xmlns:p14="http://schemas.microsoft.com/office/powerpoint/2010/main" val="23940457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10541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dist="12700" dir="5400000" algn="t" rotWithShape="0">
              <a:srgbClr val="BBB3CB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en-US" altLang="ko-KR" sz="2800" b="1" i="1" kern="0" dirty="0">
              <a:solidFill>
                <a:prstClr val="white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9FE21DAC-103B-4798-9BA7-A1752A065F26}"/>
              </a:ext>
            </a:extLst>
          </p:cNvPr>
          <p:cNvSpPr txBox="1"/>
          <p:nvPr/>
        </p:nvSpPr>
        <p:spPr>
          <a:xfrm>
            <a:off x="359999" y="1439999"/>
            <a:ext cx="6413779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eCommerce behavior data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545B1B4-6B6A-46AB-9868-C6CC27D30D46}"/>
              </a:ext>
            </a:extLst>
          </p:cNvPr>
          <p:cNvSpPr txBox="1"/>
          <p:nvPr/>
        </p:nvSpPr>
        <p:spPr>
          <a:xfrm>
            <a:off x="286753" y="4595897"/>
            <a:ext cx="11905247" cy="196977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6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해당 데이터 셋에는 </a:t>
            </a:r>
            <a:r>
              <a:rPr lang="ko-KR" altLang="en-US" sz="16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한달 간의 </a:t>
            </a:r>
            <a:r>
              <a:rPr lang="en-US" altLang="ko-KR" sz="16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E-commerce</a:t>
            </a:r>
            <a:r>
              <a:rPr lang="ko-KR" altLang="en-US" sz="16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 사용자 데이터</a:t>
            </a:r>
            <a:r>
              <a:rPr lang="ko-KR" altLang="en-US" sz="16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가 취합되어 있다</a:t>
            </a:r>
            <a:r>
              <a:rPr lang="en-US" altLang="ko-KR" sz="16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.</a:t>
            </a:r>
          </a:p>
          <a:p>
            <a:endParaRPr lang="en-US" altLang="ko-KR" sz="1600" dirty="0">
              <a:latin typeface="한컴산뜻돋움" panose="02000000000000000000" pitchFamily="2" charset="-127"/>
              <a:ea typeface="한컴산뜻돋움" panose="02000000000000000000" pitchFamily="2" charset="-127"/>
              <a:cs typeface="Times New Roman" panose="02020603050405020304" pitchFamily="18" charset="0"/>
            </a:endParaRPr>
          </a:p>
          <a:p>
            <a:r>
              <a:rPr lang="ko-KR" altLang="en-US" sz="16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아카이브를 통해 </a:t>
            </a:r>
            <a:r>
              <a:rPr lang="en-US" altLang="ko-KR" sz="16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2019</a:t>
            </a:r>
            <a:r>
              <a:rPr lang="ko-KR" altLang="en-US" sz="16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년 </a:t>
            </a:r>
            <a:r>
              <a:rPr lang="en-US" altLang="ko-KR" sz="16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10</a:t>
            </a:r>
            <a:r>
              <a:rPr lang="ko-KR" altLang="en-US" sz="16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월부터 </a:t>
            </a:r>
            <a:r>
              <a:rPr lang="en-US" altLang="ko-KR" sz="16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2020</a:t>
            </a:r>
            <a:r>
              <a:rPr lang="ko-KR" altLang="en-US" sz="16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년 </a:t>
            </a:r>
            <a:r>
              <a:rPr lang="en-US" altLang="ko-KR" sz="16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4</a:t>
            </a:r>
            <a:r>
              <a:rPr lang="ko-KR" altLang="en-US" sz="16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월까지 </a:t>
            </a:r>
            <a:r>
              <a:rPr lang="ko-KR" altLang="en-US" sz="1600" b="1" dirty="0">
                <a:solidFill>
                  <a:srgbClr val="FF0000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총 </a:t>
            </a:r>
            <a:r>
              <a:rPr lang="en-US" altLang="ko-KR" sz="1600" b="1" dirty="0">
                <a:solidFill>
                  <a:srgbClr val="FF0000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7</a:t>
            </a:r>
            <a:r>
              <a:rPr lang="ko-KR" altLang="en-US" sz="1600" b="1" dirty="0">
                <a:solidFill>
                  <a:srgbClr val="FF0000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개월 간의 데이터</a:t>
            </a:r>
            <a:r>
              <a:rPr lang="ko-KR" altLang="en-US" sz="16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를 병합하여 사용하였다</a:t>
            </a:r>
            <a:r>
              <a:rPr lang="en-US" altLang="ko-KR" sz="16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.</a:t>
            </a:r>
          </a:p>
          <a:p>
            <a:endParaRPr lang="en-US" altLang="ko-KR" sz="1600" dirty="0">
              <a:latin typeface="한컴산뜻돋움" panose="02000000000000000000" pitchFamily="2" charset="-127"/>
              <a:ea typeface="한컴산뜻돋움" panose="02000000000000000000" pitchFamily="2" charset="-127"/>
              <a:cs typeface="Times New Roman" panose="02020603050405020304" pitchFamily="18" charset="0"/>
            </a:endParaRPr>
          </a:p>
          <a:p>
            <a:r>
              <a:rPr lang="ko-KR" altLang="en-US" sz="16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전처리를 수행하기 전 데이터셋의 크기는 약 </a:t>
            </a:r>
            <a:r>
              <a:rPr lang="en-US" altLang="ko-KR" sz="1600" b="1" dirty="0">
                <a:solidFill>
                  <a:srgbClr val="FF0000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59GB</a:t>
            </a:r>
            <a:r>
              <a:rPr lang="ko-KR" altLang="en-US" sz="16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이다</a:t>
            </a:r>
            <a:r>
              <a:rPr lang="en-US" altLang="ko-KR" sz="16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.</a:t>
            </a:r>
          </a:p>
          <a:p>
            <a:endParaRPr lang="en-US" altLang="ko-KR" sz="1600" dirty="0">
              <a:latin typeface="한컴산뜻돋움" panose="02000000000000000000" pitchFamily="2" charset="-127"/>
              <a:ea typeface="한컴산뜻돋움" panose="02000000000000000000" pitchFamily="2" charset="-127"/>
              <a:cs typeface="Times New Roman" panose="02020603050405020304" pitchFamily="18" charset="0"/>
            </a:endParaRPr>
          </a:p>
          <a:p>
            <a:r>
              <a:rPr lang="en-US" altLang="ko-KR" sz="1600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  <a:hlinkClick r:id="rId3"/>
              </a:rPr>
              <a:t>https://www.kaggle.com/mkechinov/ecommerce-behavior-data-from-multi-category-store</a:t>
            </a:r>
            <a:endParaRPr lang="en-US" altLang="ko-KR" sz="1600" dirty="0">
              <a:latin typeface="한컴산뜻돋움" panose="02000000000000000000" pitchFamily="2" charset="-127"/>
              <a:ea typeface="한컴산뜻돋움" panose="02000000000000000000" pitchFamily="2" charset="-127"/>
              <a:cs typeface="Times New Roman" panose="02020603050405020304" pitchFamily="18" charset="0"/>
            </a:endParaRPr>
          </a:p>
          <a:p>
            <a:endParaRPr lang="en-US" altLang="ko-KR" sz="1600" dirty="0">
              <a:latin typeface="한컴산뜻돋움" panose="02000000000000000000" pitchFamily="2" charset="-127"/>
              <a:ea typeface="한컴산뜻돋움" panose="02000000000000000000" pitchFamily="2" charset="-127"/>
              <a:cs typeface="Times New Roman" panose="02020603050405020304" pitchFamily="18" charset="0"/>
            </a:endParaRPr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BA2DCAF6-0681-48D8-A65D-A2F6EEB77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69725" y="6492875"/>
            <a:ext cx="2743200" cy="365125"/>
          </a:xfrm>
        </p:spPr>
        <p:txBody>
          <a:bodyPr/>
          <a:lstStyle/>
          <a:p>
            <a:fld id="{BAAF555B-7E58-4FDF-83D4-B4CEA304EAF7}" type="slidenum">
              <a:rPr lang="ko-KR" altLang="en-US" sz="2400" b="1" smtClean="0">
                <a:solidFill>
                  <a:prstClr val="black">
                    <a:tint val="75000"/>
                  </a:prst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pPr/>
              <a:t>6</a:t>
            </a:fld>
            <a:r>
              <a:rPr lang="en-US" altLang="ko-KR" sz="2400" b="1" dirty="0">
                <a:solidFill>
                  <a:prstClr val="black">
                    <a:tint val="75000"/>
                  </a:prst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/27</a:t>
            </a:r>
            <a:endParaRPr lang="ko-KR" altLang="en-US" sz="2400" b="1" dirty="0">
              <a:solidFill>
                <a:prstClr val="black">
                  <a:tint val="75000"/>
                </a:prstClr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24647BDA-28C1-4B1F-8848-6C44BABEE8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9912" y="2049964"/>
            <a:ext cx="8985421" cy="196784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0DFED3E-517E-4501-8CE6-032E3E398546}"/>
              </a:ext>
            </a:extLst>
          </p:cNvPr>
          <p:cNvSpPr txBox="1"/>
          <p:nvPr/>
        </p:nvSpPr>
        <p:spPr>
          <a:xfrm>
            <a:off x="180000" y="288000"/>
            <a:ext cx="25934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b="1" dirty="0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데이터 수집</a:t>
            </a:r>
          </a:p>
        </p:txBody>
      </p:sp>
    </p:spTree>
    <p:extLst>
      <p:ext uri="{BB962C8B-B14F-4D97-AF65-F5344CB8AC3E}">
        <p14:creationId xmlns:p14="http://schemas.microsoft.com/office/powerpoint/2010/main" val="28842218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10541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dist="12700" dir="5400000" algn="t" rotWithShape="0">
              <a:srgbClr val="BBB3CB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en-US" altLang="ko-KR" sz="2800" b="1" i="1" kern="0" dirty="0">
              <a:solidFill>
                <a:prstClr val="white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545B1B4-6B6A-46AB-9868-C6CC27D30D46}"/>
              </a:ext>
            </a:extLst>
          </p:cNvPr>
          <p:cNvSpPr txBox="1"/>
          <p:nvPr/>
        </p:nvSpPr>
        <p:spPr>
          <a:xfrm>
            <a:off x="1591137" y="4153773"/>
            <a:ext cx="9009726" cy="23391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24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Event type </a:t>
            </a:r>
            <a:r>
              <a:rPr lang="ko-KR" altLang="en-US" sz="16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은 사용자 </a:t>
            </a:r>
            <a:r>
              <a:rPr lang="ko-KR" altLang="en-US" sz="1600" b="1" dirty="0">
                <a:solidFill>
                  <a:srgbClr val="FF0000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이벤트의 종류</a:t>
            </a:r>
            <a:r>
              <a:rPr lang="ko-KR" altLang="en-US" sz="16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를 나타낸다</a:t>
            </a:r>
            <a:r>
              <a:rPr lang="en-US" altLang="ko-KR" sz="16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b="1" dirty="0">
              <a:latin typeface="한컴산뜻돋움" panose="02000000000000000000" pitchFamily="2" charset="-127"/>
              <a:ea typeface="한컴산뜻돋움" panose="02000000000000000000" pitchFamily="2" charset="-127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6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Purchase : </a:t>
            </a:r>
            <a:r>
              <a:rPr lang="ko-KR" altLang="en-US" sz="16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사용자가 상품을 구매하였다</a:t>
            </a:r>
            <a:r>
              <a:rPr lang="en-US" altLang="ko-KR" sz="16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b="1" dirty="0">
              <a:latin typeface="한컴산뜻돋움" panose="02000000000000000000" pitchFamily="2" charset="-127"/>
              <a:ea typeface="한컴산뜻돋움" panose="02000000000000000000" pitchFamily="2" charset="-127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6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View : </a:t>
            </a:r>
            <a:r>
              <a:rPr lang="ko-KR" altLang="en-US" sz="16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사용자가 상품을 클릭하였다</a:t>
            </a:r>
            <a:r>
              <a:rPr lang="en-US" altLang="ko-KR" sz="16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b="1" dirty="0">
              <a:latin typeface="한컴산뜻돋움" panose="02000000000000000000" pitchFamily="2" charset="-127"/>
              <a:ea typeface="한컴산뜻돋움" panose="02000000000000000000" pitchFamily="2" charset="-127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6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Cart</a:t>
            </a:r>
            <a:r>
              <a:rPr lang="ko-KR" altLang="en-US" sz="16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 </a:t>
            </a:r>
            <a:r>
              <a:rPr lang="en-US" altLang="ko-KR" sz="16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:</a:t>
            </a:r>
            <a:r>
              <a:rPr lang="ko-KR" altLang="en-US" sz="16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 사용자가 상품을 장바구니에 집어넣었다</a:t>
            </a:r>
            <a:r>
              <a:rPr lang="en-US" altLang="ko-KR" sz="16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.</a:t>
            </a:r>
          </a:p>
          <a:p>
            <a:endParaRPr lang="en-US" altLang="ko-KR" sz="1600" b="1" dirty="0">
              <a:latin typeface="한컴산뜻돋움" panose="02000000000000000000" pitchFamily="2" charset="-127"/>
              <a:ea typeface="한컴산뜻돋움" panose="02000000000000000000" pitchFamily="2" charset="-127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6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Remove : </a:t>
            </a:r>
            <a:r>
              <a:rPr lang="ko-KR" altLang="en-US" sz="16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사용자가 상품을 장바구니에서 제거하였다</a:t>
            </a:r>
            <a:r>
              <a:rPr lang="en-US" altLang="ko-KR" sz="16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.</a:t>
            </a:r>
            <a:r>
              <a:rPr lang="ko-KR" altLang="en-US" sz="16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 </a:t>
            </a:r>
            <a:endParaRPr lang="en-US" altLang="ko-KR" sz="1600" dirty="0">
              <a:latin typeface="한컴산뜻돋움" panose="02000000000000000000" pitchFamily="2" charset="-127"/>
              <a:ea typeface="한컴산뜻돋움" panose="02000000000000000000" pitchFamily="2" charset="-127"/>
              <a:cs typeface="Times New Roman" panose="02020603050405020304" pitchFamily="18" charset="0"/>
            </a:endParaRPr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BA2DCAF6-0681-48D8-A65D-A2F6EEB77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69725" y="6492875"/>
            <a:ext cx="2743200" cy="365125"/>
          </a:xfrm>
        </p:spPr>
        <p:txBody>
          <a:bodyPr/>
          <a:lstStyle/>
          <a:p>
            <a:fld id="{BAAF555B-7E58-4FDF-83D4-B4CEA304EAF7}" type="slidenum">
              <a:rPr lang="ko-KR" altLang="en-US" sz="2400" b="1" smtClean="0">
                <a:solidFill>
                  <a:prstClr val="black">
                    <a:tint val="75000"/>
                  </a:prst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pPr/>
              <a:t>7</a:t>
            </a:fld>
            <a:r>
              <a:rPr lang="en-US" altLang="ko-KR" sz="2400" b="1" dirty="0">
                <a:solidFill>
                  <a:prstClr val="black">
                    <a:tint val="75000"/>
                  </a:prst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/27</a:t>
            </a:r>
            <a:endParaRPr lang="ko-KR" altLang="en-US" sz="2400" b="1" dirty="0">
              <a:solidFill>
                <a:prstClr val="black">
                  <a:tint val="75000"/>
                </a:prstClr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0DFED3E-517E-4501-8CE6-032E3E398546}"/>
              </a:ext>
            </a:extLst>
          </p:cNvPr>
          <p:cNvSpPr txBox="1"/>
          <p:nvPr/>
        </p:nvSpPr>
        <p:spPr>
          <a:xfrm>
            <a:off x="180000" y="288000"/>
            <a:ext cx="25934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b="1" dirty="0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데이터 수집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41AB674-9B56-485E-9164-24BA8F4E6C41}"/>
              </a:ext>
            </a:extLst>
          </p:cNvPr>
          <p:cNvSpPr txBox="1"/>
          <p:nvPr/>
        </p:nvSpPr>
        <p:spPr>
          <a:xfrm>
            <a:off x="359999" y="1439999"/>
            <a:ext cx="6413779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eCommerce behavior data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6A34F90-A2FE-42D3-B3CD-4110120EA8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2351" y="2571371"/>
            <a:ext cx="9490841" cy="773174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2673E38E-4D20-42AC-8203-9218E2D30003}"/>
              </a:ext>
            </a:extLst>
          </p:cNvPr>
          <p:cNvSpPr/>
          <p:nvPr/>
        </p:nvSpPr>
        <p:spPr>
          <a:xfrm>
            <a:off x="3042745" y="2571371"/>
            <a:ext cx="630621" cy="77317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0007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10541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dist="12700" dir="5400000" algn="t" rotWithShape="0">
              <a:srgbClr val="BBB3CB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en-US" altLang="ko-KR" sz="2800" b="1" i="1" kern="0" dirty="0">
              <a:solidFill>
                <a:prstClr val="white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545B1B4-6B6A-46AB-9868-C6CC27D30D46}"/>
              </a:ext>
            </a:extLst>
          </p:cNvPr>
          <p:cNvSpPr txBox="1"/>
          <p:nvPr/>
        </p:nvSpPr>
        <p:spPr>
          <a:xfrm>
            <a:off x="1591137" y="4153773"/>
            <a:ext cx="9009726" cy="8617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24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Event time </a:t>
            </a:r>
            <a:r>
              <a:rPr lang="ko-KR" altLang="en-US" sz="16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은 사용자 </a:t>
            </a:r>
            <a:r>
              <a:rPr lang="ko-KR" altLang="en-US" sz="1600" b="1" dirty="0">
                <a:solidFill>
                  <a:srgbClr val="FF0000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이벤트가</a:t>
            </a:r>
            <a:r>
              <a:rPr lang="en-US" altLang="ko-KR" sz="1600" b="1" dirty="0">
                <a:solidFill>
                  <a:srgbClr val="FF0000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 </a:t>
            </a:r>
            <a:r>
              <a:rPr lang="ko-KR" altLang="en-US" sz="1600" b="1" dirty="0">
                <a:solidFill>
                  <a:srgbClr val="FF0000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발생한 시간</a:t>
            </a:r>
            <a:r>
              <a:rPr lang="ko-KR" altLang="en-US" sz="16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을 </a:t>
            </a:r>
            <a:r>
              <a:rPr lang="en-US" altLang="ko-KR" sz="16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UTC</a:t>
            </a:r>
            <a:r>
              <a:rPr lang="ko-KR" altLang="en-US" sz="16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로 나타낸다</a:t>
            </a:r>
            <a:r>
              <a:rPr lang="en-US" altLang="ko-KR" sz="16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b="1" dirty="0">
              <a:latin typeface="한컴산뜻돋움" panose="02000000000000000000" pitchFamily="2" charset="-127"/>
              <a:ea typeface="한컴산뜻돋움" panose="02000000000000000000" pitchFamily="2" charset="-127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6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Ex) </a:t>
            </a:r>
            <a:r>
              <a:rPr lang="ko-KR" altLang="en-US" sz="16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 </a:t>
            </a:r>
            <a:r>
              <a:rPr lang="en-US" altLang="ko-KR" sz="16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2020-03-01 00:02:00 UTC</a:t>
            </a:r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BA2DCAF6-0681-48D8-A65D-A2F6EEB77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69725" y="6492875"/>
            <a:ext cx="2743200" cy="365125"/>
          </a:xfrm>
        </p:spPr>
        <p:txBody>
          <a:bodyPr/>
          <a:lstStyle/>
          <a:p>
            <a:fld id="{BAAF555B-7E58-4FDF-83D4-B4CEA304EAF7}" type="slidenum">
              <a:rPr lang="ko-KR" altLang="en-US" sz="2400" b="1" smtClean="0">
                <a:solidFill>
                  <a:prstClr val="black">
                    <a:tint val="75000"/>
                  </a:prst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pPr/>
              <a:t>8</a:t>
            </a:fld>
            <a:r>
              <a:rPr lang="en-US" altLang="ko-KR" sz="2400" b="1" dirty="0">
                <a:solidFill>
                  <a:prstClr val="black">
                    <a:tint val="75000"/>
                  </a:prst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/27</a:t>
            </a:r>
            <a:endParaRPr lang="ko-KR" altLang="en-US" sz="2400" b="1" dirty="0">
              <a:solidFill>
                <a:prstClr val="black">
                  <a:tint val="75000"/>
                </a:prstClr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0DFED3E-517E-4501-8CE6-032E3E398546}"/>
              </a:ext>
            </a:extLst>
          </p:cNvPr>
          <p:cNvSpPr txBox="1"/>
          <p:nvPr/>
        </p:nvSpPr>
        <p:spPr>
          <a:xfrm>
            <a:off x="180000" y="288000"/>
            <a:ext cx="25934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b="1" dirty="0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데이터 수집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41AB674-9B56-485E-9164-24BA8F4E6C41}"/>
              </a:ext>
            </a:extLst>
          </p:cNvPr>
          <p:cNvSpPr txBox="1"/>
          <p:nvPr/>
        </p:nvSpPr>
        <p:spPr>
          <a:xfrm>
            <a:off x="359999" y="1439999"/>
            <a:ext cx="6413779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eCommerce behavior data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6A34F90-A2FE-42D3-B3CD-4110120EA8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2351" y="2571371"/>
            <a:ext cx="9490841" cy="773174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2673E38E-4D20-42AC-8203-9218E2D30003}"/>
              </a:ext>
            </a:extLst>
          </p:cNvPr>
          <p:cNvSpPr/>
          <p:nvPr/>
        </p:nvSpPr>
        <p:spPr>
          <a:xfrm>
            <a:off x="1789380" y="2571371"/>
            <a:ext cx="1190303" cy="77317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42945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10541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dist="12700" dir="5400000" algn="t" rotWithShape="0">
              <a:srgbClr val="BBB3CB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en-US" altLang="ko-KR" sz="2800" b="1" i="1" kern="0" dirty="0">
              <a:solidFill>
                <a:prstClr val="white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545B1B4-6B6A-46AB-9868-C6CC27D30D46}"/>
              </a:ext>
            </a:extLst>
          </p:cNvPr>
          <p:cNvSpPr txBox="1"/>
          <p:nvPr/>
        </p:nvSpPr>
        <p:spPr>
          <a:xfrm>
            <a:off x="1591137" y="4153773"/>
            <a:ext cx="9009726" cy="209288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24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Category ID,</a:t>
            </a:r>
            <a:r>
              <a:rPr lang="ko-KR" altLang="en-US" sz="24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 </a:t>
            </a:r>
            <a:r>
              <a:rPr lang="en-US" altLang="ko-KR" sz="24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Category Code </a:t>
            </a:r>
            <a:r>
              <a:rPr lang="ko-KR" altLang="en-US" sz="16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는 이벤트가 발생한 </a:t>
            </a:r>
            <a:r>
              <a:rPr lang="ko-KR" altLang="en-US" sz="1600" b="1" dirty="0">
                <a:solidFill>
                  <a:srgbClr val="FF0000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상품의 </a:t>
            </a:r>
            <a:r>
              <a:rPr lang="en-US" altLang="ko-KR" sz="1600" b="1" dirty="0">
                <a:solidFill>
                  <a:srgbClr val="FF0000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ID</a:t>
            </a:r>
            <a:r>
              <a:rPr lang="ko-KR" altLang="en-US" sz="16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와 </a:t>
            </a:r>
            <a:r>
              <a:rPr lang="ko-KR" altLang="en-US" sz="1600" b="1" dirty="0">
                <a:solidFill>
                  <a:srgbClr val="FF0000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세부 카테고리</a:t>
            </a:r>
            <a:r>
              <a:rPr lang="ko-KR" altLang="en-US" sz="16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를 나타낸다</a:t>
            </a:r>
            <a:r>
              <a:rPr lang="en-US" altLang="ko-KR" sz="16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600" b="1" dirty="0">
              <a:solidFill>
                <a:srgbClr val="FF0000"/>
              </a:solidFill>
              <a:latin typeface="한컴산뜻돋움" panose="02000000000000000000" pitchFamily="2" charset="-127"/>
              <a:ea typeface="한컴산뜻돋움" panose="02000000000000000000" pitchFamily="2" charset="-127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6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Category ID</a:t>
            </a:r>
            <a:r>
              <a:rPr lang="ko-KR" altLang="en-US" sz="16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는 숫자로 구성되는데</a:t>
            </a:r>
            <a:r>
              <a:rPr lang="en-US" altLang="ko-KR" sz="16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, </a:t>
            </a:r>
            <a:r>
              <a:rPr lang="ko-KR" altLang="en-US" sz="16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그 값은 </a:t>
            </a:r>
            <a:r>
              <a:rPr lang="en-US" altLang="ko-KR" sz="16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Category code</a:t>
            </a:r>
            <a:r>
              <a:rPr lang="ko-KR" altLang="en-US" sz="16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와 중복된다</a:t>
            </a:r>
            <a:r>
              <a:rPr lang="en-US" altLang="ko-KR" sz="16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이에 따라 해당 컬럼은 삭제하도록 한다</a:t>
            </a:r>
            <a:r>
              <a:rPr lang="en-US" altLang="ko-KR" sz="16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6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Ex) 2232732103101907535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600" b="1" dirty="0">
              <a:latin typeface="한컴산뜻돋움" panose="02000000000000000000" pitchFamily="2" charset="-127"/>
              <a:ea typeface="한컴산뜻돋움" panose="02000000000000000000" pitchFamily="2" charset="-127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6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Category Code</a:t>
            </a:r>
            <a:r>
              <a:rPr lang="ko-KR" altLang="en-US" sz="16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는 이벤트가 발생한 세부 카테고리를 문자열로 나타낸다</a:t>
            </a:r>
            <a:r>
              <a:rPr lang="en-US" altLang="ko-KR" sz="16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6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Ex)</a:t>
            </a:r>
            <a:r>
              <a:rPr lang="ko-KR" altLang="en-US" sz="16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 </a:t>
            </a:r>
            <a:r>
              <a:rPr lang="en-US" altLang="ko-KR" sz="1600" b="1" dirty="0" err="1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furniture.bedroom.blanket</a:t>
            </a:r>
            <a:endParaRPr lang="en-US" altLang="ko-KR" sz="1600" b="1" dirty="0">
              <a:latin typeface="한컴산뜻돋움" panose="02000000000000000000" pitchFamily="2" charset="-127"/>
              <a:ea typeface="한컴산뜻돋움" panose="02000000000000000000" pitchFamily="2" charset="-127"/>
              <a:cs typeface="Times New Roman" panose="02020603050405020304" pitchFamily="18" charset="0"/>
            </a:endParaRPr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BA2DCAF6-0681-48D8-A65D-A2F6EEB77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69725" y="6492875"/>
            <a:ext cx="2743200" cy="365125"/>
          </a:xfrm>
        </p:spPr>
        <p:txBody>
          <a:bodyPr/>
          <a:lstStyle/>
          <a:p>
            <a:fld id="{BAAF555B-7E58-4FDF-83D4-B4CEA304EAF7}" type="slidenum">
              <a:rPr lang="ko-KR" altLang="en-US" sz="2400" b="1" smtClean="0">
                <a:solidFill>
                  <a:prstClr val="black">
                    <a:tint val="75000"/>
                  </a:prst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pPr/>
              <a:t>9</a:t>
            </a:fld>
            <a:r>
              <a:rPr lang="en-US" altLang="ko-KR" sz="2400" b="1" dirty="0">
                <a:solidFill>
                  <a:prstClr val="black">
                    <a:tint val="75000"/>
                  </a:prst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/27</a:t>
            </a:r>
            <a:endParaRPr lang="ko-KR" altLang="en-US" sz="2400" b="1" dirty="0">
              <a:solidFill>
                <a:prstClr val="black">
                  <a:tint val="75000"/>
                </a:prstClr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0DFED3E-517E-4501-8CE6-032E3E398546}"/>
              </a:ext>
            </a:extLst>
          </p:cNvPr>
          <p:cNvSpPr txBox="1"/>
          <p:nvPr/>
        </p:nvSpPr>
        <p:spPr>
          <a:xfrm>
            <a:off x="180000" y="288000"/>
            <a:ext cx="25934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b="1" dirty="0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데이터 수집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41AB674-9B56-485E-9164-24BA8F4E6C41}"/>
              </a:ext>
            </a:extLst>
          </p:cNvPr>
          <p:cNvSpPr txBox="1"/>
          <p:nvPr/>
        </p:nvSpPr>
        <p:spPr>
          <a:xfrm>
            <a:off x="359999" y="1439999"/>
            <a:ext cx="6413779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Times New Roman" panose="02020603050405020304" pitchFamily="18" charset="0"/>
              </a:rPr>
              <a:t>eCommerce behavior data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6A34F90-A2FE-42D3-B3CD-4110120EA8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2351" y="2571371"/>
            <a:ext cx="9490841" cy="773174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2673E38E-4D20-42AC-8203-9218E2D30003}"/>
              </a:ext>
            </a:extLst>
          </p:cNvPr>
          <p:cNvSpPr/>
          <p:nvPr/>
        </p:nvSpPr>
        <p:spPr>
          <a:xfrm>
            <a:off x="4390705" y="2571371"/>
            <a:ext cx="1395244" cy="77317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1EF7CB1-F0E0-44AA-AF1D-BC0CE81E3902}"/>
              </a:ext>
            </a:extLst>
          </p:cNvPr>
          <p:cNvSpPr txBox="1"/>
          <p:nvPr/>
        </p:nvSpPr>
        <p:spPr>
          <a:xfrm>
            <a:off x="4832135" y="2133675"/>
            <a:ext cx="953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삭제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39A0527-BDCB-48A5-86EF-A1F72CED2A1D}"/>
              </a:ext>
            </a:extLst>
          </p:cNvPr>
          <p:cNvSpPr/>
          <p:nvPr/>
        </p:nvSpPr>
        <p:spPr>
          <a:xfrm>
            <a:off x="5912077" y="2571371"/>
            <a:ext cx="1324295" cy="77317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65184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10172</TotalTime>
  <Words>2171</Words>
  <Application>Microsoft Office PowerPoint</Application>
  <PresentationFormat>와이드스크린</PresentationFormat>
  <Paragraphs>464</Paragraphs>
  <Slides>44</Slides>
  <Notes>42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44</vt:i4>
      </vt:variant>
    </vt:vector>
  </HeadingPairs>
  <TitlesOfParts>
    <vt:vector size="50" baseType="lpstr">
      <vt:lpstr>맑은 고딕</vt:lpstr>
      <vt:lpstr>한컴산뜻돋움</vt:lpstr>
      <vt:lpstr>휴먼모음T</vt:lpstr>
      <vt:lpstr>Arial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173056 나영주</dc:creator>
  <cp:lastModifiedBy>User</cp:lastModifiedBy>
  <cp:revision>566</cp:revision>
  <dcterms:created xsi:type="dcterms:W3CDTF">2021-07-23T00:43:40Z</dcterms:created>
  <dcterms:modified xsi:type="dcterms:W3CDTF">2021-12-08T05:35:39Z</dcterms:modified>
</cp:coreProperties>
</file>