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  <p:sldId id="275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</a:t>
          </a:r>
          <a:r>
            <a:rPr lang="ko-KR" altLang="en-US" dirty="0"/>
            <a:t>블루투스 </a:t>
          </a:r>
          <a:r>
            <a:rPr lang="ko-KR" dirty="0"/>
            <a:t>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 dirty="0" err="1"/>
            <a:t>아두이노에</a:t>
          </a:r>
          <a:r>
            <a:rPr lang="ko-KR" dirty="0"/>
            <a:t> 센서</a:t>
          </a:r>
          <a:r>
            <a:rPr lang="en-US" altLang="ko-KR" dirty="0"/>
            <a:t>, </a:t>
          </a:r>
          <a:r>
            <a:rPr lang="ko-KR" altLang="en-US" dirty="0" err="1"/>
            <a:t>도트매트릭스</a:t>
          </a:r>
          <a:r>
            <a:rPr lang="ko-KR" dirty="0"/>
            <a:t> 연결 </a:t>
          </a:r>
          <a:endParaRPr lang="en-US" dirty="0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</a:t>
          </a:r>
          <a:r>
            <a:rPr lang="ko-KR" altLang="en-US" dirty="0"/>
            <a:t>어</a:t>
          </a:r>
          <a:r>
            <a:rPr lang="ko-KR" dirty="0"/>
            <a:t>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 dirty="0" err="1"/>
            <a:t>라즈베리파이</a:t>
          </a:r>
          <a:r>
            <a:rPr lang="ko-KR" dirty="0"/>
            <a:t> 서버</a:t>
          </a:r>
          <a:endParaRPr lang="en-US" dirty="0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웹 서버를 구축하고 클라이언트에서 </a:t>
          </a:r>
          <a:r>
            <a:rPr lang="en-US" altLang="ko-KR" dirty="0"/>
            <a:t>request</a:t>
          </a:r>
          <a:r>
            <a:rPr lang="ko-KR" altLang="en-US" dirty="0"/>
            <a:t>가 올 때마다 </a:t>
          </a:r>
          <a:r>
            <a:rPr lang="ko-KR" altLang="en-US" dirty="0" err="1"/>
            <a:t>아두이노에서</a:t>
          </a:r>
          <a:r>
            <a:rPr lang="ko-KR" altLang="en-US" dirty="0"/>
            <a:t> 받은 센서 값을 </a:t>
          </a:r>
          <a:r>
            <a:rPr lang="en-US" altLang="ko-KR" dirty="0"/>
            <a:t>response</a:t>
          </a:r>
          <a:r>
            <a:rPr lang="ko-KR" altLang="en-US" dirty="0"/>
            <a:t>로 보냄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 dirty="0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/>
            <a:t>소음 값을 </a:t>
          </a:r>
          <a:r>
            <a:rPr lang="ko-KR" altLang="en-US" dirty="0"/>
            <a:t>출력하고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9943C342-860C-4458-B113-99E53D12C93D}">
      <dgm:prSet/>
      <dgm:spPr/>
      <dgm:t>
        <a:bodyPr/>
        <a:lstStyle/>
        <a:p>
          <a:r>
            <a:rPr lang="ko-KR" altLang="en-US" dirty="0"/>
            <a:t>웹 페이지</a:t>
          </a:r>
          <a:r>
            <a:rPr lang="en-US" altLang="ko-KR" dirty="0"/>
            <a:t>/</a:t>
          </a:r>
          <a:r>
            <a:rPr lang="ko-KR" altLang="en-US" dirty="0"/>
            <a:t>안드로이드 앱</a:t>
          </a:r>
          <a:endParaRPr lang="en-US" dirty="0"/>
        </a:p>
      </dgm:t>
    </dgm:pt>
    <dgm:pt modelId="{622B349D-BA0A-481D-858C-D47A3D03D1D8}" type="par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889355F9-9C89-4021-B3DE-0A76929BC073}" type="sib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4C2B42B2-DDC3-4CE2-9E74-EE20685D570E}">
      <dgm:prSet/>
      <dgm:spPr/>
      <dgm:t>
        <a:bodyPr/>
        <a:lstStyle/>
        <a:p>
          <a:r>
            <a:rPr lang="en-US" altLang="ko-KR" dirty="0"/>
            <a:t> </a:t>
          </a:r>
          <a:r>
            <a:rPr lang="ko-KR" altLang="en-US" dirty="0"/>
            <a:t>클라이언트로부터 </a:t>
          </a:r>
          <a:r>
            <a:rPr lang="ko-KR" dirty="0"/>
            <a:t>행과 열을 </a:t>
          </a:r>
          <a:r>
            <a:rPr lang="ko-KR" dirty="0" err="1"/>
            <a:t>입력받</a:t>
          </a:r>
          <a:r>
            <a:rPr lang="ko-KR" altLang="en-US" dirty="0" err="1"/>
            <a:t>아</a:t>
          </a:r>
          <a:r>
            <a:rPr lang="ko-KR" altLang="en-US" dirty="0"/>
            <a:t> 블루투스를 통해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</a:t>
          </a:r>
          <a:r>
            <a:rPr lang="ko-KR" altLang="en-US" dirty="0"/>
            <a:t>전송</a:t>
          </a:r>
          <a:endParaRPr lang="en-US" dirty="0"/>
        </a:p>
      </dgm:t>
    </dgm:pt>
    <dgm:pt modelId="{330D2A1C-122C-4F16-9FC4-8DD263B36220}" type="par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FD002905-36C5-49C6-928D-A836825E98D2}" type="sib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224D04DD-A97C-4568-8EDE-5B7F26E7B9E8}">
      <dgm:prSet/>
      <dgm:spPr/>
      <dgm:t>
        <a:bodyPr/>
        <a:lstStyle/>
        <a:p>
          <a:r>
            <a:rPr lang="ko-KR" altLang="en-US" dirty="0"/>
            <a:t> </a:t>
          </a:r>
          <a:r>
            <a:rPr lang="en-US" altLang="ko-KR" dirty="0"/>
            <a:t>Http request</a:t>
          </a:r>
          <a:r>
            <a:rPr lang="ko-KR" altLang="en-US" dirty="0"/>
            <a:t>를 통해 현재 센서 값을 서버에서 받아와 화면에 출력하고 불을 켤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행과 열을 입력하여 서버에 전송</a:t>
          </a:r>
          <a:endParaRPr lang="en-US" dirty="0"/>
        </a:p>
      </dgm:t>
    </dgm:pt>
    <dgm:pt modelId="{536A7E27-0B08-4D6F-9E38-C13F31EC25DC}" type="par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69F73788-7851-415D-BED5-C874D594647A}" type="sib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8EAED196-E0C9-4014-8EF4-E2AD026F1912}">
      <dgm:prSet/>
      <dgm:spPr/>
      <dgm:t>
        <a:bodyPr/>
        <a:lstStyle/>
        <a:p>
          <a:r>
            <a:rPr lang="ko-KR" altLang="en-US" dirty="0"/>
            <a:t> </a:t>
          </a:r>
          <a:r>
            <a:rPr lang="ko-KR" altLang="en-US" dirty="0" err="1"/>
            <a:t>라즈베리파이에서</a:t>
          </a:r>
          <a:r>
            <a:rPr lang="ko-KR" altLang="en-US" dirty="0"/>
            <a:t> 블루투스를 통해 행과 열을 </a:t>
          </a:r>
          <a:r>
            <a:rPr lang="ko-KR" altLang="en-US" dirty="0" err="1"/>
            <a:t>전송받으면</a:t>
          </a:r>
          <a:r>
            <a:rPr lang="ko-KR" altLang="en-US" dirty="0"/>
            <a:t> 해당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불을 켬  </a:t>
          </a:r>
          <a:endParaRPr lang="en-US" dirty="0"/>
        </a:p>
      </dgm:t>
    </dgm:pt>
    <dgm:pt modelId="{4B88E71A-502E-4508-A9E3-3977DE827673}" type="par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188ECF14-9850-436E-8DD2-C4B2EB02A889}" type="sib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2" presStyleCnt="5"/>
      <dgm:spPr/>
    </dgm:pt>
    <dgm:pt modelId="{1904337E-4634-4402-A389-2113330B47FF}" type="pres">
      <dgm:prSet presAssocID="{3FEEC265-1F38-4F5D-8016-8B49845C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3" presStyleCnt="5">
        <dgm:presLayoutVars>
          <dgm:bulletEnabled val="1"/>
        </dgm:presLayoutVars>
      </dgm:prSet>
      <dgm:spPr/>
    </dgm:pt>
    <dgm:pt modelId="{9B4660B9-0D53-4B75-8D61-46A3BEBCCB95}" type="pres">
      <dgm:prSet presAssocID="{111F5378-8D93-49D5-8CC2-5FA597CD2FA0}" presName="spaceBetweenRectangles" presStyleCnt="0"/>
      <dgm:spPr/>
    </dgm:pt>
    <dgm:pt modelId="{7525DD35-B933-4882-A700-40A84AC93301}" type="pres">
      <dgm:prSet presAssocID="{9943C342-860C-4458-B113-99E53D12C93D}" presName="parentLin" presStyleCnt="0"/>
      <dgm:spPr/>
    </dgm:pt>
    <dgm:pt modelId="{78CE87F4-654C-4F89-9F36-6FC9CB41E006}" type="pres">
      <dgm:prSet presAssocID="{9943C342-860C-4458-B113-99E53D12C93D}" presName="parentLeftMargin" presStyleLbl="node1" presStyleIdx="3" presStyleCnt="5"/>
      <dgm:spPr/>
    </dgm:pt>
    <dgm:pt modelId="{377E6243-BFB9-4F25-9FCB-33DA4217077A}" type="pres">
      <dgm:prSet presAssocID="{9943C342-860C-4458-B113-99E53D12C9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844FE2-BB79-43EC-AC34-FBA2834888DD}" type="pres">
      <dgm:prSet presAssocID="{9943C342-860C-4458-B113-99E53D12C93D}" presName="negativeSpace" presStyleCnt="0"/>
      <dgm:spPr/>
    </dgm:pt>
    <dgm:pt modelId="{BBA4CA57-5B7C-43D1-BB5C-B17723A7600A}" type="pres">
      <dgm:prSet presAssocID="{9943C342-860C-4458-B113-99E53D12C9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3" destOrd="0" parTransId="{35FE494E-FCBF-40F3-8614-0EB45B97867C}" sibTransId="{111F5378-8D93-49D5-8CC2-5FA597CD2FA0}"/>
    <dgm:cxn modelId="{59B4E523-4BBC-4DEF-8DFB-2274546D66A7}" type="presOf" srcId="{224D04DD-A97C-4568-8EDE-5B7F26E7B9E8}" destId="{BBA4CA57-5B7C-43D1-BB5C-B17723A7600A}" srcOrd="0" destOrd="0" presId="urn:microsoft.com/office/officeart/2005/8/layout/list1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9614835E-D1E7-4657-90B3-1A566E8A91FF}" srcId="{618A9ED8-8B93-42B9-B04B-FE5AFB397E23}" destId="{4C2B42B2-DDC3-4CE2-9E74-EE20685D570E}" srcOrd="1" destOrd="0" parTransId="{330D2A1C-122C-4F16-9FC4-8DD263B36220}" sibTransId="{FD002905-36C5-49C6-928D-A836825E98D2}"/>
    <dgm:cxn modelId="{EF9C6766-61C2-46ED-B524-C4CFC409AEBD}" type="presOf" srcId="{64E1EF67-3722-4955-9531-4B54724171B9}" destId="{88ED00BC-190E-4B4F-BEC7-C8E56845787A}" srcOrd="0" destOrd="0" presId="urn:microsoft.com/office/officeart/2005/8/layout/list1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83E2EC98-1165-4CE5-B03B-110694239C16}" type="presOf" srcId="{8EAED196-E0C9-4014-8EF4-E2AD026F1912}" destId="{CB6A00FA-7A0C-461A-AF93-6B90227FA812}" srcOrd="0" destOrd="1" presId="urn:microsoft.com/office/officeart/2005/8/layout/list1"/>
    <dgm:cxn modelId="{44F5349A-9A14-4224-9DCE-C147BDA8E3E1}" type="presOf" srcId="{9943C342-860C-4458-B113-99E53D12C93D}" destId="{78CE87F4-654C-4F89-9F36-6FC9CB41E006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2C78E0BA-1EB0-4ADA-B74F-D484B8E1746A}" type="presOf" srcId="{9943C342-860C-4458-B113-99E53D12C93D}" destId="{377E6243-BFB9-4F25-9FCB-33DA4217077A}" srcOrd="1" destOrd="0" presId="urn:microsoft.com/office/officeart/2005/8/layout/list1"/>
    <dgm:cxn modelId="{2CD50FC0-C8CB-4518-9C28-7ABD0185FE7D}" type="presOf" srcId="{4C2B42B2-DDC3-4CE2-9E74-EE20685D570E}" destId="{3E62947E-D884-4A5C-8530-D3902E49CD43}" srcOrd="0" destOrd="1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E514DECE-0A1D-44D9-8100-504F132A877B}" srcId="{9943C342-860C-4458-B113-99E53D12C93D}" destId="{224D04DD-A97C-4568-8EDE-5B7F26E7B9E8}" srcOrd="0" destOrd="0" parTransId="{536A7E27-0B08-4D6F-9E38-C13F31EC25DC}" sibTransId="{69F73788-7851-415D-BED5-C874D594647A}"/>
    <dgm:cxn modelId="{972C55D1-4FF8-41B5-94EC-687D8435E49F}" srcId="{94BD0433-F9F9-4B2C-95F9-98B16BC72F54}" destId="{9943C342-860C-4458-B113-99E53D12C93D}" srcOrd="4" destOrd="0" parTransId="{622B349D-BA0A-481D-858C-D47A3D03D1D8}" sibTransId="{889355F9-9C89-4021-B3DE-0A76929BC073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399E38DB-8EB5-4560-80DA-F033876BFFA5}" srcId="{645C13F3-06AE-43CA-8F1C-413F29410DBF}" destId="{8EAED196-E0C9-4014-8EF4-E2AD026F1912}" srcOrd="1" destOrd="0" parTransId="{4B88E71A-502E-4508-A9E3-3977DE827673}" sibTransId="{188ECF14-9850-436E-8DD2-C4B2EB02A889}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BBBCA162-775B-40C5-AB10-42D53626BEB2}" type="presParOf" srcId="{5D8C3B42-1A4F-4AFB-B9B4-3B89AF125715}" destId="{058E3024-E2C2-4B3A-B85F-0B1DE3380288}" srcOrd="12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3" destOrd="0" presId="urn:microsoft.com/office/officeart/2005/8/layout/list1"/>
    <dgm:cxn modelId="{E63CA561-6E61-4E5F-9771-BC6E00FA82BA}" type="presParOf" srcId="{5D8C3B42-1A4F-4AFB-B9B4-3B89AF125715}" destId="{88ED00BC-190E-4B4F-BEC7-C8E56845787A}" srcOrd="14" destOrd="0" presId="urn:microsoft.com/office/officeart/2005/8/layout/list1"/>
    <dgm:cxn modelId="{50B1E183-F748-4EA4-9F5A-DFAA9B6A2708}" type="presParOf" srcId="{5D8C3B42-1A4F-4AFB-B9B4-3B89AF125715}" destId="{9B4660B9-0D53-4B75-8D61-46A3BEBCCB95}" srcOrd="15" destOrd="0" presId="urn:microsoft.com/office/officeart/2005/8/layout/list1"/>
    <dgm:cxn modelId="{3303DA18-08B4-4E8A-B46D-D575515F4BDE}" type="presParOf" srcId="{5D8C3B42-1A4F-4AFB-B9B4-3B89AF125715}" destId="{7525DD35-B933-4882-A700-40A84AC93301}" srcOrd="16" destOrd="0" presId="urn:microsoft.com/office/officeart/2005/8/layout/list1"/>
    <dgm:cxn modelId="{BDA88A5B-F037-46AE-A303-8890CA50C9AA}" type="presParOf" srcId="{7525DD35-B933-4882-A700-40A84AC93301}" destId="{78CE87F4-654C-4F89-9F36-6FC9CB41E006}" srcOrd="0" destOrd="0" presId="urn:microsoft.com/office/officeart/2005/8/layout/list1"/>
    <dgm:cxn modelId="{2DD9A130-FA7E-4B93-871F-6506A4B9D540}" type="presParOf" srcId="{7525DD35-B933-4882-A700-40A84AC93301}" destId="{377E6243-BFB9-4F25-9FCB-33DA4217077A}" srcOrd="1" destOrd="0" presId="urn:microsoft.com/office/officeart/2005/8/layout/list1"/>
    <dgm:cxn modelId="{12807B3B-6FD7-446F-806F-6A45E2E767D1}" type="presParOf" srcId="{5D8C3B42-1A4F-4AFB-B9B4-3B89AF125715}" destId="{3E844FE2-BB79-43EC-AC34-FBA2834888DD}" srcOrd="17" destOrd="0" presId="urn:microsoft.com/office/officeart/2005/8/layout/list1"/>
    <dgm:cxn modelId="{816ED00C-F15F-4F4C-9679-106208989E61}" type="presParOf" srcId="{5D8C3B42-1A4F-4AFB-B9B4-3B89AF125715}" destId="{BBA4CA57-5B7C-43D1-BB5C-B17723A760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2067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보드와 </a:t>
          </a:r>
          <a:r>
            <a:rPr lang="en-US" sz="1000" kern="1200" dirty="0"/>
            <a:t>HM-10 </a:t>
          </a:r>
          <a:r>
            <a:rPr lang="ko-KR" sz="1000" kern="1200" dirty="0"/>
            <a:t>블루투스 모듈을 시리얼 연결하고 </a:t>
          </a:r>
          <a:r>
            <a:rPr lang="ko-KR" sz="1000" kern="1200" dirty="0" err="1"/>
            <a:t>파이썬을</a:t>
          </a:r>
          <a:r>
            <a:rPr lang="ko-KR" sz="1000" kern="1200" dirty="0"/>
            <a:t> 이용하여 </a:t>
          </a:r>
          <a:r>
            <a:rPr lang="ko-KR" sz="1000" kern="1200" dirty="0" err="1"/>
            <a:t>라즈베리파이에서</a:t>
          </a:r>
          <a:r>
            <a:rPr lang="ko-KR" sz="1000" kern="1200" dirty="0"/>
            <a:t> </a:t>
          </a:r>
          <a:r>
            <a:rPr lang="en-US" sz="1000" kern="1200" dirty="0"/>
            <a:t>HM-10 </a:t>
          </a:r>
          <a:r>
            <a:rPr lang="ko-KR" sz="1000" kern="1200" dirty="0"/>
            <a:t>모듈과 </a:t>
          </a:r>
          <a:r>
            <a:rPr lang="ko-KR" altLang="en-US" sz="1000" kern="1200" dirty="0"/>
            <a:t>블루투스 </a:t>
          </a:r>
          <a:r>
            <a:rPr lang="ko-KR" sz="1000" kern="1200" dirty="0"/>
            <a:t>연결</a:t>
          </a:r>
          <a:endParaRPr lang="en-US" sz="1000" kern="1200" dirty="0"/>
        </a:p>
      </dsp:txBody>
      <dsp:txXfrm>
        <a:off x="0" y="206748"/>
        <a:ext cx="6266011" cy="677250"/>
      </dsp:txXfrm>
    </dsp:sp>
    <dsp:sp modelId="{7B84C15F-A39D-42A4-BA82-72CA4BB9C6D2}">
      <dsp:nvSpPr>
        <dsp:cNvPr id="0" name=""/>
        <dsp:cNvSpPr/>
      </dsp:nvSpPr>
      <dsp:spPr>
        <a:xfrm>
          <a:off x="313300" y="591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라즈베리파이와 아두이노 보드 블루투스 연결</a:t>
          </a:r>
          <a:endParaRPr lang="en-US" sz="1000" kern="1200"/>
        </a:p>
      </dsp:txBody>
      <dsp:txXfrm>
        <a:off x="327710" y="73558"/>
        <a:ext cx="4357387" cy="266380"/>
      </dsp:txXfrm>
    </dsp:sp>
    <dsp:sp modelId="{CB6A00FA-7A0C-461A-AF93-6B90227FA812}">
      <dsp:nvSpPr>
        <dsp:cNvPr id="0" name=""/>
        <dsp:cNvSpPr/>
      </dsp:nvSpPr>
      <dsp:spPr>
        <a:xfrm>
          <a:off x="0" y="108559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보드에 </a:t>
          </a:r>
          <a:r>
            <a:rPr lang="ko-KR" sz="1000" kern="1200" dirty="0" err="1"/>
            <a:t>온습도</a:t>
          </a:r>
          <a:r>
            <a:rPr lang="ko-KR" sz="1000" kern="1200" dirty="0"/>
            <a:t> 센서</a:t>
          </a:r>
          <a:r>
            <a:rPr lang="en-US" sz="1000" kern="1200" dirty="0"/>
            <a:t>, </a:t>
          </a:r>
          <a:r>
            <a:rPr lang="ko-KR" sz="1000" kern="1200" dirty="0"/>
            <a:t>조도 센서</a:t>
          </a:r>
          <a:r>
            <a:rPr lang="en-US" sz="1000" kern="1200" dirty="0"/>
            <a:t>, </a:t>
          </a:r>
          <a:r>
            <a:rPr lang="ko-KR" sz="1000" kern="1200" dirty="0"/>
            <a:t>소리 감지 센서를 연결하여 </a:t>
          </a:r>
          <a:r>
            <a:rPr lang="en-US" sz="1000" kern="1200" dirty="0"/>
            <a:t>1</a:t>
          </a:r>
          <a:r>
            <a:rPr lang="ko-KR" sz="1000" kern="1200" dirty="0"/>
            <a:t>초마다 값을 읽</a:t>
          </a:r>
          <a:r>
            <a:rPr lang="ko-KR" altLang="en-US" sz="1000" kern="1200" dirty="0"/>
            <a:t>어</a:t>
          </a:r>
          <a:r>
            <a:rPr lang="ko-KR" sz="1000" kern="1200" dirty="0"/>
            <a:t> 블루투스를 통해 </a:t>
          </a:r>
          <a:r>
            <a:rPr lang="ko-KR" sz="1000" kern="1200" dirty="0" err="1"/>
            <a:t>라즈베리파이로</a:t>
          </a:r>
          <a:r>
            <a:rPr lang="ko-KR" sz="1000" kern="1200" dirty="0"/>
            <a:t> 전송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ko-KR" altLang="en-US" sz="1000" kern="1200" dirty="0" err="1"/>
            <a:t>라즈베리파이에서</a:t>
          </a:r>
          <a:r>
            <a:rPr lang="ko-KR" altLang="en-US" sz="1000" kern="1200" dirty="0"/>
            <a:t> 블루투스를 통해 행과 열을 </a:t>
          </a:r>
          <a:r>
            <a:rPr lang="ko-KR" altLang="en-US" sz="1000" kern="1200" dirty="0" err="1"/>
            <a:t>전송받으면</a:t>
          </a:r>
          <a:r>
            <a:rPr lang="ko-KR" altLang="en-US" sz="1000" kern="1200" dirty="0"/>
            <a:t> 해당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불을 켬  </a:t>
          </a:r>
          <a:endParaRPr lang="en-US" sz="1000" kern="1200" dirty="0"/>
        </a:p>
      </dsp:txBody>
      <dsp:txXfrm>
        <a:off x="0" y="1085598"/>
        <a:ext cx="6266011" cy="897750"/>
      </dsp:txXfrm>
    </dsp:sp>
    <dsp:sp modelId="{09E906C8-1379-47B9-BCD2-DB1AE32B4643}">
      <dsp:nvSpPr>
        <dsp:cNvPr id="0" name=""/>
        <dsp:cNvSpPr/>
      </dsp:nvSpPr>
      <dsp:spPr>
        <a:xfrm>
          <a:off x="313300" y="9379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아두이노에</a:t>
          </a:r>
          <a:r>
            <a:rPr lang="ko-KR" sz="1000" kern="1200" dirty="0"/>
            <a:t> 센서</a:t>
          </a:r>
          <a:r>
            <a:rPr lang="en-US" altLang="ko-KR" sz="1000" kern="1200" dirty="0"/>
            <a:t>, </a:t>
          </a:r>
          <a:r>
            <a:rPr lang="ko-KR" altLang="en-US" sz="1000" kern="1200" dirty="0" err="1"/>
            <a:t>도트매트릭스</a:t>
          </a:r>
          <a:r>
            <a:rPr lang="ko-KR" sz="1000" kern="1200" dirty="0"/>
            <a:t> 연결 </a:t>
          </a:r>
          <a:endParaRPr lang="en-US" sz="1000" kern="1200" dirty="0"/>
        </a:p>
      </dsp:txBody>
      <dsp:txXfrm>
        <a:off x="327710" y="952408"/>
        <a:ext cx="4357387" cy="266380"/>
      </dsp:txXfrm>
    </dsp:sp>
    <dsp:sp modelId="{3E62947E-D884-4A5C-8530-D3902E49CD43}">
      <dsp:nvSpPr>
        <dsp:cNvPr id="0" name=""/>
        <dsp:cNvSpPr/>
      </dsp:nvSpPr>
      <dsp:spPr>
        <a:xfrm>
          <a:off x="0" y="218494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파이썬 </a:t>
          </a:r>
          <a:r>
            <a:rPr lang="en-US" altLang="ko-KR" sz="1000" kern="1200" dirty="0"/>
            <a:t>flask</a:t>
          </a:r>
          <a:r>
            <a:rPr lang="ko-KR" altLang="en-US" sz="1000" kern="1200" dirty="0"/>
            <a:t>를 이용하여 웹 서버를 구축하고 클라이언트에서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가 올 때마다 </a:t>
          </a:r>
          <a:r>
            <a:rPr lang="ko-KR" altLang="en-US" sz="1000" kern="1200" dirty="0" err="1"/>
            <a:t>아두이노에서</a:t>
          </a:r>
          <a:r>
            <a:rPr lang="ko-KR" altLang="en-US" sz="1000" kern="1200" dirty="0"/>
            <a:t> 받은 센서 값을 </a:t>
          </a:r>
          <a:r>
            <a:rPr lang="en-US" altLang="ko-KR" sz="1000" kern="1200" dirty="0"/>
            <a:t>response</a:t>
          </a:r>
          <a:r>
            <a:rPr lang="ko-KR" altLang="en-US" sz="1000" kern="1200" dirty="0"/>
            <a:t>로 보냄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altLang="en-US" sz="1000" kern="1200" dirty="0"/>
            <a:t>클라이언트로부터 </a:t>
          </a:r>
          <a:r>
            <a:rPr lang="ko-KR" sz="1000" kern="1200" dirty="0"/>
            <a:t>행과 열을 </a:t>
          </a:r>
          <a:r>
            <a:rPr lang="ko-KR" sz="1000" kern="1200" dirty="0" err="1"/>
            <a:t>입력받</a:t>
          </a:r>
          <a:r>
            <a:rPr lang="ko-KR" altLang="en-US" sz="1000" kern="1200" dirty="0" err="1"/>
            <a:t>아</a:t>
          </a:r>
          <a:r>
            <a:rPr lang="ko-KR" altLang="en-US" sz="1000" kern="1200" dirty="0"/>
            <a:t> 블루투스를 통해</a:t>
          </a:r>
          <a:r>
            <a:rPr lang="ko-KR" sz="1000" kern="1200" dirty="0"/>
            <a:t> </a:t>
          </a:r>
          <a:r>
            <a:rPr lang="ko-KR" sz="1000" kern="1200" dirty="0" err="1"/>
            <a:t>아두이노에</a:t>
          </a:r>
          <a:r>
            <a:rPr lang="ko-KR" sz="1000" kern="1200" dirty="0"/>
            <a:t> </a:t>
          </a:r>
          <a:r>
            <a:rPr lang="ko-KR" altLang="en-US" sz="1000" kern="1200" dirty="0"/>
            <a:t>전송</a:t>
          </a:r>
          <a:endParaRPr lang="en-US" sz="1000" kern="1200" dirty="0"/>
        </a:p>
      </dsp:txBody>
      <dsp:txXfrm>
        <a:off x="0" y="2184948"/>
        <a:ext cx="6266011" cy="897750"/>
      </dsp:txXfrm>
    </dsp:sp>
    <dsp:sp modelId="{D0395BD3-F4FB-4786-BB2D-1F28C960FFB9}">
      <dsp:nvSpPr>
        <dsp:cNvPr id="0" name=""/>
        <dsp:cNvSpPr/>
      </dsp:nvSpPr>
      <dsp:spPr>
        <a:xfrm>
          <a:off x="313300" y="20373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라즈베리파이</a:t>
          </a:r>
          <a:r>
            <a:rPr lang="ko-KR" sz="1000" kern="1200" dirty="0"/>
            <a:t> 서버</a:t>
          </a:r>
          <a:endParaRPr lang="en-US" sz="1000" kern="1200" dirty="0"/>
        </a:p>
      </dsp:txBody>
      <dsp:txXfrm>
        <a:off x="327710" y="2051758"/>
        <a:ext cx="4357387" cy="266380"/>
      </dsp:txXfrm>
    </dsp:sp>
    <dsp:sp modelId="{88ED00BC-190E-4B4F-BEC7-C8E56845787A}">
      <dsp:nvSpPr>
        <dsp:cNvPr id="0" name=""/>
        <dsp:cNvSpPr/>
      </dsp:nvSpPr>
      <dsp:spPr>
        <a:xfrm>
          <a:off x="0" y="328429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altLang="en-US" sz="1000" kern="1200" dirty="0" err="1"/>
            <a:t>라즈베리파이</a:t>
          </a:r>
          <a:r>
            <a:rPr lang="ko-KR" altLang="en-US" sz="1000" kern="1200" dirty="0"/>
            <a:t> </a:t>
          </a:r>
          <a:r>
            <a:rPr lang="en-US" altLang="ko-KR" sz="1000" kern="1200" dirty="0"/>
            <a:t>GPIO </a:t>
          </a:r>
          <a:r>
            <a:rPr lang="ko-KR" altLang="en-US" sz="1000" kern="1200" dirty="0"/>
            <a:t>핀을 사용하여 </a:t>
          </a:r>
          <a:r>
            <a:rPr lang="en-US" altLang="ko-KR" sz="1000" kern="1200" dirty="0"/>
            <a:t>16X2 Character LCD</a:t>
          </a:r>
          <a:r>
            <a:rPr lang="ko-KR" altLang="en-US" sz="1000" kern="1200" dirty="0"/>
            <a:t>에 현재 </a:t>
          </a:r>
          <a:r>
            <a:rPr lang="ko-KR" altLang="en-US" sz="1000" kern="1200" dirty="0" err="1"/>
            <a:t>온습도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조도</a:t>
          </a:r>
          <a:r>
            <a:rPr lang="en-US" altLang="ko-KR" sz="1000" kern="1200" dirty="0"/>
            <a:t>, </a:t>
          </a:r>
          <a:r>
            <a:rPr lang="ko-KR" altLang="en-US" sz="1000" kern="1200"/>
            <a:t>소음 값을 </a:t>
          </a:r>
          <a:r>
            <a:rPr lang="ko-KR" altLang="en-US" sz="1000" kern="1200" dirty="0"/>
            <a:t>출력하고 </a:t>
          </a:r>
          <a:r>
            <a:rPr lang="en-US" altLang="ko-KR" sz="1000" kern="1200" dirty="0"/>
            <a:t>4 digit 7 segment display</a:t>
          </a:r>
          <a:r>
            <a:rPr lang="ko-KR" altLang="en-US" sz="1000" kern="1200" dirty="0"/>
            <a:t>에 실시간으로 현재 시간 출력</a:t>
          </a:r>
          <a:endParaRPr lang="en-US" sz="1000" kern="1200" dirty="0"/>
        </a:p>
      </dsp:txBody>
      <dsp:txXfrm>
        <a:off x="0" y="3284298"/>
        <a:ext cx="6266011" cy="677250"/>
      </dsp:txXfrm>
    </dsp:sp>
    <dsp:sp modelId="{1904337E-4634-4402-A389-2113330B47FF}">
      <dsp:nvSpPr>
        <dsp:cNvPr id="0" name=""/>
        <dsp:cNvSpPr/>
      </dsp:nvSpPr>
      <dsp:spPr>
        <a:xfrm>
          <a:off x="313300" y="31366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16X2 Character LCD, 4 digit 7 segment display</a:t>
          </a:r>
        </a:p>
      </dsp:txBody>
      <dsp:txXfrm>
        <a:off x="327710" y="3151108"/>
        <a:ext cx="4357387" cy="266380"/>
      </dsp:txXfrm>
    </dsp:sp>
    <dsp:sp modelId="{BBA4CA57-5B7C-43D1-BB5C-B17723A7600A}">
      <dsp:nvSpPr>
        <dsp:cNvPr id="0" name=""/>
        <dsp:cNvSpPr/>
      </dsp:nvSpPr>
      <dsp:spPr>
        <a:xfrm>
          <a:off x="0" y="41631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en-US" altLang="ko-KR" sz="1000" kern="1200" dirty="0"/>
            <a:t>Http request</a:t>
          </a:r>
          <a:r>
            <a:rPr lang="ko-KR" altLang="en-US" sz="1000" kern="1200" dirty="0"/>
            <a:t>를 통해 현재 센서 값을 서버에서 받아와 화면에 출력하고 불을 켤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행과 열을 입력하여 서버에 전송</a:t>
          </a:r>
          <a:endParaRPr lang="en-US" sz="1000" kern="1200" dirty="0"/>
        </a:p>
      </dsp:txBody>
      <dsp:txXfrm>
        <a:off x="0" y="4163148"/>
        <a:ext cx="6266011" cy="677250"/>
      </dsp:txXfrm>
    </dsp:sp>
    <dsp:sp modelId="{377E6243-BFB9-4F25-9FCB-33DA4217077A}">
      <dsp:nvSpPr>
        <dsp:cNvPr id="0" name=""/>
        <dsp:cNvSpPr/>
      </dsp:nvSpPr>
      <dsp:spPr>
        <a:xfrm>
          <a:off x="313300" y="40155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웹 페이지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안드로이드 앱</a:t>
          </a:r>
          <a:endParaRPr lang="en-US" sz="1000" kern="1200" dirty="0"/>
        </a:p>
      </dsp:txBody>
      <dsp:txXfrm>
        <a:off x="327710" y="4029958"/>
        <a:ext cx="435738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o-Cho/Cho_Taeho_Portfoli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hyperlink" Target="https://github.com/Taeho-Cho/Cho_Taeho_Portfol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>
                <a:solidFill>
                  <a:schemeClr val="tx1"/>
                </a:solidFill>
                <a:hlinkClick r:id="rId3"/>
              </a:rPr>
              <a:t>Smart Home</a:t>
            </a:r>
            <a:endParaRPr lang="ko-KR" altLang="en-US" dirty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0F68C2-4E51-4BF3-AF29-74ED1A34DB80}"/>
              </a:ext>
            </a:extLst>
          </p:cNvPr>
          <p:cNvSpPr txBox="1"/>
          <p:nvPr/>
        </p:nvSpPr>
        <p:spPr>
          <a:xfrm>
            <a:off x="6417581" y="6024109"/>
            <a:ext cx="55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https://github.com/Taeho-Cho/Cho_Taeho_Portfolio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DCA5-F9C8-4120-A757-56F44D2EFE61}"/>
              </a:ext>
            </a:extLst>
          </p:cNvPr>
          <p:cNvSpPr txBox="1"/>
          <p:nvPr/>
        </p:nvSpPr>
        <p:spPr>
          <a:xfrm>
            <a:off x="3129094" y="6024109"/>
            <a:ext cx="32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소스코드는 </a:t>
            </a:r>
            <a:r>
              <a:rPr lang="en-US" altLang="ko-KR" dirty="0" err="1"/>
              <a:t>github</a:t>
            </a:r>
            <a:r>
              <a:rPr lang="ko-KR" altLang="en-US" dirty="0"/>
              <a:t>에 있습니다</a:t>
            </a:r>
          </a:p>
        </p:txBody>
      </p: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119229" y="1059861"/>
            <a:ext cx="3111523" cy="233364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923" y="4715107"/>
            <a:ext cx="1798406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817" y="670921"/>
            <a:ext cx="2420555" cy="4486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626" y="4678269"/>
            <a:ext cx="179097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5002306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앱을 열면 센서 값을 화면에 출력하고 업데이트 버튼으로 현재 센서 값을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7D444-36A7-4998-B83C-84EF16CA295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안드로이드 앱</a:t>
            </a:r>
          </a:p>
        </p:txBody>
      </p:sp>
    </p:spTree>
    <p:extLst>
      <p:ext uri="{BB962C8B-B14F-4D97-AF65-F5344CB8AC3E}">
        <p14:creationId xmlns:p14="http://schemas.microsoft.com/office/powerpoint/2010/main" val="41845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  <a:hlinkClick r:id="rId4"/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/>
              <a:t>개발 보드 및 언어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36764"/>
            <a:ext cx="2487122" cy="1517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145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9" y="1056086"/>
            <a:ext cx="2478497" cy="24784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97DDB-DEAA-49DE-8B4C-0720DE9F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688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2703FBC-97A3-4B75-9FFB-0D0EBEDFF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48" y="1761871"/>
            <a:ext cx="2495745" cy="10669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0916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22" y="1452646"/>
            <a:ext cx="2478497" cy="168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3697939" y="364841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653572" y="366794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6640550" y="371892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+mj-lt"/>
              </a:rPr>
              <a:t>메인 개발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989CD-31A4-4123-B677-9D6C72812EBA}"/>
              </a:ext>
            </a:extLst>
          </p:cNvPr>
          <p:cNvSpPr txBox="1"/>
          <p:nvPr/>
        </p:nvSpPr>
        <p:spPr>
          <a:xfrm>
            <a:off x="9427957" y="3529016"/>
            <a:ext cx="2066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Android Studio, 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HTML, JS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3337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64910" y="390246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LED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374168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안드로이드 앱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화면에 출력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8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677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502088" y="1647432"/>
            <a:ext cx="8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8" y="1647432"/>
            <a:ext cx="461696" cy="7518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LED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불을 켬</a:t>
            </a: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3857310" y="332405"/>
            <a:ext cx="4380679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r>
              <a:rPr lang="en-US" altLang="ko-KR" b="1" dirty="0"/>
              <a:t>/</a:t>
            </a:r>
            <a:r>
              <a:rPr lang="ko-KR" altLang="en-US" b="1" dirty="0"/>
              <a:t>안드로이드 앱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소리 화면에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불을 켤 </a:t>
            </a:r>
            <a:r>
              <a:rPr lang="en-US" altLang="ko-KR" sz="1200" dirty="0"/>
              <a:t>LED</a:t>
            </a:r>
            <a:r>
              <a:rPr lang="ko-KR" altLang="en-US" sz="1200" dirty="0"/>
              <a:t>의 행과 열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LED </a:t>
              </a:r>
              <a:r>
                <a:rPr lang="ko-KR" altLang="en-US" sz="1200" dirty="0"/>
                <a:t>행과 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-62585" y="231958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>
            <a:off x="7177165" y="1969137"/>
            <a:ext cx="0" cy="113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502782" y="1172256"/>
            <a:ext cx="1" cy="150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3986294" y="2740834"/>
            <a:ext cx="150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센서 값 </a:t>
            </a:r>
            <a:r>
              <a:rPr lang="en-US" altLang="ko-KR" sz="1100" dirty="0">
                <a:solidFill>
                  <a:schemeClr val="bg1"/>
                </a:solidFill>
              </a:rPr>
              <a:t>JSON</a:t>
            </a:r>
            <a:r>
              <a:rPr lang="ko-KR" altLang="en-US" sz="1100" dirty="0">
                <a:solidFill>
                  <a:schemeClr val="bg1"/>
                </a:solidFill>
              </a:rPr>
              <a:t>으로 변환해서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3961191" y="1489258"/>
            <a:ext cx="1534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707013" y="1714254"/>
            <a:ext cx="1236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473895" y="3165098"/>
            <a:ext cx="126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4867165" y="1345795"/>
            <a:ext cx="764968" cy="1418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299915" y="1081813"/>
            <a:ext cx="109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request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35977-8372-4D38-B2E0-6F53010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1" y="5445664"/>
            <a:ext cx="6527213" cy="1059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200" dirty="0" err="1"/>
              <a:t>라즈베리파이</a:t>
            </a:r>
            <a:r>
              <a:rPr lang="en-US" altLang="ko-KR" sz="3200" dirty="0"/>
              <a:t> &amp; </a:t>
            </a:r>
            <a:br>
              <a:rPr lang="en-US" altLang="ko-KR" sz="3200" dirty="0"/>
            </a:br>
            <a:r>
              <a:rPr lang="en-US" altLang="ko-KR" sz="3200" dirty="0"/>
              <a:t>LCD display, 4 digit 7 segment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56023C-3336-46DC-ADCC-7739203B1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599" y="1487862"/>
            <a:ext cx="4706111" cy="3529583"/>
          </a:xfrm>
          <a:prstGeom prst="rect">
            <a:avLst/>
          </a:prstGeom>
        </p:spPr>
      </p:pic>
      <p:pic>
        <p:nvPicPr>
          <p:cNvPr id="8" name="내용 개체 틀 7" descr="게임이(가) 표시된 사진&#10;&#10;자동 생성된 설명">
            <a:extLst>
              <a:ext uri="{FF2B5EF4-FFF2-40B4-BE49-F238E27FC236}">
                <a16:creationId xmlns:a16="http://schemas.microsoft.com/office/drawing/2014/main" id="{DB69BBA8-6CC3-4665-A7F4-573422453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8177" y="2478950"/>
            <a:ext cx="4019103" cy="30143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C3AC0D-0998-43CB-BE82-8F914BB3AA21}"/>
              </a:ext>
            </a:extLst>
          </p:cNvPr>
          <p:cNvSpPr txBox="1">
            <a:spLocks/>
          </p:cNvSpPr>
          <p:nvPr/>
        </p:nvSpPr>
        <p:spPr>
          <a:xfrm>
            <a:off x="5719994" y="567460"/>
            <a:ext cx="6527213" cy="10596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우노</a:t>
            </a:r>
            <a:r>
              <a:rPr lang="en-US" altLang="ko-KR" sz="2400" dirty="0"/>
              <a:t> &amp; </a:t>
            </a:r>
          </a:p>
          <a:p>
            <a:r>
              <a:rPr lang="ko-KR" altLang="en-US" sz="2400" dirty="0"/>
              <a:t>블루투스 모듈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 </a:t>
            </a:r>
            <a:r>
              <a:rPr lang="ko-KR" altLang="en-US" sz="2400" dirty="0"/>
              <a:t>조도 센서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소음 센서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도트매트릭스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83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55E4E-3A8E-444A-A4FF-E6A7B2D3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아두이노</a:t>
            </a:r>
            <a:r>
              <a:rPr lang="ko-KR" altLang="en-US" dirty="0"/>
              <a:t> 회로도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702A83-D51C-4ECC-85B0-4DEE09CEB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86" y="2076450"/>
            <a:ext cx="3748191" cy="3622675"/>
          </a:xfrm>
        </p:spPr>
      </p:pic>
      <p:pic>
        <p:nvPicPr>
          <p:cNvPr id="8" name="내용 개체 틀 7" descr="회로, 테이블, 컴퓨터이(가) 표시된 사진&#10;&#10;자동 생성된 설명">
            <a:extLst>
              <a:ext uri="{FF2B5EF4-FFF2-40B4-BE49-F238E27FC236}">
                <a16:creationId xmlns:a16="http://schemas.microsoft.com/office/drawing/2014/main" id="{4665E0F4-F2D8-416A-B3FC-8D31D1CCB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25094"/>
            <a:ext cx="4857750" cy="3325386"/>
          </a:xfrm>
        </p:spPr>
      </p:pic>
    </p:spTree>
    <p:extLst>
      <p:ext uri="{BB962C8B-B14F-4D97-AF65-F5344CB8AC3E}">
        <p14:creationId xmlns:p14="http://schemas.microsoft.com/office/powerpoint/2010/main" val="421399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회로, 게임이(가) 표시된 사진&#10;&#10;자동 생성된 설명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회로, 컴퓨터이(가) 표시된 사진&#10;&#10;자동 생성된 설명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9229" y="1059861"/>
            <a:ext cx="3111523" cy="23336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" y="4715107"/>
            <a:ext cx="2333643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670921"/>
            <a:ext cx="5157201" cy="448676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91" y="4678269"/>
            <a:ext cx="233364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4985460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초마다 </a:t>
            </a:r>
            <a:r>
              <a:rPr lang="en-US" altLang="ko-KR" sz="1400" dirty="0" err="1">
                <a:solidFill>
                  <a:schemeClr val="bg1"/>
                </a:solidFill>
              </a:rPr>
              <a:t>XMLHttpRequest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객체를 사용하여 비동기적으로 센서 값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3CA8D-4EAE-4574-9426-3AC97552B00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 페이지</a:t>
            </a:r>
          </a:p>
        </p:txBody>
      </p:sp>
    </p:spTree>
    <p:extLst>
      <p:ext uri="{BB962C8B-B14F-4D97-AF65-F5344CB8AC3E}">
        <p14:creationId xmlns:p14="http://schemas.microsoft.com/office/powerpoint/2010/main" val="247324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461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  <vt:lpstr>라즈베리파이 &amp;  LCD display, 4 digit 7 segment</vt:lpstr>
      <vt:lpstr>라즈베리파이 &amp; 아두이노 회로도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bitcamp</cp:lastModifiedBy>
  <cp:revision>42</cp:revision>
  <dcterms:created xsi:type="dcterms:W3CDTF">2020-04-06T04:07:03Z</dcterms:created>
  <dcterms:modified xsi:type="dcterms:W3CDTF">2020-04-07T01:08:52Z</dcterms:modified>
</cp:coreProperties>
</file>