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DEF8"/>
    <a:srgbClr val="CCECFF"/>
    <a:srgbClr val="0000FF"/>
    <a:srgbClr val="00CC66"/>
    <a:srgbClr val="339966"/>
    <a:srgbClr val="FFFF99"/>
    <a:srgbClr val="FF00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29" autoAdjust="0"/>
    <p:restoredTop sz="91510" autoAdjust="0"/>
  </p:normalViewPr>
  <p:slideViewPr>
    <p:cSldViewPr>
      <p:cViewPr varScale="1">
        <p:scale>
          <a:sx n="81" d="100"/>
          <a:sy n="81" d="100"/>
        </p:scale>
        <p:origin x="90" y="8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768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998A2AC-3B6B-48D1-B047-4CA7F95A52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4" rIns="95547" bIns="4777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918F370-093E-4445-B718-49A163AB0AF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4" rIns="95547" bIns="4777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02E14EE-BACF-4E6D-B2DC-FCE4E108280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71A75E36-53AF-4886-A040-F7C5684C92A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4" rIns="95547" bIns="477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54D59309-46A7-47F3-801E-1F5A250406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4" rIns="95547" bIns="4777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EE5972B1-479A-4B75-B64E-FA5E02A38E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4" rIns="95547" bIns="477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55A4E52D-FB8A-4B6F-AC76-FC022CB4E0F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>
            <a:extLst>
              <a:ext uri="{FF2B5EF4-FFF2-40B4-BE49-F238E27FC236}">
                <a16:creationId xmlns:a16="http://schemas.microsoft.com/office/drawing/2014/main" id="{4F40E488-9076-46C9-8712-99311569217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48263" y="4006850"/>
            <a:ext cx="33528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400" b="1" kern="1200">
                <a:solidFill>
                  <a:srgbClr val="38008A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kern="1200">
                <a:solidFill>
                  <a:srgbClr val="38008A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kern="1200">
                <a:solidFill>
                  <a:srgbClr val="38008A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kern="1200">
                <a:solidFill>
                  <a:srgbClr val="38008A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kern="1200">
                <a:solidFill>
                  <a:srgbClr val="38008A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3400" b="1" kern="1200">
                <a:solidFill>
                  <a:srgbClr val="38008A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3400" b="1" kern="1200">
                <a:solidFill>
                  <a:srgbClr val="38008A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3400" b="1" kern="1200">
                <a:solidFill>
                  <a:srgbClr val="38008A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3400" b="1" kern="1200">
                <a:solidFill>
                  <a:srgbClr val="38008A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r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3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SeoKyeong </a:t>
            </a:r>
            <a:r>
              <a:rPr lang="en-US" altLang="ko-KR" sz="13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University</a:t>
            </a:r>
          </a:p>
          <a:p>
            <a:pPr algn="r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3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Department of Computer Engineering</a:t>
            </a:r>
          </a:p>
          <a:p>
            <a:pPr algn="r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3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Professor.  </a:t>
            </a:r>
            <a:r>
              <a:rPr lang="en-US" altLang="ko-KR" sz="13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Lee </a:t>
            </a:r>
            <a:r>
              <a:rPr lang="en-US" altLang="ko-KR" sz="1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Kwang</a:t>
            </a:r>
            <a:r>
              <a:rPr lang="en-US" altLang="ko-KR" sz="13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Yeob</a:t>
            </a:r>
            <a:endParaRPr lang="en-US" altLang="ko-KR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Picture 2" descr="D:\Lab\n96_ESL\Logo\ESL Logo _new.jpg">
            <a:extLst>
              <a:ext uri="{FF2B5EF4-FFF2-40B4-BE49-F238E27FC236}">
                <a16:creationId xmlns:a16="http://schemas.microsoft.com/office/drawing/2014/main" id="{C9F46638-B6DA-498F-A537-8039386AD6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50" y="5967413"/>
            <a:ext cx="1431925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16566" y="2881979"/>
            <a:ext cx="7643866" cy="979069"/>
          </a:xfrm>
          <a:prstGeom prst="rect">
            <a:avLst/>
          </a:prstGeom>
        </p:spPr>
        <p:txBody>
          <a:bodyPr lIns="180000" tIns="180000" rIns="180000" bIns="180000">
            <a:spAutoFit/>
          </a:bodyPr>
          <a:lstStyle>
            <a:lvl1pPr algn="r">
              <a:defRPr kumimoji="1" lang="en-US" altLang="ko-KR" sz="4000" b="1" i="1" kern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r>
              <a:rPr lang="en-US" altLang="ko-KR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977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DBC68BAF-FFB7-4B15-B8C2-4A9AEAA167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00"/>
          <a:stretch>
            <a:fillRect/>
          </a:stretch>
        </p:blipFill>
        <p:spPr bwMode="auto">
          <a:xfrm>
            <a:off x="0" y="-1588"/>
            <a:ext cx="9144000" cy="62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D:\Lab\n96_ESL\Logo\ESL Logo _new.png">
            <a:extLst>
              <a:ext uri="{FF2B5EF4-FFF2-40B4-BE49-F238E27FC236}">
                <a16:creationId xmlns:a16="http://schemas.microsoft.com/office/drawing/2014/main" id="{6A342274-402F-46B8-A3B9-52023C333A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438" y="0"/>
            <a:ext cx="1071562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7F31538-BE58-4AF1-B770-90B40CE695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9238"/>
            <a:ext cx="914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620713"/>
            <a:ext cx="9144000" cy="596221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ko-KR" altLang="en-US" sz="20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92150" indent="-347663">
              <a:lnSpc>
                <a:spcPct val="200000"/>
              </a:lnSpc>
              <a:defRPr lang="ko-KR" altLang="en-US" sz="1600" b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200000"/>
              </a:lnSpc>
              <a:defRPr sz="1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81113" indent="-292100">
              <a:lnSpc>
                <a:spcPct val="200000"/>
              </a:lnSpc>
              <a:buClr>
                <a:srgbClr val="00B050"/>
              </a:buClr>
              <a:buFont typeface="Wingdings" pitchFamily="2" charset="2"/>
              <a:buChar char="l"/>
              <a:defRPr sz="12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282700" indent="0">
              <a:buFontTx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4594" y="14289"/>
            <a:ext cx="7143750" cy="606400"/>
          </a:xfrm>
          <a:prstGeom prst="rect">
            <a:avLst/>
          </a:prstGeom>
        </p:spPr>
        <p:txBody>
          <a:bodyPr anchor="ctr"/>
          <a:lstStyle>
            <a:lvl1pPr>
              <a:defRPr kumimoji="1" lang="ko-KR" altLang="en-US" sz="3000" b="1" kern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2F9353-A4C1-4CD4-98C6-F03A2DDB1D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16913" y="6599238"/>
            <a:ext cx="836612" cy="2587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pPr>
              <a:defRPr/>
            </a:pPr>
            <a:fld id="{BD1B0345-DF18-458C-BB2F-EDC5A6B186D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바닥글 개체 틀 5">
            <a:extLst>
              <a:ext uri="{FF2B5EF4-FFF2-40B4-BE49-F238E27FC236}">
                <a16:creationId xmlns:a16="http://schemas.microsoft.com/office/drawing/2014/main" id="{50FD4124-F372-4E35-A440-41F6E43C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599238"/>
            <a:ext cx="4608513" cy="258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LED Control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60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603" r:id="rId1"/>
    <p:sldLayoutId id="2147484604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4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92150" indent="-347663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987425" indent="-293688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281113" indent="-2921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rgbClr val="339966"/>
        </a:buClr>
        <a:buSzPct val="75000"/>
        <a:buFont typeface="Wingdings" panose="05000000000000000000" pitchFamily="2" charset="2"/>
        <a:buChar char="l"/>
        <a:defRPr sz="16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598613" indent="-315913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13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3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3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3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3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Rectangle 4">
            <a:extLst>
              <a:ext uri="{FF2B5EF4-FFF2-40B4-BE49-F238E27FC236}">
                <a16:creationId xmlns:a16="http://schemas.microsoft.com/office/drawing/2014/main" id="{DE3D38AE-8A33-4362-853F-60986659227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5975" y="2881313"/>
            <a:ext cx="7643813" cy="979487"/>
          </a:xfrm>
        </p:spPr>
        <p:txBody>
          <a:bodyPr/>
          <a:lstStyle/>
          <a:p>
            <a:pPr eaLnBrk="1" hangingPunct="1">
              <a:defRPr/>
            </a:pPr>
            <a:r>
              <a:rPr sz="3800"/>
              <a:t>Chapter </a:t>
            </a:r>
            <a:r>
              <a:rPr lang="en-US" altLang="ko-KR" sz="3800"/>
              <a:t>2</a:t>
            </a:r>
            <a:r>
              <a:rPr sz="3800"/>
              <a:t> </a:t>
            </a:r>
            <a:r>
              <a:rPr lang="ko-KR" altLang="en-US" sz="3800"/>
              <a:t>분류 알고리즘의 기초</a:t>
            </a:r>
            <a:endParaRPr sz="380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E7A4BEB9-5A2D-4A6E-ABA7-CEF974CEFE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620713"/>
            <a:ext cx="9144000" cy="596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/>
              <a:t>하드맥스</a:t>
            </a:r>
            <a:r>
              <a:rPr lang="en-US" altLang="ko-KR"/>
              <a:t>(hardmax)</a:t>
            </a:r>
          </a:p>
          <a:p>
            <a:pPr lvl="1" eaLnBrk="1" hangingPunct="1"/>
            <a:r>
              <a:rPr lang="ko-KR" altLang="en-US"/>
              <a:t>최댓값으로 영역을 결정</a:t>
            </a:r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eaLnBrk="1" hangingPunct="1"/>
            <a:r>
              <a:rPr lang="ko-KR" altLang="en-US"/>
              <a:t>소프트맥스</a:t>
            </a:r>
            <a:r>
              <a:rPr lang="en-US" altLang="ko-KR"/>
              <a:t>(softmax)</a:t>
            </a:r>
          </a:p>
          <a:p>
            <a:pPr lvl="1" eaLnBrk="1" hangingPunct="1"/>
            <a:r>
              <a:rPr lang="ko-KR" altLang="en-US"/>
              <a:t>각 영역에 있을 확률을 결정</a:t>
            </a:r>
            <a:endParaRPr lang="en-US" altLang="ko-KR"/>
          </a:p>
        </p:txBody>
      </p:sp>
      <p:sp>
        <p:nvSpPr>
          <p:cNvPr id="433154" name="Rectangle 2">
            <a:extLst>
              <a:ext uri="{FF2B5EF4-FFF2-40B4-BE49-F238E27FC236}">
                <a16:creationId xmlns:a16="http://schemas.microsoft.com/office/drawing/2014/main" id="{BE38C89A-D2C4-42B3-810D-DC78248FC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875" y="14288"/>
            <a:ext cx="7143750" cy="6064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소프트맥스 함수와 다항 분류기</a:t>
            </a:r>
            <a:endParaRPr lang="en-US" altLang="ko-KR"/>
          </a:p>
        </p:txBody>
      </p:sp>
      <p:sp>
        <p:nvSpPr>
          <p:cNvPr id="5124" name="슬라이드 번호 개체 틀 2">
            <a:extLst>
              <a:ext uri="{FF2B5EF4-FFF2-40B4-BE49-F238E27FC236}">
                <a16:creationId xmlns:a16="http://schemas.microsoft.com/office/drawing/2014/main" id="{B0038660-CF64-4E9C-82CF-2F2748679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CECCAA-AA0F-4ABC-8629-C88100A7A420}" type="slidenum">
              <a:rPr lang="ko-KR" altLang="en-US" sz="12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/>
              <a:t>10</a:t>
            </a:fld>
            <a:endParaRPr lang="ko-KR" altLang="en-US" sz="12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25" name="바닥글 개체 틀 2">
            <a:extLst>
              <a:ext uri="{FF2B5EF4-FFF2-40B4-BE49-F238E27FC236}">
                <a16:creationId xmlns:a16="http://schemas.microsoft.com/office/drawing/2014/main" id="{9BB9F65B-1745-40F2-8855-623A4EFC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ko-KR" altLang="en-US"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분류 알고리즘의 기초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03012D-43B2-4636-AFBA-ACBFD3A58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905724"/>
            <a:ext cx="5159706" cy="23191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C3CF2E-0300-43BF-AEAF-99A499820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3901262"/>
            <a:ext cx="4753025" cy="24229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79D2F8-8556-4157-9FAA-A79AF5D0C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3292536"/>
            <a:ext cx="2667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476370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E7A4BEB9-5A2D-4A6E-ABA7-CEF974CEFE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620713"/>
            <a:ext cx="9144000" cy="596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/>
              <a:t>3</a:t>
            </a:r>
            <a:r>
              <a:rPr lang="ko-KR" altLang="en-US"/>
              <a:t>차원 이상의 공간에더 많은 영역을 분할</a:t>
            </a:r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r>
              <a:rPr lang="ko-KR" altLang="en-US"/>
              <a:t>소프트 맥스로 표현</a:t>
            </a:r>
            <a:endParaRPr lang="en-US" altLang="ko-KR"/>
          </a:p>
        </p:txBody>
      </p:sp>
      <p:sp>
        <p:nvSpPr>
          <p:cNvPr id="433154" name="Rectangle 2">
            <a:extLst>
              <a:ext uri="{FF2B5EF4-FFF2-40B4-BE49-F238E27FC236}">
                <a16:creationId xmlns:a16="http://schemas.microsoft.com/office/drawing/2014/main" id="{BE38C89A-D2C4-42B3-810D-DC78248FC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875" y="14288"/>
            <a:ext cx="7143750" cy="6064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소프트맥스 함수와 다항 분류기</a:t>
            </a:r>
            <a:endParaRPr lang="en-US" altLang="ko-KR"/>
          </a:p>
        </p:txBody>
      </p:sp>
      <p:sp>
        <p:nvSpPr>
          <p:cNvPr id="5124" name="슬라이드 번호 개체 틀 2">
            <a:extLst>
              <a:ext uri="{FF2B5EF4-FFF2-40B4-BE49-F238E27FC236}">
                <a16:creationId xmlns:a16="http://schemas.microsoft.com/office/drawing/2014/main" id="{B0038660-CF64-4E9C-82CF-2F2748679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CECCAA-AA0F-4ABC-8629-C88100A7A420}" type="slidenum">
              <a:rPr lang="ko-KR" altLang="en-US" sz="12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/>
              <a:t>11</a:t>
            </a:fld>
            <a:endParaRPr lang="ko-KR" altLang="en-US" sz="12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25" name="바닥글 개체 틀 2">
            <a:extLst>
              <a:ext uri="{FF2B5EF4-FFF2-40B4-BE49-F238E27FC236}">
                <a16:creationId xmlns:a16="http://schemas.microsoft.com/office/drawing/2014/main" id="{9BB9F65B-1745-40F2-8855-623A4EFC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ko-KR" altLang="en-US"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분류 알고리즘의 기초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B76C29-9A4C-4273-ABB8-60D6DBAC983C}"/>
                  </a:ext>
                </a:extLst>
              </p:cNvPr>
              <p:cNvSpPr txBox="1"/>
              <p:nvPr/>
            </p:nvSpPr>
            <p:spPr>
              <a:xfrm>
                <a:off x="523875" y="1599183"/>
                <a:ext cx="81525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⋯,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𝑀𝑘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(1=1,⋯,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B76C29-9A4C-4273-ABB8-60D6DBAC9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75" y="1599183"/>
                <a:ext cx="8152581" cy="461665"/>
              </a:xfrm>
              <a:prstGeom prst="rect">
                <a:avLst/>
              </a:prstGeom>
              <a:blipFill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F78247-19A2-470E-9984-32D858BE461F}"/>
                  </a:ext>
                </a:extLst>
              </p:cNvPr>
              <p:cNvSpPr txBox="1"/>
              <p:nvPr/>
            </p:nvSpPr>
            <p:spPr>
              <a:xfrm>
                <a:off x="523875" y="3371205"/>
                <a:ext cx="8152581" cy="952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⋯, 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nary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⋯, 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den>
                    </m:f>
                  </m:oMath>
                </a14:m>
                <a:endParaRPr lang="ko-KR" altLang="en-US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F78247-19A2-470E-9984-32D858BE4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75" y="3371205"/>
                <a:ext cx="8152581" cy="9522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4387387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122" name="Rectangle 3">
                <a:extLst>
                  <a:ext uri="{FF2B5EF4-FFF2-40B4-BE49-F238E27FC236}">
                    <a16:creationId xmlns:a16="http://schemas.microsoft.com/office/drawing/2014/main" id="{E7A4BEB9-5A2D-4A6E-ABA7-CEF974CEFE1A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0" y="620713"/>
                <a:ext cx="9144000" cy="596265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:r>
                  <a:rPr lang="ko-KR" altLang="en-US"/>
                  <a:t>미니 배치와 확률적 경사 하강법</a:t>
                </a:r>
                <a:endParaRPr lang="en-US" altLang="ko-KR"/>
              </a:p>
              <a:p>
                <a:pPr lvl="1" eaLnBrk="1" hangingPunct="1"/>
                <a:r>
                  <a:rPr lang="ko-KR" altLang="en-US"/>
                  <a:t>기울기 벡터 </a:t>
                </a:r>
                <a:r>
                  <a:rPr lang="en-US" altLang="ko-KR"/>
                  <a:t>E</a:t>
                </a:r>
                <a:r>
                  <a:rPr lang="ko-KR" altLang="en-US"/>
                  <a:t>값이 감소하는 방향으로 파라미터를 수정한다</a:t>
                </a:r>
                <a:r>
                  <a:rPr lang="en-US" altLang="ko-KR"/>
                  <a:t>.</a:t>
                </a:r>
              </a:p>
              <a:p>
                <a:pPr lvl="1" eaLnBrk="1" hangingPunct="1"/>
                <a:r>
                  <a:rPr lang="ko-KR" altLang="en-US"/>
                  <a:t>이를 </a:t>
                </a:r>
                <a:r>
                  <a:rPr lang="en-US" altLang="ko-KR"/>
                  <a:t>n</a:t>
                </a:r>
                <a:r>
                  <a:rPr lang="ko-KR" altLang="en-US"/>
                  <a:t>번째 데이터에 대한 오차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의 합의 형태로 분해 가능</a:t>
                </a:r>
                <a:endParaRPr lang="en-US" altLang="ko-KR"/>
              </a:p>
              <a:p>
                <a:pPr lvl="1" eaLnBrk="1" hangingPunct="1"/>
                <a:endParaRPr lang="en-US" altLang="ko-KR"/>
              </a:p>
              <a:p>
                <a:pPr lvl="1" eaLnBrk="1" hangingPunct="1"/>
                <a:endParaRPr lang="en-US" altLang="ko-KR"/>
              </a:p>
              <a:p>
                <a:pPr lvl="1" eaLnBrk="1" hangingPunct="1"/>
                <a:r>
                  <a:rPr lang="ko-KR" altLang="en-US"/>
                  <a:t>전체 데이터의 오차를 이용한 기울기는 최솟값을 향해 정확히 내려간다</a:t>
                </a:r>
                <a:r>
                  <a:rPr lang="en-US" altLang="ko-KR"/>
                  <a:t>.</a:t>
                </a:r>
              </a:p>
              <a:p>
                <a:pPr lvl="1" eaLnBrk="1" hangingPunct="1"/>
                <a:r>
                  <a:rPr lang="ko-KR" altLang="en-US"/>
                  <a:t>일부 데이터의 오차를 이용한 기울기는 최솟값을 향해 지그재그로 내려간다</a:t>
                </a:r>
                <a:r>
                  <a:rPr lang="en-US" altLang="ko-KR"/>
                  <a:t>. (</a:t>
                </a:r>
                <a:r>
                  <a:rPr lang="ko-KR" altLang="en-US"/>
                  <a:t>미니 배치</a:t>
                </a:r>
                <a:r>
                  <a:rPr lang="en-US" altLang="ko-KR"/>
                  <a:t>)</a:t>
                </a:r>
              </a:p>
              <a:p>
                <a:pPr lvl="1" eaLnBrk="1" hangingPunct="1"/>
                <a:endParaRPr lang="en-US" altLang="ko-KR"/>
              </a:p>
              <a:p>
                <a:pPr lvl="1" eaLnBrk="1" hangingPunct="1"/>
                <a:endParaRPr lang="en-US" altLang="ko-KR"/>
              </a:p>
              <a:p>
                <a:pPr lvl="1" eaLnBrk="1" hangingPunct="1"/>
                <a:endParaRPr lang="en-US" altLang="ko-KR"/>
              </a:p>
              <a:p>
                <a:pPr lvl="1" eaLnBrk="1" hangingPunct="1"/>
                <a:endParaRPr lang="en-US" altLang="ko-KR"/>
              </a:p>
              <a:p>
                <a:pPr lvl="1" eaLnBrk="1" hangingPunct="1"/>
                <a:endParaRPr lang="en-US" altLang="ko-KR"/>
              </a:p>
            </p:txBody>
          </p:sp>
        </mc:Choice>
        <mc:Fallback>
          <p:sp>
            <p:nvSpPr>
              <p:cNvPr id="5122" name="Rectangle 3">
                <a:extLst>
                  <a:ext uri="{FF2B5EF4-FFF2-40B4-BE49-F238E27FC236}">
                    <a16:creationId xmlns:a16="http://schemas.microsoft.com/office/drawing/2014/main" id="{E7A4BEB9-5A2D-4A6E-ABA7-CEF974CEFE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0" y="620713"/>
                <a:ext cx="9144000" cy="5962650"/>
              </a:xfrm>
              <a:blipFill>
                <a:blip r:embed="rId2"/>
                <a:stretch>
                  <a:fillRect l="-67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3154" name="Rectangle 2">
            <a:extLst>
              <a:ext uri="{FF2B5EF4-FFF2-40B4-BE49-F238E27FC236}">
                <a16:creationId xmlns:a16="http://schemas.microsoft.com/office/drawing/2014/main" id="{BE38C89A-D2C4-42B3-810D-DC78248FC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875" y="14288"/>
            <a:ext cx="7143750" cy="6064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소프트맥스 함수와 다항 분류기</a:t>
            </a:r>
            <a:endParaRPr lang="en-US" altLang="ko-KR"/>
          </a:p>
        </p:txBody>
      </p:sp>
      <p:sp>
        <p:nvSpPr>
          <p:cNvPr id="5124" name="슬라이드 번호 개체 틀 2">
            <a:extLst>
              <a:ext uri="{FF2B5EF4-FFF2-40B4-BE49-F238E27FC236}">
                <a16:creationId xmlns:a16="http://schemas.microsoft.com/office/drawing/2014/main" id="{B0038660-CF64-4E9C-82CF-2F2748679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CECCAA-AA0F-4ABC-8629-C88100A7A420}" type="slidenum">
              <a:rPr lang="ko-KR" altLang="en-US" sz="12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/>
              <a:t>12</a:t>
            </a:fld>
            <a:endParaRPr lang="ko-KR" altLang="en-US" sz="12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25" name="바닥글 개체 틀 2">
            <a:extLst>
              <a:ext uri="{FF2B5EF4-FFF2-40B4-BE49-F238E27FC236}">
                <a16:creationId xmlns:a16="http://schemas.microsoft.com/office/drawing/2014/main" id="{9BB9F65B-1745-40F2-8855-623A4EFC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ko-KR" altLang="en-US"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분류 알고리즘의 기초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B7C634-7514-4251-B946-B891078419CB}"/>
                  </a:ext>
                </a:extLst>
              </p:cNvPr>
              <p:cNvSpPr txBox="1"/>
              <p:nvPr/>
            </p:nvSpPr>
            <p:spPr>
              <a:xfrm>
                <a:off x="5554133" y="918599"/>
                <a:ext cx="3240360" cy="1344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60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B7C634-7514-4251-B946-B89107841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133" y="918599"/>
                <a:ext cx="3240360" cy="13441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6C7394-4B32-4FA9-9515-348B5F233CF5}"/>
                  </a:ext>
                </a:extLst>
              </p:cNvPr>
              <p:cNvSpPr txBox="1"/>
              <p:nvPr/>
            </p:nvSpPr>
            <p:spPr>
              <a:xfrm>
                <a:off x="2195736" y="2506441"/>
                <a:ext cx="4896544" cy="792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           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func>
                        <m:func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 sz="160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6C7394-4B32-4FA9-9515-348B5F233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2506441"/>
                <a:ext cx="4896544" cy="7928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2FDC456B-D0E2-4AD4-BE5A-88A349640B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3708" y="4221088"/>
            <a:ext cx="5256584" cy="217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91570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E7A4BEB9-5A2D-4A6E-ABA7-CEF974CEFE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620713"/>
            <a:ext cx="9144000" cy="596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/>
              <a:t>미니 배치와 확률적 경사 하강법</a:t>
            </a:r>
            <a:endParaRPr lang="en-US" altLang="ko-KR"/>
          </a:p>
          <a:p>
            <a:pPr lvl="1" eaLnBrk="1" hangingPunct="1"/>
            <a:r>
              <a:rPr lang="ko-KR" altLang="en-US"/>
              <a:t>미니배치를 쓰는 이유</a:t>
            </a:r>
            <a:r>
              <a:rPr lang="en-US" altLang="ko-KR"/>
              <a:t> 1 : 1</a:t>
            </a:r>
            <a:r>
              <a:rPr lang="ko-KR" altLang="en-US"/>
              <a:t>회 계산량을 줄일 수 있다</a:t>
            </a:r>
            <a:r>
              <a:rPr lang="en-US" altLang="ko-KR"/>
              <a:t>.</a:t>
            </a:r>
          </a:p>
          <a:p>
            <a:pPr lvl="1" eaLnBrk="1" hangingPunct="1"/>
            <a:r>
              <a:rPr lang="ko-KR" altLang="en-US"/>
              <a:t>미니배치를 쓰는 이유 </a:t>
            </a:r>
            <a:r>
              <a:rPr lang="en-US" altLang="ko-KR"/>
              <a:t>2 : </a:t>
            </a:r>
            <a:r>
              <a:rPr lang="ko-KR" altLang="en-US"/>
              <a:t>극솟값을 피해 최솟값 도달하게 해준다</a:t>
            </a:r>
            <a:r>
              <a:rPr lang="en-US" altLang="ko-KR"/>
              <a:t>.</a:t>
            </a:r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</p:txBody>
      </p:sp>
      <p:sp>
        <p:nvSpPr>
          <p:cNvPr id="433154" name="Rectangle 2">
            <a:extLst>
              <a:ext uri="{FF2B5EF4-FFF2-40B4-BE49-F238E27FC236}">
                <a16:creationId xmlns:a16="http://schemas.microsoft.com/office/drawing/2014/main" id="{BE38C89A-D2C4-42B3-810D-DC78248FC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875" y="14288"/>
            <a:ext cx="7143750" cy="6064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소프트맥스 함수와 다항 분류기</a:t>
            </a:r>
            <a:endParaRPr lang="en-US" altLang="ko-KR"/>
          </a:p>
        </p:txBody>
      </p:sp>
      <p:sp>
        <p:nvSpPr>
          <p:cNvPr id="5124" name="슬라이드 번호 개체 틀 2">
            <a:extLst>
              <a:ext uri="{FF2B5EF4-FFF2-40B4-BE49-F238E27FC236}">
                <a16:creationId xmlns:a16="http://schemas.microsoft.com/office/drawing/2014/main" id="{B0038660-CF64-4E9C-82CF-2F2748679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CECCAA-AA0F-4ABC-8629-C88100A7A420}" type="slidenum">
              <a:rPr lang="ko-KR" altLang="en-US" sz="12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/>
              <a:t>13</a:t>
            </a:fld>
            <a:endParaRPr lang="ko-KR" altLang="en-US" sz="12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25" name="바닥글 개체 틀 2">
            <a:extLst>
              <a:ext uri="{FF2B5EF4-FFF2-40B4-BE49-F238E27FC236}">
                <a16:creationId xmlns:a16="http://schemas.microsoft.com/office/drawing/2014/main" id="{9BB9F65B-1745-40F2-8855-623A4EFC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ko-KR" altLang="en-US"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분류 알고리즘의 기초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458D4A-E099-4D01-AF81-EF4DCAFC8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817812"/>
            <a:ext cx="48958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1516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Rectangle 3">
                <a:extLst>
                  <a:ext uri="{FF2B5EF4-FFF2-40B4-BE49-F238E27FC236}">
                    <a16:creationId xmlns:a16="http://schemas.microsoft.com/office/drawing/2014/main" id="{E7A4BEB9-5A2D-4A6E-ABA7-CEF974CEFE1A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0" y="620713"/>
                <a:ext cx="9144000" cy="596265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:r>
                  <a:rPr lang="ko-KR" altLang="en-US"/>
                  <a:t>확률을 이용한 오차 평가</a:t>
                </a:r>
                <a:endParaRPr lang="en-US" altLang="ko-KR"/>
              </a:p>
              <a:p>
                <a:pPr lvl="1" eaLnBrk="1" hangingPunct="1"/>
                <a:r>
                  <a:rPr lang="en-US" altLang="ko-KR"/>
                  <a:t>1</a:t>
                </a:r>
                <a:r>
                  <a:rPr lang="ko-KR" altLang="en-US"/>
                  <a:t>장의 데이터를 활용해서 </a:t>
                </a:r>
                <a:r>
                  <a:rPr lang="ko-KR" altLang="en-US" b="1"/>
                  <a:t>이항 분류기</a:t>
                </a:r>
                <a:r>
                  <a:rPr lang="en-US" altLang="ko-KR" b="1"/>
                  <a:t>(binary classifier)</a:t>
                </a:r>
                <a:r>
                  <a:rPr lang="ko-KR" altLang="en-US"/>
                  <a:t>로 감염</a:t>
                </a:r>
                <a:r>
                  <a:rPr lang="en-US" altLang="ko-KR"/>
                  <a:t>/</a:t>
                </a:r>
                <a:r>
                  <a:rPr lang="ko-KR" altLang="en-US"/>
                  <a:t>비감염 분류해보자</a:t>
                </a:r>
                <a:endParaRPr lang="en-US" altLang="ko-KR"/>
              </a:p>
              <a:p>
                <a:pPr lvl="2" eaLnBrk="1" hangingPunct="1"/>
                <a:r>
                  <a:rPr lang="ko-KR" altLang="en-US"/>
                  <a:t>직선상의 점의 확률 </a:t>
                </a:r>
                <a:r>
                  <a:rPr lang="en-US" altLang="ko-KR"/>
                  <a:t>P = 0.5</a:t>
                </a:r>
              </a:p>
              <a:p>
                <a:pPr lvl="2" eaLnBrk="1" hangingPunct="1"/>
                <a:r>
                  <a:rPr lang="ko-KR" altLang="en-US"/>
                  <a:t>거리에 따라 </a:t>
                </a:r>
                <a:r>
                  <a:rPr lang="en-US" altLang="ko-KR"/>
                  <a:t>P = 0 ~ 1</a:t>
                </a:r>
              </a:p>
              <a:p>
                <a:pPr lvl="1" eaLnBrk="1" hangingPunct="1"/>
                <a:r>
                  <a:rPr lang="ko-KR" altLang="en-US"/>
                  <a:t>머신러닝 모델의 </a:t>
                </a:r>
                <a:r>
                  <a:rPr lang="en-US" altLang="ko-KR"/>
                  <a:t>3</a:t>
                </a:r>
                <a:r>
                  <a:rPr lang="ko-KR" altLang="en-US"/>
                  <a:t>단계 중 </a:t>
                </a:r>
                <a:r>
                  <a:rPr lang="en-US" altLang="ko-KR"/>
                  <a:t>1</a:t>
                </a:r>
                <a:r>
                  <a:rPr lang="ko-KR" altLang="en-US"/>
                  <a:t>단계</a:t>
                </a:r>
                <a:endParaRPr lang="en-US" altLang="ko-KR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b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/>
              </a:p>
              <a:p>
                <a:pPr marL="344487" lvl="1" indent="0" eaLnBrk="1" hangingPunct="1">
                  <a:buNone/>
                </a:pPr>
                <a:endParaRPr lang="en-US" altLang="ko-KR"/>
              </a:p>
              <a:p>
                <a:pPr lvl="1" eaLnBrk="1" hangingPunct="1"/>
                <a:r>
                  <a:rPr lang="ko-KR" altLang="en-US"/>
                  <a:t>이항 분류기</a:t>
                </a:r>
                <a:r>
                  <a:rPr lang="en-US" altLang="ko-KR"/>
                  <a:t>(binary classifier)</a:t>
                </a:r>
                <a:r>
                  <a:rPr lang="ko-KR" altLang="en-US"/>
                  <a:t>는 </a:t>
                </a:r>
                <a:r>
                  <a:rPr lang="ko-KR" altLang="en-US" b="1"/>
                  <a:t>퍼셉트론 </a:t>
                </a:r>
                <a:br>
                  <a:rPr lang="en-US" altLang="ko-KR" b="1"/>
                </a:br>
                <a:r>
                  <a:rPr lang="en-US" altLang="ko-KR" b="1"/>
                  <a:t>(perceptron)</a:t>
                </a:r>
                <a:r>
                  <a:rPr lang="ko-KR" altLang="en-US"/>
                  <a:t>이라는 모델에 해당한다</a:t>
                </a:r>
                <a:r>
                  <a:rPr lang="en-US" altLang="ko-KR"/>
                  <a:t>.</a:t>
                </a:r>
              </a:p>
            </p:txBody>
          </p:sp>
        </mc:Choice>
        <mc:Fallback xmlns="">
          <p:sp>
            <p:nvSpPr>
              <p:cNvPr id="5122" name="Rectangle 3">
                <a:extLst>
                  <a:ext uri="{FF2B5EF4-FFF2-40B4-BE49-F238E27FC236}">
                    <a16:creationId xmlns:a16="http://schemas.microsoft.com/office/drawing/2014/main" id="{E7A4BEB9-5A2D-4A6E-ABA7-CEF974CEFE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0" y="620713"/>
                <a:ext cx="9144000" cy="5962650"/>
              </a:xfrm>
              <a:blipFill>
                <a:blip r:embed="rId2"/>
                <a:stretch>
                  <a:fillRect l="-67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3154" name="Rectangle 2">
            <a:extLst>
              <a:ext uri="{FF2B5EF4-FFF2-40B4-BE49-F238E27FC236}">
                <a16:creationId xmlns:a16="http://schemas.microsoft.com/office/drawing/2014/main" id="{BE38C89A-D2C4-42B3-810D-DC78248FC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875" y="14288"/>
            <a:ext cx="7143750" cy="6064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로지스틱 회귀를 이용한 이항 분류기</a:t>
            </a:r>
            <a:endParaRPr lang="en-US" altLang="ko-KR"/>
          </a:p>
        </p:txBody>
      </p:sp>
      <p:sp>
        <p:nvSpPr>
          <p:cNvPr id="5124" name="슬라이드 번호 개체 틀 2">
            <a:extLst>
              <a:ext uri="{FF2B5EF4-FFF2-40B4-BE49-F238E27FC236}">
                <a16:creationId xmlns:a16="http://schemas.microsoft.com/office/drawing/2014/main" id="{B0038660-CF64-4E9C-82CF-2F2748679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CECCAA-AA0F-4ABC-8629-C88100A7A420}" type="slidenum">
              <a:rPr lang="ko-KR" altLang="en-US" sz="12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/>
              <a:t>2</a:t>
            </a:fld>
            <a:endParaRPr lang="ko-KR" altLang="en-US" sz="12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25" name="바닥글 개체 틀 2">
            <a:extLst>
              <a:ext uri="{FF2B5EF4-FFF2-40B4-BE49-F238E27FC236}">
                <a16:creationId xmlns:a16="http://schemas.microsoft.com/office/drawing/2014/main" id="{9BB9F65B-1745-40F2-8855-623A4EFC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ko-KR" altLang="en-US"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분류 알고리즘의 기초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E3D164-34E7-41DF-8BB1-EC109F25C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666" y="2060848"/>
            <a:ext cx="3675247" cy="3847141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Rectangle 3">
                <a:extLst>
                  <a:ext uri="{FF2B5EF4-FFF2-40B4-BE49-F238E27FC236}">
                    <a16:creationId xmlns:a16="http://schemas.microsoft.com/office/drawing/2014/main" id="{E7A4BEB9-5A2D-4A6E-ABA7-CEF974CEFE1A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0" y="620713"/>
                <a:ext cx="9144000" cy="596265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:r>
                  <a:rPr lang="ko-KR" altLang="en-US"/>
                  <a:t>최우추정법</a:t>
                </a:r>
                <a:r>
                  <a:rPr lang="en-US" altLang="ko-KR"/>
                  <a:t>(maximum likelihood method)</a:t>
                </a: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/>
                  <a:t> : n</a:t>
                </a:r>
                <a:r>
                  <a:rPr lang="ko-KR" altLang="en-US"/>
                  <a:t>번째 데이터를 바르게 예측할 확률</a:t>
                </a:r>
                <a:endParaRPr lang="en-US" altLang="ko-KR"/>
              </a:p>
              <a:p>
                <a:pPr lvl="2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/>
                  <a:t>인 경우</a:t>
                </a:r>
                <a:r>
                  <a:rPr lang="en-US" altLang="ko-KR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/>
              </a:p>
              <a:p>
                <a:pPr lvl="2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ko-KR" altLang="en-US"/>
                  <a:t>인 경우</a:t>
                </a:r>
                <a:r>
                  <a:rPr lang="en-US" altLang="ko-KR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/>
              </a:p>
              <a:p>
                <a:pPr lvl="2" eaLnBrk="1" hangingPunct="1"/>
                <a:r>
                  <a:rPr lang="ko-KR" altLang="en-US"/>
                  <a:t>하나로 정리하면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/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/>
                  <a:t> : N</a:t>
                </a:r>
                <a:r>
                  <a:rPr lang="ko-KR" altLang="en-US"/>
                  <a:t>개의 데이터 모두 정답일 확률</a:t>
                </a:r>
                <a:endParaRPr lang="en-US" altLang="ko-KR"/>
              </a:p>
              <a:p>
                <a:pPr lvl="2" eaLnBrk="1" hangingPunct="1"/>
                <a:r>
                  <a:rPr lang="en-US" altLang="ko-KR"/>
                  <a:t> </a:t>
                </a:r>
              </a:p>
              <a:p>
                <a:pPr lvl="2" eaLnBrk="1" hangingPunct="1"/>
                <a:endParaRPr lang="en-US" altLang="ko-KR"/>
              </a:p>
              <a:p>
                <a:pPr lvl="2" eaLnBrk="1" hangingPunct="1"/>
                <a:endParaRPr lang="en-US" altLang="ko-KR"/>
              </a:p>
              <a:p>
                <a:pPr lvl="2" eaLnBrk="1" hangingPunct="1"/>
                <a:r>
                  <a:rPr lang="ko-KR" altLang="en-US"/>
                  <a:t>이 확률이 곧</a:t>
                </a:r>
                <a:r>
                  <a:rPr lang="en-US" altLang="ko-KR"/>
                  <a:t> </a:t>
                </a:r>
                <a:r>
                  <a:rPr lang="ko-KR" altLang="en-US"/>
                  <a:t>파라미터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/>
                  <a:t>를 평가하는 기준</a:t>
                </a:r>
                <a:r>
                  <a:rPr lang="en-US" altLang="ko-KR"/>
                  <a:t>. </a:t>
                </a:r>
              </a:p>
              <a:p>
                <a:pPr lvl="3" eaLnBrk="1" hangingPunct="1"/>
                <a:r>
                  <a:rPr lang="ko-KR" altLang="en-US"/>
                  <a:t>확률이 높을수록 최적화 되어있다고 볼 수 있음</a:t>
                </a:r>
                <a:endParaRPr lang="en-US" altLang="ko-KR"/>
              </a:p>
              <a:p>
                <a:pPr lvl="3" eaLnBrk="1" hangingPunct="1"/>
                <a:r>
                  <a:rPr lang="ko-KR" altLang="en-US"/>
                  <a:t>주어진 데이터를 바르게 예측할 확률을 최대화하는 것 </a:t>
                </a:r>
                <a:r>
                  <a:rPr lang="en-US" altLang="ko-KR"/>
                  <a:t>: </a:t>
                </a:r>
                <a:r>
                  <a:rPr lang="ko-KR" altLang="en-US" sz="1400" b="1"/>
                  <a:t>최우추정법</a:t>
                </a:r>
                <a:endParaRPr lang="en-US" altLang="ko-KR" sz="1400" b="1"/>
              </a:p>
              <a:p>
                <a:pPr lvl="3" eaLnBrk="1" hangingPunct="1"/>
                <a:r>
                  <a:rPr lang="ko-KR" altLang="en-US" sz="1100"/>
                  <a:t>머신러닝 모델의 </a:t>
                </a:r>
                <a:r>
                  <a:rPr lang="en-US" altLang="ko-KR" sz="1100"/>
                  <a:t>3</a:t>
                </a:r>
                <a:r>
                  <a:rPr lang="ko-KR" altLang="en-US" sz="1100"/>
                  <a:t>단계 중 </a:t>
                </a:r>
                <a:r>
                  <a:rPr lang="en-US" altLang="ko-KR" sz="1100"/>
                  <a:t>2</a:t>
                </a:r>
                <a:r>
                  <a:rPr lang="ko-KR" altLang="en-US" sz="1100"/>
                  <a:t>단계</a:t>
                </a:r>
                <a:r>
                  <a:rPr lang="en-US" altLang="ko-KR" sz="1100"/>
                  <a:t>(</a:t>
                </a:r>
                <a:r>
                  <a:rPr lang="ko-KR" altLang="en-US" sz="1100"/>
                  <a:t>오차함수 정의</a:t>
                </a:r>
                <a:r>
                  <a:rPr lang="en-US" altLang="ko-KR" sz="1100"/>
                  <a:t>). </a:t>
                </a:r>
                <a:endParaRPr lang="en-US" altLang="ko-KR"/>
              </a:p>
              <a:p>
                <a:pPr marL="693737" lvl="2" indent="0" eaLnBrk="1" hangingPunct="1">
                  <a:buNone/>
                </a:pPr>
                <a:endParaRPr lang="en-US" altLang="ko-KR"/>
              </a:p>
            </p:txBody>
          </p:sp>
        </mc:Choice>
        <mc:Fallback xmlns="">
          <p:sp>
            <p:nvSpPr>
              <p:cNvPr id="5122" name="Rectangle 3">
                <a:extLst>
                  <a:ext uri="{FF2B5EF4-FFF2-40B4-BE49-F238E27FC236}">
                    <a16:creationId xmlns:a16="http://schemas.microsoft.com/office/drawing/2014/main" id="{E7A4BEB9-5A2D-4A6E-ABA7-CEF974CEFE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0" y="620713"/>
                <a:ext cx="9144000" cy="5962650"/>
              </a:xfrm>
              <a:blipFill>
                <a:blip r:embed="rId2"/>
                <a:stretch>
                  <a:fillRect l="-67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3154" name="Rectangle 2">
            <a:extLst>
              <a:ext uri="{FF2B5EF4-FFF2-40B4-BE49-F238E27FC236}">
                <a16:creationId xmlns:a16="http://schemas.microsoft.com/office/drawing/2014/main" id="{BE38C89A-D2C4-42B3-810D-DC78248FC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875" y="14288"/>
            <a:ext cx="7143750" cy="6064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로지스틱 회귀를 이용한 이항 분류기</a:t>
            </a:r>
            <a:endParaRPr lang="en-US" altLang="ko-KR"/>
          </a:p>
        </p:txBody>
      </p:sp>
      <p:sp>
        <p:nvSpPr>
          <p:cNvPr id="5124" name="슬라이드 번호 개체 틀 2">
            <a:extLst>
              <a:ext uri="{FF2B5EF4-FFF2-40B4-BE49-F238E27FC236}">
                <a16:creationId xmlns:a16="http://schemas.microsoft.com/office/drawing/2014/main" id="{B0038660-CF64-4E9C-82CF-2F2748679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CECCAA-AA0F-4ABC-8629-C88100A7A420}" type="slidenum">
              <a:rPr lang="ko-KR" altLang="en-US" sz="12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/>
              <a:t>3</a:t>
            </a:fld>
            <a:endParaRPr lang="ko-KR" altLang="en-US" sz="12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25" name="바닥글 개체 틀 2">
            <a:extLst>
              <a:ext uri="{FF2B5EF4-FFF2-40B4-BE49-F238E27FC236}">
                <a16:creationId xmlns:a16="http://schemas.microsoft.com/office/drawing/2014/main" id="{9BB9F65B-1745-40F2-8855-623A4EFC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ko-KR" altLang="en-US"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분류 알고리즘의 기초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2BAD44-5835-4B42-B171-8744642158CD}"/>
                  </a:ext>
                </a:extLst>
              </p:cNvPr>
              <p:cNvSpPr txBox="1"/>
              <p:nvPr/>
            </p:nvSpPr>
            <p:spPr>
              <a:xfrm>
                <a:off x="619949" y="3450940"/>
                <a:ext cx="3240360" cy="698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×⋯×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2BAD44-5835-4B42-B171-874464215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49" y="3450940"/>
                <a:ext cx="3240360" cy="6981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78E4D5-C328-4430-874C-BC9116A8B4C3}"/>
                  </a:ext>
                </a:extLst>
              </p:cNvPr>
              <p:cNvSpPr txBox="1"/>
              <p:nvPr/>
            </p:nvSpPr>
            <p:spPr>
              <a:xfrm>
                <a:off x="1115616" y="4027004"/>
                <a:ext cx="4168075" cy="698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=1−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nor/>
                            </m:rPr>
                            <a:rPr lang="ko-KR" altLang="en-US" sz="1400"/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78E4D5-C328-4430-874C-BC9116A8B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027004"/>
                <a:ext cx="4168075" cy="6981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52645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Rectangle 3">
                <a:extLst>
                  <a:ext uri="{FF2B5EF4-FFF2-40B4-BE49-F238E27FC236}">
                    <a16:creationId xmlns:a16="http://schemas.microsoft.com/office/drawing/2014/main" id="{E7A4BEB9-5A2D-4A6E-ABA7-CEF974CEFE1A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0" y="620713"/>
                <a:ext cx="9144000" cy="596265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:r>
                  <a:rPr lang="ko-KR" altLang="en-US"/>
                  <a:t>최우추정법</a:t>
                </a:r>
                <a:r>
                  <a:rPr lang="en-US" altLang="ko-KR"/>
                  <a:t>(maximum likelihood method)</a:t>
                </a:r>
              </a:p>
              <a:p>
                <a:pPr lvl="1" eaLnBrk="1" hangingPunct="1"/>
                <a:r>
                  <a:rPr lang="ko-KR" altLang="en-US"/>
                  <a:t>대량의 곱셈을 포함하는 수식을 줄이기 위해 </a:t>
                </a:r>
                <a:r>
                  <a:rPr lang="en-US" altLang="ko-KR"/>
                  <a:t>log </a:t>
                </a:r>
                <a:r>
                  <a:rPr lang="ko-KR" altLang="en-US"/>
                  <a:t>사용</a:t>
                </a:r>
                <a:r>
                  <a:rPr lang="en-US" altLang="ko-KR"/>
                  <a:t>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func>
                  </m:oMath>
                </a14:m>
                <a:endParaRPr lang="en-US" altLang="ko-KR"/>
              </a:p>
              <a:p>
                <a:pPr lvl="1" eaLnBrk="1" hangingPunct="1"/>
                <a:r>
                  <a:rPr lang="en-US" altLang="ko-KR"/>
                  <a:t>P</a:t>
                </a:r>
                <a:r>
                  <a:rPr lang="ko-KR" altLang="en-US"/>
                  <a:t>를 최대화 </a:t>
                </a:r>
                <a:r>
                  <a:rPr lang="en-US" altLang="ko-KR"/>
                  <a:t>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func>
                  </m:oMath>
                </a14:m>
                <a:r>
                  <a:rPr lang="ko-KR" altLang="en-US"/>
                  <a:t>를 최소화</a:t>
                </a:r>
                <a:endParaRPr lang="en-US" altLang="ko-KR"/>
              </a:p>
              <a:p>
                <a:pPr lvl="1" eaLnBrk="1" hangingPunct="1"/>
                <a:r>
                  <a:rPr lang="ko-KR" altLang="en-US"/>
                  <a:t>정리하자면</a:t>
                </a:r>
                <a:endParaRPr lang="en-US" altLang="ko-KR"/>
              </a:p>
              <a:p>
                <a:pPr marL="344487" lvl="1" indent="0" eaLnBrk="1" hangingPunct="1">
                  <a:buNone/>
                </a:pPr>
                <a:endParaRPr lang="en-US" altLang="ko-KR"/>
              </a:p>
              <a:p>
                <a:pPr marL="693737" lvl="2" indent="0" eaLnBrk="1" hangingPunct="1">
                  <a:buNone/>
                </a:pPr>
                <a:endParaRPr lang="en-US" altLang="ko-KR"/>
              </a:p>
            </p:txBody>
          </p:sp>
        </mc:Choice>
        <mc:Fallback xmlns="">
          <p:sp>
            <p:nvSpPr>
              <p:cNvPr id="5122" name="Rectangle 3">
                <a:extLst>
                  <a:ext uri="{FF2B5EF4-FFF2-40B4-BE49-F238E27FC236}">
                    <a16:creationId xmlns:a16="http://schemas.microsoft.com/office/drawing/2014/main" id="{E7A4BEB9-5A2D-4A6E-ABA7-CEF974CEFE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0" y="620713"/>
                <a:ext cx="9144000" cy="5962650"/>
              </a:xfrm>
              <a:blipFill>
                <a:blip r:embed="rId2"/>
                <a:stretch>
                  <a:fillRect l="-67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3154" name="Rectangle 2">
            <a:extLst>
              <a:ext uri="{FF2B5EF4-FFF2-40B4-BE49-F238E27FC236}">
                <a16:creationId xmlns:a16="http://schemas.microsoft.com/office/drawing/2014/main" id="{BE38C89A-D2C4-42B3-810D-DC78248FC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875" y="14288"/>
            <a:ext cx="7143750" cy="6064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로지스틱 회귀를 이용한 이항 분류기</a:t>
            </a:r>
            <a:endParaRPr lang="en-US" altLang="ko-KR"/>
          </a:p>
        </p:txBody>
      </p:sp>
      <p:sp>
        <p:nvSpPr>
          <p:cNvPr id="5124" name="슬라이드 번호 개체 틀 2">
            <a:extLst>
              <a:ext uri="{FF2B5EF4-FFF2-40B4-BE49-F238E27FC236}">
                <a16:creationId xmlns:a16="http://schemas.microsoft.com/office/drawing/2014/main" id="{B0038660-CF64-4E9C-82CF-2F2748679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CECCAA-AA0F-4ABC-8629-C88100A7A420}" type="slidenum">
              <a:rPr lang="ko-KR" altLang="en-US" sz="12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/>
              <a:t>4</a:t>
            </a:fld>
            <a:endParaRPr lang="ko-KR" altLang="en-US" sz="12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25" name="바닥글 개체 틀 2">
            <a:extLst>
              <a:ext uri="{FF2B5EF4-FFF2-40B4-BE49-F238E27FC236}">
                <a16:creationId xmlns:a16="http://schemas.microsoft.com/office/drawing/2014/main" id="{9BB9F65B-1745-40F2-8855-623A4EFC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ko-KR" altLang="en-US"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분류 알고리즘의 기초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8B08E3-64DC-4CF8-9E0E-0364DDCBB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3" y="3608221"/>
            <a:ext cx="3203848" cy="29705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3DB3A3-DCAA-4556-9FF1-D5D9FC0D70F9}"/>
                  </a:ext>
                </a:extLst>
              </p:cNvPr>
              <p:cNvSpPr txBox="1"/>
              <p:nvPr/>
            </p:nvSpPr>
            <p:spPr>
              <a:xfrm>
                <a:off x="683568" y="2750628"/>
                <a:ext cx="4680520" cy="832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altLang="ko-KR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altLang="ko-KR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p>
                                  </m:sSup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ko-KR" sz="1600" b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3DB3A3-DCAA-4556-9FF1-D5D9FC0D7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750628"/>
                <a:ext cx="4680520" cy="8327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366249-95B9-42DF-BE19-B2A825A27641}"/>
                  </a:ext>
                </a:extLst>
              </p:cNvPr>
              <p:cNvSpPr txBox="1"/>
              <p:nvPr/>
            </p:nvSpPr>
            <p:spPr>
              <a:xfrm>
                <a:off x="971600" y="3451108"/>
                <a:ext cx="5976664" cy="784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func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ko-KR" sz="1600" b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366249-95B9-42DF-BE19-B2A825A27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451108"/>
                <a:ext cx="5976664" cy="7846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37883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E7A4BEB9-5A2D-4A6E-ABA7-CEF974CEFE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620713"/>
            <a:ext cx="9144000" cy="596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/>
              <a:t>여러 종류의 데이터를 분류 </a:t>
            </a:r>
            <a:r>
              <a:rPr lang="en-US" altLang="ko-KR"/>
              <a:t>: </a:t>
            </a:r>
            <a:r>
              <a:rPr lang="ko-KR" altLang="en-US"/>
              <a:t>다항 분류기</a:t>
            </a:r>
            <a:endParaRPr lang="en-US" altLang="ko-KR"/>
          </a:p>
          <a:p>
            <a:pPr lvl="1" eaLnBrk="1" hangingPunct="1"/>
            <a:r>
              <a:rPr lang="ko-KR" altLang="en-US"/>
              <a:t>분류의 결과를 확률로 표현하는 </a:t>
            </a:r>
            <a:r>
              <a:rPr lang="ko-KR" altLang="en-US" b="1"/>
              <a:t>소프트맥스 함수</a:t>
            </a:r>
            <a:r>
              <a:rPr lang="en-US" altLang="ko-KR" b="1"/>
              <a:t>(softmax function)</a:t>
            </a:r>
            <a:r>
              <a:rPr lang="ko-KR" altLang="en-US"/>
              <a:t>를 사용해보자</a:t>
            </a:r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</p:txBody>
      </p:sp>
      <p:sp>
        <p:nvSpPr>
          <p:cNvPr id="433154" name="Rectangle 2">
            <a:extLst>
              <a:ext uri="{FF2B5EF4-FFF2-40B4-BE49-F238E27FC236}">
                <a16:creationId xmlns:a16="http://schemas.microsoft.com/office/drawing/2014/main" id="{BE38C89A-D2C4-42B3-810D-DC78248FC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875" y="14288"/>
            <a:ext cx="7143750" cy="6064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소프트맥스 함수와 다항 분류기</a:t>
            </a:r>
            <a:endParaRPr lang="en-US" altLang="ko-KR"/>
          </a:p>
        </p:txBody>
      </p:sp>
      <p:sp>
        <p:nvSpPr>
          <p:cNvPr id="5124" name="슬라이드 번호 개체 틀 2">
            <a:extLst>
              <a:ext uri="{FF2B5EF4-FFF2-40B4-BE49-F238E27FC236}">
                <a16:creationId xmlns:a16="http://schemas.microsoft.com/office/drawing/2014/main" id="{B0038660-CF64-4E9C-82CF-2F2748679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CECCAA-AA0F-4ABC-8629-C88100A7A420}" type="slidenum">
              <a:rPr lang="ko-KR" altLang="en-US" sz="12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/>
              <a:t>5</a:t>
            </a:fld>
            <a:endParaRPr lang="ko-KR" altLang="en-US" sz="12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25" name="바닥글 개체 틀 2">
            <a:extLst>
              <a:ext uri="{FF2B5EF4-FFF2-40B4-BE49-F238E27FC236}">
                <a16:creationId xmlns:a16="http://schemas.microsoft.com/office/drawing/2014/main" id="{9BB9F65B-1745-40F2-8855-623A4EFC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ko-KR" altLang="en-US"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분류 알고리즘의 기초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E63418-92B2-451E-8D77-AC8E46ACD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723" y="2060848"/>
            <a:ext cx="4888553" cy="433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01020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122" name="Rectangle 3">
                <a:extLst>
                  <a:ext uri="{FF2B5EF4-FFF2-40B4-BE49-F238E27FC236}">
                    <a16:creationId xmlns:a16="http://schemas.microsoft.com/office/drawing/2014/main" id="{E7A4BEB9-5A2D-4A6E-ABA7-CEF974CEFE1A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0" y="620713"/>
                <a:ext cx="9144000" cy="596265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:r>
                  <a:rPr lang="ko-KR" altLang="en-US"/>
                  <a:t>선형 다항 분류기의 구조</a:t>
                </a:r>
                <a:endParaRPr lang="en-US" altLang="ko-KR"/>
              </a:p>
              <a:p>
                <a:pPr lvl="1" eaLnBrk="1" hangingPunct="1"/>
                <a:r>
                  <a:rPr lang="ko-KR" altLang="en-US" b="0"/>
                  <a:t>간단한 다항분류기로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/>
                  <a:t> </a:t>
                </a:r>
                <a:r>
                  <a:rPr lang="ko-KR" altLang="en-US"/>
                  <a:t>평면을 두 가지 영역으로 나누는 방법 </a:t>
                </a:r>
                <a:endParaRPr lang="en-US" altLang="ko-KR"/>
              </a:p>
              <a:p>
                <a:pPr lvl="1" eaLnBrk="1" hangingPunct="1"/>
                <a:r>
                  <a:rPr lang="en-US" altLang="ko-KR"/>
                  <a:t>z = 0</a:t>
                </a:r>
                <a:r>
                  <a:rPr lang="ko-KR" altLang="en-US"/>
                  <a:t>인 지점보다 높으면 </a:t>
                </a:r>
                <a:r>
                  <a:rPr lang="en-US" altLang="ko-KR"/>
                  <a:t>1, </a:t>
                </a:r>
                <a:r>
                  <a:rPr lang="ko-KR" altLang="en-US"/>
                  <a:t>낮으면 </a:t>
                </a:r>
                <a:r>
                  <a:rPr lang="en-US" altLang="ko-KR"/>
                  <a:t>0</a:t>
                </a:r>
              </a:p>
              <a:p>
                <a:pPr lvl="1" eaLnBrk="1" hangingPunct="1"/>
                <a:endParaRPr lang="en-US" altLang="ko-KR"/>
              </a:p>
              <a:p>
                <a:pPr marL="344487" lvl="1" indent="0" eaLnBrk="1" hangingPunct="1">
                  <a:buNone/>
                </a:pPr>
                <a:r>
                  <a:rPr lang="en-US" altLang="ko-KR"/>
                  <a:t>       </a:t>
                </a:r>
              </a:p>
            </p:txBody>
          </p:sp>
        </mc:Choice>
        <mc:Fallback>
          <p:sp>
            <p:nvSpPr>
              <p:cNvPr id="5122" name="Rectangle 3">
                <a:extLst>
                  <a:ext uri="{FF2B5EF4-FFF2-40B4-BE49-F238E27FC236}">
                    <a16:creationId xmlns:a16="http://schemas.microsoft.com/office/drawing/2014/main" id="{E7A4BEB9-5A2D-4A6E-ABA7-CEF974CEFE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0" y="620713"/>
                <a:ext cx="9144000" cy="5962650"/>
              </a:xfrm>
              <a:blipFill>
                <a:blip r:embed="rId2"/>
                <a:stretch>
                  <a:fillRect l="-67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3154" name="Rectangle 2">
            <a:extLst>
              <a:ext uri="{FF2B5EF4-FFF2-40B4-BE49-F238E27FC236}">
                <a16:creationId xmlns:a16="http://schemas.microsoft.com/office/drawing/2014/main" id="{BE38C89A-D2C4-42B3-810D-DC78248FC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875" y="14288"/>
            <a:ext cx="7143750" cy="6064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소프트맥스 함수와 다항 분류기</a:t>
            </a:r>
            <a:endParaRPr lang="en-US" altLang="ko-KR"/>
          </a:p>
        </p:txBody>
      </p:sp>
      <p:sp>
        <p:nvSpPr>
          <p:cNvPr id="5124" name="슬라이드 번호 개체 틀 2">
            <a:extLst>
              <a:ext uri="{FF2B5EF4-FFF2-40B4-BE49-F238E27FC236}">
                <a16:creationId xmlns:a16="http://schemas.microsoft.com/office/drawing/2014/main" id="{B0038660-CF64-4E9C-82CF-2F2748679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CECCAA-AA0F-4ABC-8629-C88100A7A420}" type="slidenum">
              <a:rPr lang="ko-KR" altLang="en-US" sz="12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/>
              <a:t>6</a:t>
            </a:fld>
            <a:endParaRPr lang="ko-KR" altLang="en-US" sz="12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25" name="바닥글 개체 틀 2">
            <a:extLst>
              <a:ext uri="{FF2B5EF4-FFF2-40B4-BE49-F238E27FC236}">
                <a16:creationId xmlns:a16="http://schemas.microsoft.com/office/drawing/2014/main" id="{9BB9F65B-1745-40F2-8855-623A4EFC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ko-KR" altLang="en-US"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분류 알고리즘의 기초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B969DE-6D33-44D4-B44F-CD087CE0C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788" y="2414629"/>
            <a:ext cx="3667125" cy="38004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29B662F-558F-4686-B1B9-E89D42AA6731}"/>
                  </a:ext>
                </a:extLst>
              </p:cNvPr>
              <p:cNvSpPr/>
              <p:nvPr/>
            </p:nvSpPr>
            <p:spPr>
              <a:xfrm>
                <a:off x="610778" y="2492896"/>
                <a:ext cx="38834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29B662F-558F-4686-B1B9-E89D42AA67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78" y="2492896"/>
                <a:ext cx="3883435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77988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122" name="Rectangle 3">
                <a:extLst>
                  <a:ext uri="{FF2B5EF4-FFF2-40B4-BE49-F238E27FC236}">
                    <a16:creationId xmlns:a16="http://schemas.microsoft.com/office/drawing/2014/main" id="{E7A4BEB9-5A2D-4A6E-ABA7-CEF974CEFE1A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0" y="620713"/>
                <a:ext cx="9144000" cy="596265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:r>
                  <a:rPr lang="ko-KR" altLang="en-US"/>
                  <a:t>선형 다항 분류기의 구조</a:t>
                </a:r>
                <a:endParaRPr lang="en-US" altLang="ko-KR"/>
              </a:p>
              <a:p>
                <a:pPr lvl="1" eaLnBrk="1" hangingPunct="1"/>
                <a:r>
                  <a:rPr lang="ko-KR" altLang="en-US" b="0"/>
                  <a:t>간단한 다항분류기로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/>
                  <a:t> </a:t>
                </a:r>
                <a:r>
                  <a:rPr lang="ko-KR" altLang="en-US"/>
                  <a:t>평면을 세 가지 영역으로 나누는 방법</a:t>
                </a:r>
                <a:endParaRPr lang="en-US" altLang="ko-KR"/>
              </a:p>
              <a:p>
                <a:pPr marL="344487" lvl="1" indent="0" eaLnBrk="1" hangingPunct="1">
                  <a:buNone/>
                </a:pPr>
                <a:r>
                  <a:rPr lang="en-US" altLang="ko-KR"/>
                  <a:t>        </a:t>
                </a:r>
                <a:r>
                  <a:rPr lang="ko-KR" altLang="en-US"/>
                  <a:t>어느 판이 가장 위에 있는지에 따라 세 개의 영역으로 나눌 수 있다</a:t>
                </a:r>
                <a:r>
                  <a:rPr lang="en-US" altLang="ko-KR"/>
                  <a:t>.</a:t>
                </a:r>
              </a:p>
              <a:p>
                <a:pPr lvl="1" eaLnBrk="1" hangingPunct="1"/>
                <a:endParaRPr lang="en-US" altLang="ko-KR"/>
              </a:p>
            </p:txBody>
          </p:sp>
        </mc:Choice>
        <mc:Fallback>
          <p:sp>
            <p:nvSpPr>
              <p:cNvPr id="5122" name="Rectangle 3">
                <a:extLst>
                  <a:ext uri="{FF2B5EF4-FFF2-40B4-BE49-F238E27FC236}">
                    <a16:creationId xmlns:a16="http://schemas.microsoft.com/office/drawing/2014/main" id="{E7A4BEB9-5A2D-4A6E-ABA7-CEF974CEFE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0" y="620713"/>
                <a:ext cx="9144000" cy="5962650"/>
              </a:xfrm>
              <a:blipFill>
                <a:blip r:embed="rId2"/>
                <a:stretch>
                  <a:fillRect l="-67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3154" name="Rectangle 2">
            <a:extLst>
              <a:ext uri="{FF2B5EF4-FFF2-40B4-BE49-F238E27FC236}">
                <a16:creationId xmlns:a16="http://schemas.microsoft.com/office/drawing/2014/main" id="{BE38C89A-D2C4-42B3-810D-DC78248FC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875" y="14288"/>
            <a:ext cx="7143750" cy="6064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소프트맥스 함수와 다항 분류기</a:t>
            </a:r>
            <a:endParaRPr lang="en-US" altLang="ko-KR"/>
          </a:p>
        </p:txBody>
      </p:sp>
      <p:sp>
        <p:nvSpPr>
          <p:cNvPr id="5124" name="슬라이드 번호 개체 틀 2">
            <a:extLst>
              <a:ext uri="{FF2B5EF4-FFF2-40B4-BE49-F238E27FC236}">
                <a16:creationId xmlns:a16="http://schemas.microsoft.com/office/drawing/2014/main" id="{B0038660-CF64-4E9C-82CF-2F2748679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CECCAA-AA0F-4ABC-8629-C88100A7A420}" type="slidenum">
              <a:rPr lang="ko-KR" altLang="en-US" sz="12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/>
              <a:t>7</a:t>
            </a:fld>
            <a:endParaRPr lang="ko-KR" altLang="en-US" sz="12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25" name="바닥글 개체 틀 2">
            <a:extLst>
              <a:ext uri="{FF2B5EF4-FFF2-40B4-BE49-F238E27FC236}">
                <a16:creationId xmlns:a16="http://schemas.microsoft.com/office/drawing/2014/main" id="{9BB9F65B-1745-40F2-8855-623A4EFC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ko-KR" altLang="en-US"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분류 알고리즘의 기초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352A0B-AB10-46E0-8E36-C88E80A7F151}"/>
                  </a:ext>
                </a:extLst>
              </p:cNvPr>
              <p:cNvSpPr txBox="1"/>
              <p:nvPr/>
            </p:nvSpPr>
            <p:spPr>
              <a:xfrm>
                <a:off x="542645" y="2376896"/>
                <a:ext cx="41764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2000" b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2000" b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352A0B-AB10-46E0-8E36-C88E80A7F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45" y="2376896"/>
                <a:ext cx="4176464" cy="1015663"/>
              </a:xfrm>
              <a:prstGeom prst="rect">
                <a:avLst/>
              </a:prstGeom>
              <a:blipFill>
                <a:blip r:embed="rId3"/>
                <a:stretch>
                  <a:fillRect b="-59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8067450-F4AF-4E01-BE3A-A6B3161FF2E7}"/>
              </a:ext>
            </a:extLst>
          </p:cNvPr>
          <p:cNvSpPr/>
          <p:nvPr/>
        </p:nvSpPr>
        <p:spPr bwMode="auto">
          <a:xfrm>
            <a:off x="395536" y="1844824"/>
            <a:ext cx="504056" cy="397845"/>
          </a:xfrm>
          <a:prstGeom prst="rightArrow">
            <a:avLst/>
          </a:prstGeom>
          <a:solidFill>
            <a:srgbClr val="89DE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FDA4DB-2116-4393-85C8-3D6C1225C94C}"/>
                  </a:ext>
                </a:extLst>
              </p:cNvPr>
              <p:cNvSpPr txBox="1"/>
              <p:nvPr/>
            </p:nvSpPr>
            <p:spPr>
              <a:xfrm>
                <a:off x="739898" y="3731643"/>
                <a:ext cx="5488286" cy="340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6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600"/>
                  <a:t>}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FDA4DB-2116-4393-85C8-3D6C1225C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98" y="3731643"/>
                <a:ext cx="5488286" cy="340350"/>
              </a:xfrm>
              <a:prstGeom prst="rect">
                <a:avLst/>
              </a:prstGeom>
              <a:blipFill>
                <a:blip r:embed="rId4"/>
                <a:stretch>
                  <a:fillRect l="-111" t="-3571" r="-333" b="-232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B1B7C06F-E045-4441-AC85-3DD148AB812B}"/>
              </a:ext>
            </a:extLst>
          </p:cNvPr>
          <p:cNvGrpSpPr/>
          <p:nvPr/>
        </p:nvGrpSpPr>
        <p:grpSpPr>
          <a:xfrm>
            <a:off x="6288427" y="2376896"/>
            <a:ext cx="2388029" cy="3951718"/>
            <a:chOff x="6127503" y="2376896"/>
            <a:chExt cx="2388029" cy="395171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6A5B1BF-9E91-4C1E-B247-23F23BCF3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18430" y="2376896"/>
              <a:ext cx="1806176" cy="1859299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ACA8EA1-0ABD-4C9F-8594-0193E2489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18430" y="4252070"/>
              <a:ext cx="1806176" cy="178345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D034BEA-219C-48CD-AEB5-F56BDEA30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27503" y="6145960"/>
              <a:ext cx="2388029" cy="182654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3BAC4D9-B604-421A-ABF9-5556261A4D18}"/>
                  </a:ext>
                </a:extLst>
              </p:cNvPr>
              <p:cNvSpPr txBox="1"/>
              <p:nvPr/>
            </p:nvSpPr>
            <p:spPr>
              <a:xfrm>
                <a:off x="735230" y="4209921"/>
                <a:ext cx="5488286" cy="340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②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6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600"/>
                  <a:t>}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3BAC4D9-B604-421A-ABF9-5556261A4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30" y="4209921"/>
                <a:ext cx="5488286" cy="340350"/>
              </a:xfrm>
              <a:prstGeom prst="rect">
                <a:avLst/>
              </a:prstGeom>
              <a:blipFill>
                <a:blip r:embed="rId8"/>
                <a:stretch>
                  <a:fillRect l="-222" t="-3636" r="-444" b="-2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F0D160-8F90-4E80-A78B-F421B370F2E4}"/>
                  </a:ext>
                </a:extLst>
              </p:cNvPr>
              <p:cNvSpPr txBox="1"/>
              <p:nvPr/>
            </p:nvSpPr>
            <p:spPr>
              <a:xfrm>
                <a:off x="735230" y="4672826"/>
                <a:ext cx="5488286" cy="340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③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6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600"/>
                  <a:t>}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F0D160-8F90-4E80-A78B-F421B370F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30" y="4672826"/>
                <a:ext cx="5488286" cy="340350"/>
              </a:xfrm>
              <a:prstGeom prst="rect">
                <a:avLst/>
              </a:prstGeom>
              <a:blipFill>
                <a:blip r:embed="rId9"/>
                <a:stretch>
                  <a:fillRect l="-222" t="-3636" r="-444" b="-2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773480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122" name="Rectangle 3">
                <a:extLst>
                  <a:ext uri="{FF2B5EF4-FFF2-40B4-BE49-F238E27FC236}">
                    <a16:creationId xmlns:a16="http://schemas.microsoft.com/office/drawing/2014/main" id="{E7A4BEB9-5A2D-4A6E-ABA7-CEF974CEFE1A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0" y="620713"/>
                <a:ext cx="9144000" cy="596265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:r>
                  <a:rPr lang="ko-KR" altLang="en-US"/>
                  <a:t>선형 다항 분류기의 구조</a:t>
                </a:r>
                <a:endParaRPr lang="en-US" altLang="ko-KR"/>
              </a:p>
              <a:p>
                <a:pPr lvl="1" eaLnBrk="1" hangingPunct="1"/>
                <a:r>
                  <a:rPr lang="ko-KR" altLang="en-US"/>
                  <a:t>세 장의 판이 만나는 점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/>
                  <a:t>는 연립방정식으로 나타낼 수 있다</a:t>
                </a:r>
                <a:r>
                  <a:rPr lang="en-US" altLang="ko-KR"/>
                  <a:t>.</a:t>
                </a:r>
              </a:p>
              <a:p>
                <a:pPr lvl="1" eaLnBrk="1" hangingPunct="1"/>
                <a:endParaRPr lang="en-US" altLang="ko-KR"/>
              </a:p>
              <a:p>
                <a:pPr lvl="1" eaLnBrk="1" hangingPunct="1"/>
                <a:endParaRPr lang="en-US" altLang="ko-KR"/>
              </a:p>
              <a:p>
                <a:pPr lvl="1" eaLnBrk="1" hangingPunct="1"/>
                <a:r>
                  <a:rPr lang="ko-KR" altLang="en-US"/>
                  <a:t>이 식을 하나의 행렬로 변환 가능</a:t>
                </a:r>
                <a:endParaRPr lang="en-US" altLang="ko-KR"/>
              </a:p>
              <a:p>
                <a:pPr lvl="1" eaLnBrk="1" hangingPunct="1"/>
                <a:endParaRPr lang="en-US" altLang="ko-KR"/>
              </a:p>
              <a:p>
                <a:pPr lvl="1" eaLnBrk="1" hangingPunct="1"/>
                <a:endParaRPr lang="en-US" altLang="ko-KR"/>
              </a:p>
              <a:p>
                <a:pPr lvl="1" eaLnBrk="1" hangingPunct="1"/>
                <a:endParaRPr lang="en-US" altLang="ko-KR"/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𝑑𝑒𝑡𝑀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/>
                  <a:t> </a:t>
                </a:r>
                <a:r>
                  <a:rPr lang="ko-KR" altLang="en-US"/>
                  <a:t>이면 역행렬이 존재하므로 이론 성립</a:t>
                </a:r>
                <a:endParaRPr lang="en-US" altLang="ko-KR"/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𝑑𝑒𝑡𝑀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ko-KR" altLang="en-US"/>
                  <a:t> 이면 역행렬이 존재하지 않으므로 오른쪽 그림</a:t>
                </a:r>
                <a:endParaRPr lang="en-US" altLang="ko-KR"/>
              </a:p>
              <a:p>
                <a:pPr lvl="1" eaLnBrk="1" hangingPunct="1"/>
                <a:endParaRPr lang="en-US" altLang="ko-KR"/>
              </a:p>
              <a:p>
                <a:pPr lvl="1" eaLnBrk="1" hangingPunct="1"/>
                <a:endParaRPr lang="en-US" altLang="ko-KR"/>
              </a:p>
              <a:p>
                <a:pPr lvl="1" eaLnBrk="1" hangingPunct="1"/>
                <a:endParaRPr lang="en-US" altLang="ko-KR"/>
              </a:p>
              <a:p>
                <a:pPr lvl="1" eaLnBrk="1" hangingPunct="1"/>
                <a:endParaRPr lang="en-US" altLang="ko-KR"/>
              </a:p>
            </p:txBody>
          </p:sp>
        </mc:Choice>
        <mc:Fallback>
          <p:sp>
            <p:nvSpPr>
              <p:cNvPr id="5122" name="Rectangle 3">
                <a:extLst>
                  <a:ext uri="{FF2B5EF4-FFF2-40B4-BE49-F238E27FC236}">
                    <a16:creationId xmlns:a16="http://schemas.microsoft.com/office/drawing/2014/main" id="{E7A4BEB9-5A2D-4A6E-ABA7-CEF974CEFE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0" y="620713"/>
                <a:ext cx="9144000" cy="5962650"/>
              </a:xfrm>
              <a:blipFill>
                <a:blip r:embed="rId2"/>
                <a:stretch>
                  <a:fillRect l="-67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3154" name="Rectangle 2">
            <a:extLst>
              <a:ext uri="{FF2B5EF4-FFF2-40B4-BE49-F238E27FC236}">
                <a16:creationId xmlns:a16="http://schemas.microsoft.com/office/drawing/2014/main" id="{BE38C89A-D2C4-42B3-810D-DC78248FC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875" y="14288"/>
            <a:ext cx="7143750" cy="6064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소프트맥스 함수와 다항 분류기</a:t>
            </a:r>
            <a:endParaRPr lang="en-US" altLang="ko-KR"/>
          </a:p>
        </p:txBody>
      </p:sp>
      <p:sp>
        <p:nvSpPr>
          <p:cNvPr id="5124" name="슬라이드 번호 개체 틀 2">
            <a:extLst>
              <a:ext uri="{FF2B5EF4-FFF2-40B4-BE49-F238E27FC236}">
                <a16:creationId xmlns:a16="http://schemas.microsoft.com/office/drawing/2014/main" id="{B0038660-CF64-4E9C-82CF-2F2748679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CECCAA-AA0F-4ABC-8629-C88100A7A420}" type="slidenum">
              <a:rPr lang="ko-KR" altLang="en-US" sz="12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/>
              <a:t>8</a:t>
            </a:fld>
            <a:endParaRPr lang="ko-KR" altLang="en-US" sz="12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25" name="바닥글 개체 틀 2">
            <a:extLst>
              <a:ext uri="{FF2B5EF4-FFF2-40B4-BE49-F238E27FC236}">
                <a16:creationId xmlns:a16="http://schemas.microsoft.com/office/drawing/2014/main" id="{9BB9F65B-1745-40F2-8855-623A4EFC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ko-KR" altLang="en-US"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분류 알고리즘의 기초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F58B6C-DC5C-4A98-94CD-DE76F0270358}"/>
                  </a:ext>
                </a:extLst>
              </p:cNvPr>
              <p:cNvSpPr txBox="1"/>
              <p:nvPr/>
            </p:nvSpPr>
            <p:spPr>
              <a:xfrm>
                <a:off x="3276068" y="1916832"/>
                <a:ext cx="2591863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F58B6C-DC5C-4A98-94CD-DE76F0270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068" y="1916832"/>
                <a:ext cx="2591863" cy="6865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B4E125-DE25-4CA9-8E07-7D7449D99CC4}"/>
                  </a:ext>
                </a:extLst>
              </p:cNvPr>
              <p:cNvSpPr txBox="1"/>
              <p:nvPr/>
            </p:nvSpPr>
            <p:spPr>
              <a:xfrm>
                <a:off x="467544" y="3290001"/>
                <a:ext cx="5904656" cy="645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f>
                          <m:fPr>
                            <m:type m:val="noBar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03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  <m:f>
                          <m:fPr>
                            <m:type m:val="noBar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ko-KR" altLang="en-US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B4E125-DE25-4CA9-8E07-7D7449D99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290001"/>
                <a:ext cx="5904656" cy="645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43AFBB8-6B97-46A8-81BF-1A875AC3B428}"/>
                  </a:ext>
                </a:extLst>
              </p:cNvPr>
              <p:cNvSpPr txBox="1"/>
              <p:nvPr/>
            </p:nvSpPr>
            <p:spPr>
              <a:xfrm>
                <a:off x="1483153" y="3918378"/>
                <a:ext cx="1944216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43AFBB8-6B97-46A8-81BF-1A875AC3B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153" y="3918378"/>
                <a:ext cx="1944216" cy="7838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9FF3476-3ACE-4EFC-9042-A099ED5F90F3}"/>
              </a:ext>
            </a:extLst>
          </p:cNvPr>
          <p:cNvSpPr/>
          <p:nvPr/>
        </p:nvSpPr>
        <p:spPr bwMode="auto">
          <a:xfrm>
            <a:off x="1025648" y="4129961"/>
            <a:ext cx="576276" cy="406498"/>
          </a:xfrm>
          <a:prstGeom prst="rightArrow">
            <a:avLst/>
          </a:prstGeom>
          <a:solidFill>
            <a:srgbClr val="89DE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D92BD5-6E34-48B0-9CC8-08B729E2C36A}"/>
                  </a:ext>
                </a:extLst>
              </p:cNvPr>
              <p:cNvSpPr txBox="1"/>
              <p:nvPr/>
            </p:nvSpPr>
            <p:spPr>
              <a:xfrm>
                <a:off x="3864189" y="3941275"/>
                <a:ext cx="1872208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D92BD5-6E34-48B0-9CC8-08B729E2C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189" y="3941275"/>
                <a:ext cx="1872208" cy="7838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365FCC1-EC62-4E00-B216-6AF17D8C5941}"/>
              </a:ext>
            </a:extLst>
          </p:cNvPr>
          <p:cNvSpPr/>
          <p:nvPr/>
        </p:nvSpPr>
        <p:spPr bwMode="auto">
          <a:xfrm>
            <a:off x="3275751" y="4152493"/>
            <a:ext cx="576276" cy="406498"/>
          </a:xfrm>
          <a:prstGeom prst="rightArrow">
            <a:avLst/>
          </a:prstGeom>
          <a:solidFill>
            <a:srgbClr val="89DE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59B4BC-3227-4DC5-96E0-D819BF05F2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5747" y="1944717"/>
            <a:ext cx="1872209" cy="20021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01EF5C8-DC3C-4332-B4CD-67D5A3D5C1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746" y="3954159"/>
            <a:ext cx="1872207" cy="201350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6D3B4C7-48BB-4B68-97D1-DE1AFE9AD7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2200" y="6104028"/>
            <a:ext cx="2281068" cy="25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0507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122" name="Rectangle 3">
                <a:extLst>
                  <a:ext uri="{FF2B5EF4-FFF2-40B4-BE49-F238E27FC236}">
                    <a16:creationId xmlns:a16="http://schemas.microsoft.com/office/drawing/2014/main" id="{E7A4BEB9-5A2D-4A6E-ABA7-CEF974CEFE1A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0" y="620713"/>
                <a:ext cx="9144000" cy="596265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:r>
                  <a:rPr lang="ko-KR" altLang="en-US"/>
                  <a:t>소프트맥스 함수를 이용한 확률로의 변환</a:t>
                </a:r>
                <a:endParaRPr lang="en-US" altLang="ko-KR"/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/>
                  <a:t> </a:t>
                </a:r>
                <a:r>
                  <a:rPr lang="ko-KR" altLang="en-US"/>
                  <a:t>①영역에 속할 확률</a:t>
                </a:r>
                <a:endParaRPr lang="en-US" altLang="ko-KR"/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:(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/>
                  <a:t>가 ②영역에 속할 확률</a:t>
                </a:r>
                <a:endParaRPr lang="en-US" altLang="ko-KR"/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/>
                  <a:t>가 ③영역에 속할 확률</a:t>
                </a:r>
                <a:endParaRPr lang="en-US" altLang="ko-KR"/>
              </a:p>
              <a:p>
                <a:pPr eaLnBrk="1" hangingPunct="1"/>
                <a:r>
                  <a:rPr lang="ko-KR" altLang="en-US"/>
                  <a:t>확률 조건</a:t>
                </a:r>
                <a:endParaRPr lang="en-US" altLang="ko-KR"/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0≤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≤1 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=1,2,3)</m:t>
                    </m:r>
                  </m:oMath>
                </a14:m>
                <a:endParaRPr lang="en-US" altLang="ko-KR"/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b="0"/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=1,2,3)</m:t>
                    </m:r>
                  </m:oMath>
                </a14:m>
                <a:endParaRPr lang="en-US" altLang="ko-KR"/>
              </a:p>
              <a:p>
                <a:pPr eaLnBrk="1" hangingPunct="1"/>
                <a:r>
                  <a:rPr lang="ko-KR" altLang="en-US"/>
                  <a:t>조건을 모두 만족하는 소프트맥스 함수</a:t>
                </a:r>
                <a:endParaRPr lang="en-US" altLang="ko-KR"/>
              </a:p>
              <a:p>
                <a:pPr marL="344487" lvl="1" indent="0" eaLnBrk="1" hangingPunct="1">
                  <a:buNone/>
                </a:pPr>
                <a:endParaRPr lang="en-US" altLang="ko-KR"/>
              </a:p>
              <a:p>
                <a:pPr lvl="1" eaLnBrk="1" hangingPunct="1"/>
                <a:endParaRPr lang="en-US" altLang="ko-KR"/>
              </a:p>
            </p:txBody>
          </p:sp>
        </mc:Choice>
        <mc:Fallback>
          <p:sp>
            <p:nvSpPr>
              <p:cNvPr id="5122" name="Rectangle 3">
                <a:extLst>
                  <a:ext uri="{FF2B5EF4-FFF2-40B4-BE49-F238E27FC236}">
                    <a16:creationId xmlns:a16="http://schemas.microsoft.com/office/drawing/2014/main" id="{E7A4BEB9-5A2D-4A6E-ABA7-CEF974CEFE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0" y="620713"/>
                <a:ext cx="9144000" cy="5962650"/>
              </a:xfrm>
              <a:blipFill>
                <a:blip r:embed="rId2"/>
                <a:stretch>
                  <a:fillRect l="-67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3154" name="Rectangle 2">
            <a:extLst>
              <a:ext uri="{FF2B5EF4-FFF2-40B4-BE49-F238E27FC236}">
                <a16:creationId xmlns:a16="http://schemas.microsoft.com/office/drawing/2014/main" id="{BE38C89A-D2C4-42B3-810D-DC78248FC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875" y="14288"/>
            <a:ext cx="7143750" cy="6064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소프트맥스 함수와 다항 분류기</a:t>
            </a:r>
            <a:endParaRPr lang="en-US" altLang="ko-KR"/>
          </a:p>
        </p:txBody>
      </p:sp>
      <p:sp>
        <p:nvSpPr>
          <p:cNvPr id="5124" name="슬라이드 번호 개체 틀 2">
            <a:extLst>
              <a:ext uri="{FF2B5EF4-FFF2-40B4-BE49-F238E27FC236}">
                <a16:creationId xmlns:a16="http://schemas.microsoft.com/office/drawing/2014/main" id="{B0038660-CF64-4E9C-82CF-2F2748679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CECCAA-AA0F-4ABC-8629-C88100A7A420}" type="slidenum">
              <a:rPr lang="ko-KR" altLang="en-US" sz="12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/>
              <a:t>9</a:t>
            </a:fld>
            <a:endParaRPr lang="ko-KR" altLang="en-US" sz="12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25" name="바닥글 개체 틀 2">
            <a:extLst>
              <a:ext uri="{FF2B5EF4-FFF2-40B4-BE49-F238E27FC236}">
                <a16:creationId xmlns:a16="http://schemas.microsoft.com/office/drawing/2014/main" id="{9BB9F65B-1745-40F2-8855-623A4EFC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ko-KR" altLang="en-US"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분류 알고리즘의 기초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F58312-491D-464D-BD1A-764792AEA833}"/>
                  </a:ext>
                </a:extLst>
              </p:cNvPr>
              <p:cNvSpPr txBox="1"/>
              <p:nvPr/>
            </p:nvSpPr>
            <p:spPr>
              <a:xfrm>
                <a:off x="1102371" y="5607433"/>
                <a:ext cx="7632848" cy="703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en-US" altLang="ko-KR"/>
                  <a:t>   (i=1,2,3)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F58312-491D-464D-BD1A-764792AEA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371" y="5607433"/>
                <a:ext cx="7632848" cy="703847"/>
              </a:xfrm>
              <a:prstGeom prst="rect">
                <a:avLst/>
              </a:prstGeom>
              <a:blipFill>
                <a:blip r:embed="rId3"/>
                <a:stretch>
                  <a:fillRect b="-78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09020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ESL">
  <a:themeElements>
    <a:clrScheme name="2006-2_ppt_template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2006-2_ppt_template">
      <a:majorFont>
        <a:latin typeface="Tahoma"/>
        <a:ea typeface="宋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2006-2_ppt_template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-2_ppt_template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-2_ppt_template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-2_ppt_template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-2_ppt_template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-2_ppt_template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-2_ppt_template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-2_ppt_template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-2_ppt_template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-2_ppt_template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HD:Users:naehyuck:Documents:Working:Course06-2:2006-2_ppt_template.pot</Template>
  <TotalTime>23780</TotalTime>
  <Words>775</Words>
  <Application>Microsoft Office PowerPoint</Application>
  <PresentationFormat>화면 슬라이드 쇼(4:3)</PresentationFormat>
  <Paragraphs>141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HY헤드라인M</vt:lpstr>
      <vt:lpstr>ＭＳ Ｐゴシック</vt:lpstr>
      <vt:lpstr>ＭＳ Ｐゴシック</vt:lpstr>
      <vt:lpstr>宋体</vt:lpstr>
      <vt:lpstr>맑은 고딕</vt:lpstr>
      <vt:lpstr>Arial</vt:lpstr>
      <vt:lpstr>Cambria Math</vt:lpstr>
      <vt:lpstr>Tahoma</vt:lpstr>
      <vt:lpstr>Wingdings</vt:lpstr>
      <vt:lpstr>ESL</vt:lpstr>
      <vt:lpstr>Chapter 2 분류 알고리즘의 기초</vt:lpstr>
      <vt:lpstr>로지스틱 회귀를 이용한 이항 분류기</vt:lpstr>
      <vt:lpstr>로지스틱 회귀를 이용한 이항 분류기</vt:lpstr>
      <vt:lpstr>로지스틱 회귀를 이용한 이항 분류기</vt:lpstr>
      <vt:lpstr>소프트맥스 함수와 다항 분류기</vt:lpstr>
      <vt:lpstr>소프트맥스 함수와 다항 분류기</vt:lpstr>
      <vt:lpstr>소프트맥스 함수와 다항 분류기</vt:lpstr>
      <vt:lpstr>소프트맥스 함수와 다항 분류기</vt:lpstr>
      <vt:lpstr>소프트맥스 함수와 다항 분류기</vt:lpstr>
      <vt:lpstr>소프트맥스 함수와 다항 분류기</vt:lpstr>
      <vt:lpstr>소프트맥스 함수와 다항 분류기</vt:lpstr>
      <vt:lpstr>소프트맥스 함수와 다항 분류기</vt:lpstr>
      <vt:lpstr>소프트맥스 함수와 다항 분류기</vt:lpstr>
    </vt:vector>
  </TitlesOfParts>
  <Company>Seoul 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기반 SoC 설계 응용</dc:title>
  <dc:creator>VLSI</dc:creator>
  <cp:lastModifiedBy>김 민철</cp:lastModifiedBy>
  <cp:revision>860</cp:revision>
  <cp:lastPrinted>2016-09-01T04:53:57Z</cp:lastPrinted>
  <dcterms:created xsi:type="dcterms:W3CDTF">2007-01-01T01:06:38Z</dcterms:created>
  <dcterms:modified xsi:type="dcterms:W3CDTF">2018-09-03T08:25:24Z</dcterms:modified>
</cp:coreProperties>
</file>