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EF8"/>
    <a:srgbClr val="CCECFF"/>
    <a:srgbClr val="0000FF"/>
    <a:srgbClr val="00CC66"/>
    <a:srgbClr val="339966"/>
    <a:srgbClr val="FFFF99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9" autoAdjust="0"/>
    <p:restoredTop sz="91510" autoAdjust="0"/>
  </p:normalViewPr>
  <p:slideViewPr>
    <p:cSldViewPr>
      <p:cViewPr varScale="1">
        <p:scale>
          <a:sx n="114" d="100"/>
          <a:sy n="114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68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98A2AC-3B6B-48D1-B047-4CA7F95A52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918F370-093E-4445-B718-49A163AB0A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02E14EE-BACF-4E6D-B2DC-FCE4E1082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71A75E36-53AF-4886-A040-F7C5684C9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4D59309-46A7-47F3-801E-1F5A250406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EE5972B1-479A-4B75-B64E-FA5E02A3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4" rIns="95547" bIns="477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5A4E52D-FB8A-4B6F-AC76-FC022CB4E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4F40E488-9076-46C9-8712-9931156921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263" y="4006850"/>
            <a:ext cx="335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3400" b="1" kern="1200">
                <a:solidFill>
                  <a:srgbClr val="38008A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SeoKyeong 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University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Department of Computer Engineering</a:t>
            </a:r>
          </a:p>
          <a:p>
            <a:pPr algn="r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ko-KR" sz="13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Professor.  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Lee </a:t>
            </a:r>
            <a:r>
              <a:rPr lang="en-US" altLang="ko-KR" sz="1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Kwang</a:t>
            </a:r>
            <a:r>
              <a:rPr lang="en-US" altLang="ko-KR" sz="13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Yeob</a:t>
            </a:r>
            <a:endParaRPr lang="en-US" altLang="ko-KR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 descr="D:\Lab\n96_ESL\Logo\ESL Logo _new.jpg">
            <a:extLst>
              <a:ext uri="{FF2B5EF4-FFF2-40B4-BE49-F238E27FC236}">
                <a16:creationId xmlns:a16="http://schemas.microsoft.com/office/drawing/2014/main" id="{C9F46638-B6DA-498F-A537-8039386AD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5967413"/>
            <a:ext cx="143192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6566" y="2881979"/>
            <a:ext cx="7643866" cy="979069"/>
          </a:xfrm>
          <a:prstGeom prst="rect">
            <a:avLst/>
          </a:prstGeom>
        </p:spPr>
        <p:txBody>
          <a:bodyPr lIns="180000" tIns="180000" rIns="180000" bIns="180000">
            <a:spAutoFit/>
          </a:bodyPr>
          <a:lstStyle>
            <a:lvl1pPr algn="r">
              <a:defRPr kumimoji="1" lang="en-US" altLang="ko-KR" sz="4000" b="1" i="1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977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DBC68BAF-FFB7-4B15-B8C2-4A9AEAA16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00"/>
          <a:stretch>
            <a:fillRect/>
          </a:stretch>
        </p:blipFill>
        <p:spPr bwMode="auto">
          <a:xfrm>
            <a:off x="0" y="-1588"/>
            <a:ext cx="9144000" cy="62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D:\Lab\n96_ESL\Logo\ESL Logo _new.png">
            <a:extLst>
              <a:ext uri="{FF2B5EF4-FFF2-40B4-BE49-F238E27FC236}">
                <a16:creationId xmlns:a16="http://schemas.microsoft.com/office/drawing/2014/main" id="{6A342274-402F-46B8-A3B9-52023C333A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0"/>
            <a:ext cx="107156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F31538-BE58-4AF1-B770-90B40CE695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9238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713"/>
            <a:ext cx="9144000" cy="596221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ko-KR" altLang="en-US" sz="2000" b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92150" indent="-347663">
              <a:lnSpc>
                <a:spcPct val="200000"/>
              </a:lnSpc>
              <a:defRPr lang="ko-KR" altLang="en-US" sz="1600" b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200000"/>
              </a:lnSpc>
              <a:defRPr sz="1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81113" indent="-292100">
              <a:lnSpc>
                <a:spcPct val="200000"/>
              </a:lnSpc>
              <a:buClr>
                <a:srgbClr val="00B050"/>
              </a:buClr>
              <a:buFont typeface="Wingdings" pitchFamily="2" charset="2"/>
              <a:buChar char="l"/>
              <a:defRPr sz="1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82700" indent="0">
              <a:buFontTx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594" y="14289"/>
            <a:ext cx="7143750" cy="606400"/>
          </a:xfrm>
          <a:prstGeom prst="rect">
            <a:avLst/>
          </a:prstGeom>
        </p:spPr>
        <p:txBody>
          <a:bodyPr anchor="ctr"/>
          <a:lstStyle>
            <a:lvl1pPr>
              <a:defRPr kumimoji="1" lang="ko-KR" altLang="en-US" sz="3000" b="1" kern="1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9353-A4C1-4CD4-98C6-F03A2DDB1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6913" y="6599238"/>
            <a:ext cx="836612" cy="2587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fld id="{BD1B0345-DF18-458C-BB2F-EDC5A6B186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50FD4124-F372-4E35-A440-41F6E43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599238"/>
            <a:ext cx="4608513" cy="25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LED Control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0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92150" indent="-347663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987425" indent="-29368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81113" indent="-2921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339966"/>
        </a:buClr>
        <a:buSzPct val="75000"/>
        <a:buFont typeface="Wingdings" panose="05000000000000000000" pitchFamily="2" charset="2"/>
        <a:buChar char="l"/>
        <a:defRPr sz="16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598613" indent="-315913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13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3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>
            <a:extLst>
              <a:ext uri="{FF2B5EF4-FFF2-40B4-BE49-F238E27FC236}">
                <a16:creationId xmlns:a16="http://schemas.microsoft.com/office/drawing/2014/main" id="{DE3D38AE-8A33-4362-853F-6098665922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5975" y="2881313"/>
            <a:ext cx="7643813" cy="979487"/>
          </a:xfrm>
        </p:spPr>
        <p:txBody>
          <a:bodyPr/>
          <a:lstStyle/>
          <a:p>
            <a:pPr eaLnBrk="1" hangingPunct="1">
              <a:defRPr/>
            </a:pPr>
            <a:r>
              <a:rPr sz="3800"/>
              <a:t>Chapter </a:t>
            </a:r>
            <a:r>
              <a:rPr lang="en-US" altLang="ko-KR" sz="3800"/>
              <a:t>3</a:t>
            </a:r>
            <a:r>
              <a:rPr sz="3800"/>
              <a:t> </a:t>
            </a:r>
            <a:r>
              <a:rPr lang="ko-KR" altLang="en-US" sz="3800"/>
              <a:t>신경망을 이용한 분류</a:t>
            </a:r>
            <a:endParaRPr sz="380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/>
              <a:t>XOR </a:t>
            </a:r>
            <a:r>
              <a:rPr lang="ko-KR" altLang="en-US"/>
              <a:t>문제</a:t>
            </a:r>
            <a:endParaRPr lang="en-US" altLang="ko-KR"/>
          </a:p>
          <a:p>
            <a:pPr lvl="1" eaLnBrk="1" hangingPunct="1"/>
            <a:r>
              <a:rPr lang="ko-KR" altLang="en-US"/>
              <a:t>이전의 직선으로 분류할 수 없었던 </a:t>
            </a:r>
            <a:r>
              <a:rPr lang="en-US" altLang="ko-KR"/>
              <a:t>XOR</a:t>
            </a:r>
          </a:p>
          <a:p>
            <a:pPr lvl="1" eaLnBrk="1" hangingPunct="1"/>
            <a:r>
              <a:rPr lang="ko-KR" altLang="en-US"/>
              <a:t>은닉 계층을 추가한다면</a:t>
            </a:r>
            <a:r>
              <a:rPr lang="en-US" altLang="ko-KR"/>
              <a:t>?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 신경망으로의 확장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10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471A16-5511-49DE-A425-65CD224B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70" y="2564904"/>
            <a:ext cx="3672408" cy="38498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789B813-384E-4294-8552-E43769A01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23" y="1130102"/>
            <a:ext cx="4029696" cy="48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4815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/>
              <a:t>AND</a:t>
            </a:r>
            <a:r>
              <a:rPr lang="ko-KR" altLang="en-US"/>
              <a:t>와 </a:t>
            </a:r>
            <a:r>
              <a:rPr lang="en-US" altLang="ko-KR"/>
              <a:t>OR</a:t>
            </a:r>
            <a:r>
              <a:rPr lang="ko-KR" altLang="en-US"/>
              <a:t>로 </a:t>
            </a:r>
            <a:r>
              <a:rPr lang="en-US" altLang="ko-KR"/>
              <a:t>XOR</a:t>
            </a:r>
            <a:r>
              <a:rPr lang="ko-KR" altLang="en-US"/>
              <a:t>회로 구현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다층 신경망의 본질 </a:t>
            </a:r>
            <a:r>
              <a:rPr lang="en-US" altLang="ko-KR"/>
              <a:t>= </a:t>
            </a:r>
            <a:r>
              <a:rPr lang="ko-KR" altLang="en-US"/>
              <a:t>특징량 추출 </a:t>
            </a:r>
            <a:r>
              <a:rPr lang="en-US" altLang="ko-KR"/>
              <a:t>+ </a:t>
            </a:r>
            <a:r>
              <a:rPr lang="ko-KR" altLang="en-US"/>
              <a:t>특징량에 기반한 분류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 신경망으로의 확장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11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65DEDA-AC16-4687-85AF-C3086E4C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40" y="1240359"/>
            <a:ext cx="5832648" cy="19557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9DB1095-01C3-48CE-A228-20733709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815725"/>
            <a:ext cx="5277688" cy="26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85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다층 신경망의 본질은 </a:t>
            </a:r>
            <a:r>
              <a:rPr lang="en-US" altLang="ko-KR"/>
              <a:t>Convolution</a:t>
            </a:r>
            <a:r>
              <a:rPr lang="ko-KR" altLang="en-US"/>
              <a:t>과 </a:t>
            </a:r>
            <a:r>
              <a:rPr lang="en-US" altLang="ko-KR"/>
              <a:t>Pooling</a:t>
            </a:r>
            <a:r>
              <a:rPr lang="ko-KR" altLang="en-US"/>
              <a:t>에서도 마찬가지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 신경망으로의 확장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12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ACD998-3E14-462B-AA27-F252FA64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7641250" cy="4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92897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단층 신경망을 이용한 이항 분류기</a:t>
            </a:r>
            <a:endParaRPr lang="en-US" altLang="ko-KR"/>
          </a:p>
          <a:p>
            <a:pPr lvl="1" eaLnBrk="1" hangingPunct="1"/>
            <a:r>
              <a:rPr lang="ko-KR" altLang="en-US"/>
              <a:t>입력 계층</a:t>
            </a:r>
            <a:r>
              <a:rPr lang="en-US" altLang="ko-KR"/>
              <a:t> (input layer)</a:t>
            </a:r>
          </a:p>
          <a:p>
            <a:pPr lvl="1" eaLnBrk="1" hangingPunct="1"/>
            <a:r>
              <a:rPr lang="ko-KR" altLang="en-US"/>
              <a:t>은닉 계층 </a:t>
            </a:r>
            <a:r>
              <a:rPr lang="en-US" altLang="ko-KR"/>
              <a:t>(hidden layer)</a:t>
            </a:r>
          </a:p>
          <a:p>
            <a:pPr lvl="1" eaLnBrk="1" hangingPunct="1"/>
            <a:r>
              <a:rPr lang="ko-KR" altLang="en-US"/>
              <a:t>출력 계층</a:t>
            </a:r>
            <a:r>
              <a:rPr lang="en-US" altLang="ko-KR"/>
              <a:t> (output layer)</a:t>
            </a:r>
          </a:p>
          <a:p>
            <a:pPr lvl="1" eaLnBrk="1" hangingPunct="1"/>
            <a:r>
              <a:rPr lang="ko-KR" altLang="en-US"/>
              <a:t>활성화 함수</a:t>
            </a:r>
            <a:r>
              <a:rPr lang="en-US" altLang="ko-KR"/>
              <a:t>(activation function)</a:t>
            </a:r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단층 신경망의 구조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2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3775C-762E-408C-BE7E-C6D233A0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484796"/>
            <a:ext cx="4887803" cy="388840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/>
              <a:t>M</a:t>
            </a:r>
            <a:r>
              <a:rPr lang="ko-KR" altLang="en-US"/>
              <a:t>개의 노드를 가진 은닉 계층의 각 출력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마지막 출력 계층</a:t>
            </a:r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단층 신경망의 구조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3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674B02-9D3F-4E72-88A3-0DF790015455}"/>
                  </a:ext>
                </a:extLst>
              </p:cNvPr>
              <p:cNvSpPr txBox="1"/>
              <p:nvPr/>
            </p:nvSpPr>
            <p:spPr>
              <a:xfrm>
                <a:off x="2418109" y="1556792"/>
                <a:ext cx="4307782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674B02-9D3F-4E72-88A3-0DF79001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09" y="1556792"/>
                <a:ext cx="4307782" cy="1664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4CB71-35ED-4932-B17D-1B1D46A283C9}"/>
                  </a:ext>
                </a:extLst>
              </p:cNvPr>
              <p:cNvSpPr txBox="1"/>
              <p:nvPr/>
            </p:nvSpPr>
            <p:spPr>
              <a:xfrm>
                <a:off x="2123728" y="4694345"/>
                <a:ext cx="5030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B4CB71-35ED-4932-B17D-1B1D46A2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694345"/>
                <a:ext cx="5030415" cy="369332"/>
              </a:xfrm>
              <a:prstGeom prst="rect">
                <a:avLst/>
              </a:prstGeom>
              <a:blipFill>
                <a:blip r:embed="rId3"/>
                <a:stretch>
                  <a:fillRect l="-121" r="-1453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00088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시그모이드</a:t>
            </a:r>
            <a:r>
              <a:rPr lang="en-US" altLang="ko-KR"/>
              <a:t>(Sigmoid)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하이퍼볼릭 탄젠트</a:t>
            </a:r>
            <a:r>
              <a:rPr lang="en-US" altLang="ko-KR"/>
              <a:t>(Hyperbolic Tangent)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ko-KR" altLang="en-US"/>
              <a:t>정규화 선형 함수</a:t>
            </a:r>
            <a:r>
              <a:rPr lang="en-US" altLang="ko-KR"/>
              <a:t>(ReLU, Rectified Linear Unit)</a:t>
            </a:r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활성화 함수 </a:t>
            </a:r>
            <a:r>
              <a:rPr lang="en-US" altLang="ko-KR"/>
              <a:t>(Activation Function)</a:t>
            </a:r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4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9DB7C-F1BC-4AF9-939E-92389554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850005"/>
            <a:ext cx="3399443" cy="1688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407C5-80B1-46DC-BCF4-0781BD96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45" y="2819660"/>
            <a:ext cx="3284562" cy="17584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B0F160-27A6-48EF-A426-210C439E5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945" y="4859031"/>
            <a:ext cx="3284562" cy="1732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1ACDC9-2382-4E5F-8515-E9FD69BD9922}"/>
                  </a:ext>
                </a:extLst>
              </p:cNvPr>
              <p:cNvSpPr txBox="1"/>
              <p:nvPr/>
            </p:nvSpPr>
            <p:spPr>
              <a:xfrm>
                <a:off x="1691680" y="1484784"/>
                <a:ext cx="2120517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1ACDC9-2382-4E5F-8515-E9FD69BD9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484784"/>
                <a:ext cx="2120517" cy="700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DA387E-A7DE-46B3-AADC-63896A6908E6}"/>
                  </a:ext>
                </a:extLst>
              </p:cNvPr>
              <p:cNvSpPr txBox="1"/>
              <p:nvPr/>
            </p:nvSpPr>
            <p:spPr>
              <a:xfrm>
                <a:off x="1512500" y="3410597"/>
                <a:ext cx="2483436" cy="717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DA387E-A7DE-46B3-AADC-63896A69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500" y="3410597"/>
                <a:ext cx="2483436" cy="717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FB010A-BEBF-44C9-B9A4-5A40809782E9}"/>
                  </a:ext>
                </a:extLst>
              </p:cNvPr>
              <p:cNvSpPr txBox="1"/>
              <p:nvPr/>
            </p:nvSpPr>
            <p:spPr>
              <a:xfrm>
                <a:off x="1305200" y="5353595"/>
                <a:ext cx="276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FB010A-BEBF-44C9-B9A4-5A4080978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00" y="5353595"/>
                <a:ext cx="2762744" cy="369332"/>
              </a:xfrm>
              <a:prstGeom prst="rect">
                <a:avLst/>
              </a:prstGeom>
              <a:blipFill>
                <a:blip r:embed="rId7"/>
                <a:stretch>
                  <a:fillRect l="-1987" r="-3311" b="-37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5989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은닉 계층에 두 개의 노드를 갖는 경우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은닉 계층의 역할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5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4655C0-B707-4268-A1FC-6A8294A5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214" y="1262050"/>
            <a:ext cx="4238625" cy="16478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5016EA1-AFBA-4D2F-979B-F5EDFD1DE193}"/>
              </a:ext>
            </a:extLst>
          </p:cNvPr>
          <p:cNvGrpSpPr/>
          <p:nvPr/>
        </p:nvGrpSpPr>
        <p:grpSpPr>
          <a:xfrm>
            <a:off x="4095750" y="2852936"/>
            <a:ext cx="4816946" cy="3727078"/>
            <a:chOff x="4095750" y="1565461"/>
            <a:chExt cx="4816946" cy="37270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5388BF-85F0-44ED-94ED-A794684B1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50" y="1711139"/>
              <a:ext cx="4810125" cy="35814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4C91616-4012-47D0-82C2-8431786FC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6296" y="1565461"/>
              <a:ext cx="1676400" cy="14573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B7A6D-7520-41D6-967F-C9A76A987464}"/>
                  </a:ext>
                </a:extLst>
              </p:cNvPr>
              <p:cNvSpPr txBox="1"/>
              <p:nvPr/>
            </p:nvSpPr>
            <p:spPr>
              <a:xfrm>
                <a:off x="423030" y="1392246"/>
                <a:ext cx="3694537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B7A6D-7520-41D6-967F-C9A76A987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0" y="1392246"/>
                <a:ext cx="3694537" cy="68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C28AA-90A4-49A1-8855-ECD466B0AA34}"/>
                  </a:ext>
                </a:extLst>
              </p:cNvPr>
              <p:cNvSpPr txBox="1"/>
              <p:nvPr/>
            </p:nvSpPr>
            <p:spPr>
              <a:xfrm>
                <a:off x="385864" y="2576405"/>
                <a:ext cx="36924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C28AA-90A4-49A1-8855-ECD466B0A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4" y="2576405"/>
                <a:ext cx="3692486" cy="369332"/>
              </a:xfrm>
              <a:prstGeom prst="rect">
                <a:avLst/>
              </a:prstGeom>
              <a:blipFill>
                <a:blip r:embed="rId6"/>
                <a:stretch>
                  <a:fillRect l="-1155" r="-2310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4380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교차하는 위치에 다른 타입이 있다면</a:t>
            </a:r>
            <a:r>
              <a:rPr lang="en-US" altLang="ko-KR"/>
              <a:t>?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 신경망으로의 확장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6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4D8E53-AD7A-43A9-B985-10595F7B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4752528" cy="4041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8DF037-AFDD-4080-8DD9-5027D264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20" y="754928"/>
            <a:ext cx="3467100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82D350-B822-48D3-86E6-61ED37F0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824" y="3454540"/>
            <a:ext cx="2562225" cy="2686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2465A2-8402-40AC-93F7-282209C02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6140590"/>
            <a:ext cx="36480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8266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계층을 확장한 신경망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 신경망으로의 확장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7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C409D5-30F5-4D41-8B42-910436F4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1" y="2244725"/>
            <a:ext cx="5095875" cy="2714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8FD59E-1514-4BD3-8494-13FD1EB0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80" y="1804988"/>
            <a:ext cx="3124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36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E7A4BEB9-5A2D-4A6E-ABA7-CEF974CEF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620713"/>
            <a:ext cx="9144000" cy="596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특징 변수에 기반한 분류 로직</a:t>
            </a:r>
            <a:endParaRPr lang="en-US" altLang="ko-KR"/>
          </a:p>
          <a:p>
            <a:pPr lvl="1" eaLnBrk="1" hangingPunct="1"/>
            <a:r>
              <a:rPr lang="ko-KR" altLang="en-US"/>
              <a:t>은닉 계층을 추가하는 이유를 논리 회로 관점에서 파악해보자</a:t>
            </a:r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 신경망으로의 확장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8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B0662A-89F3-4D99-AC3E-91F33402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4" y="1952909"/>
            <a:ext cx="6696025" cy="42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3377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altLang="ko-KR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/>
                  <a:t>) </a:t>
                </a:r>
                <a:r>
                  <a:rPr lang="ko-KR" altLang="en-US"/>
                  <a:t>평면의 분류와 논리 연산 간 대응 관계</a:t>
                </a:r>
                <a:endParaRPr lang="en-US" altLang="ko-KR"/>
              </a:p>
              <a:p>
                <a:pPr eaLnBrk="1" hangingPunct="1"/>
                <a:endParaRPr lang="en-US" altLang="ko-KR"/>
              </a:p>
              <a:p>
                <a:pPr eaLnBrk="1" hangingPunct="1"/>
                <a:endParaRPr lang="en-US" altLang="ko-KR"/>
              </a:p>
              <a:p>
                <a:pPr eaLnBrk="1" hangingPunct="1"/>
                <a:endParaRPr lang="en-US" altLang="ko-KR"/>
              </a:p>
            </p:txBody>
          </p:sp>
        </mc:Choice>
        <mc:Fallback xmlns="">
          <p:sp>
            <p:nvSpPr>
              <p:cNvPr id="5122" name="Rectangle 3">
                <a:extLst>
                  <a:ext uri="{FF2B5EF4-FFF2-40B4-BE49-F238E27FC236}">
                    <a16:creationId xmlns:a16="http://schemas.microsoft.com/office/drawing/2014/main" id="{E7A4BEB9-5A2D-4A6E-ABA7-CEF974CEF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620713"/>
                <a:ext cx="9144000" cy="5962650"/>
              </a:xfrm>
              <a:blipFill>
                <a:blip r:embed="rId2"/>
                <a:stretch>
                  <a:fillRect l="-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54" name="Rectangle 2">
            <a:extLst>
              <a:ext uri="{FF2B5EF4-FFF2-40B4-BE49-F238E27FC236}">
                <a16:creationId xmlns:a16="http://schemas.microsoft.com/office/drawing/2014/main" id="{BE38C89A-D2C4-42B3-810D-DC78248FC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875" y="14288"/>
            <a:ext cx="7143750" cy="606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>다층 신경망으로의 확장</a:t>
            </a:r>
            <a:endParaRPr lang="en-US" altLang="ko-KR"/>
          </a:p>
        </p:txBody>
      </p:sp>
      <p:sp>
        <p:nvSpPr>
          <p:cNvPr id="5124" name="슬라이드 번호 개체 틀 2">
            <a:extLst>
              <a:ext uri="{FF2B5EF4-FFF2-40B4-BE49-F238E27FC236}">
                <a16:creationId xmlns:a16="http://schemas.microsoft.com/office/drawing/2014/main" id="{B0038660-CF64-4E9C-82CF-2F2748679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CECCAA-AA0F-4ABC-8629-C88100A7A420}" type="slidenum">
              <a:rPr lang="ko-KR" altLang="en-US" sz="12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/>
              <a:t>9</a:t>
            </a:fld>
            <a:endParaRPr lang="ko-KR" altLang="en-US" sz="12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125" name="바닥글 개체 틀 2">
            <a:extLst>
              <a:ext uri="{FF2B5EF4-FFF2-40B4-BE49-F238E27FC236}">
                <a16:creationId xmlns:a16="http://schemas.microsoft.com/office/drawing/2014/main" id="{9BB9F65B-1745-40F2-8855-623A4EFC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ko-KR" altLang="en-US" sz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신경망을 이용한 분류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FD8298-2C6B-4304-B4ED-F9968B55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227138"/>
            <a:ext cx="68008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681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SL">
  <a:themeElements>
    <a:clrScheme name="2006-2_ppt_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2006-2_ppt_template">
      <a:majorFont>
        <a:latin typeface="Tahoma"/>
        <a:ea typeface="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2006-2_ppt_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-2_ppt_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-2_ppt_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HD:Users:naehyuck:Documents:Working:Course06-2:2006-2_ppt_template.pot</Template>
  <TotalTime>25301</TotalTime>
  <Words>269</Words>
  <Application>Microsoft Office PowerPoint</Application>
  <PresentationFormat>화면 슬라이드 쇼(4:3)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MS PGothic</vt:lpstr>
      <vt:lpstr>宋体</vt:lpstr>
      <vt:lpstr>맑은 고딕</vt:lpstr>
      <vt:lpstr>Arial</vt:lpstr>
      <vt:lpstr>Cambria Math</vt:lpstr>
      <vt:lpstr>Tahoma</vt:lpstr>
      <vt:lpstr>Wingdings</vt:lpstr>
      <vt:lpstr>ESL</vt:lpstr>
      <vt:lpstr>Chapter 3 신경망을 이용한 분류</vt:lpstr>
      <vt:lpstr>단층 신경망의 구조</vt:lpstr>
      <vt:lpstr>단층 신경망의 구조</vt:lpstr>
      <vt:lpstr>활성화 함수 (Activation Function)</vt:lpstr>
      <vt:lpstr>은닉 계층의 역할</vt:lpstr>
      <vt:lpstr>다층 신경망으로의 확장</vt:lpstr>
      <vt:lpstr>다층 신경망으로의 확장</vt:lpstr>
      <vt:lpstr>다층 신경망으로의 확장</vt:lpstr>
      <vt:lpstr>다층 신경망으로의 확장</vt:lpstr>
      <vt:lpstr>다층 신경망으로의 확장</vt:lpstr>
      <vt:lpstr>다층 신경망으로의 확장</vt:lpstr>
      <vt:lpstr>다층 신경망으로의 확장</vt:lpstr>
    </vt:vector>
  </TitlesOfParts>
  <Company>Seoul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기반 SoC 설계 응용</dc:title>
  <dc:creator>VLSI</dc:creator>
  <cp:lastModifiedBy>김민철</cp:lastModifiedBy>
  <cp:revision>872</cp:revision>
  <cp:lastPrinted>2016-09-01T04:53:57Z</cp:lastPrinted>
  <dcterms:created xsi:type="dcterms:W3CDTF">2007-01-01T01:06:38Z</dcterms:created>
  <dcterms:modified xsi:type="dcterms:W3CDTF">2018-11-02T03:01:02Z</dcterms:modified>
</cp:coreProperties>
</file>