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CCBF3"/>
    <a:srgbClr val="89DEF8"/>
    <a:srgbClr val="CCECFF"/>
    <a:srgbClr val="0000FF"/>
    <a:srgbClr val="00CC66"/>
    <a:srgbClr val="3399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1510" autoAdjust="0"/>
  </p:normalViewPr>
  <p:slideViewPr>
    <p:cSldViewPr>
      <p:cViewPr varScale="1">
        <p:scale>
          <a:sx n="81" d="100"/>
          <a:sy n="81" d="100"/>
        </p:scale>
        <p:origin x="90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98A2AC-3B6B-48D1-B047-4CA7F95A52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918F370-093E-4445-B718-49A163AB0A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02E14EE-BACF-4E6D-B2DC-FCE4E1082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1A75E36-53AF-4886-A040-F7C5684C9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D59309-46A7-47F3-801E-1F5A250406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E5972B1-479A-4B75-B64E-FA5E02A3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5A4E52D-FB8A-4B6F-AC76-FC022CB4E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40E488-9076-46C9-8712-9931156921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263" y="4006850"/>
            <a:ext cx="335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SeoKyeong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University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Department of Computer Engineering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Professor. 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Lee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Kwang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Yeob</a:t>
            </a:r>
            <a:endParaRPr lang="en-US" alt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Lab\n96_ESL\Logo\ESL Logo _new.jpg">
            <a:extLst>
              <a:ext uri="{FF2B5EF4-FFF2-40B4-BE49-F238E27FC236}">
                <a16:creationId xmlns:a16="http://schemas.microsoft.com/office/drawing/2014/main" id="{C9F46638-B6DA-498F-A537-8039386AD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967413"/>
            <a:ext cx="14319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6566" y="2881979"/>
            <a:ext cx="7643866" cy="979069"/>
          </a:xfrm>
          <a:prstGeom prst="rect">
            <a:avLst/>
          </a:prstGeom>
        </p:spPr>
        <p:txBody>
          <a:bodyPr lIns="180000" tIns="180000" rIns="180000" bIns="180000">
            <a:spAutoFit/>
          </a:bodyPr>
          <a:lstStyle>
            <a:lvl1pPr algn="r">
              <a:defRPr kumimoji="1" lang="en-US" altLang="ko-KR" sz="4000" b="1" i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7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BC68BAF-FFB7-4B15-B8C2-4A9AEAA16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0"/>
          <a:stretch>
            <a:fillRect/>
          </a:stretch>
        </p:blipFill>
        <p:spPr bwMode="auto">
          <a:xfrm>
            <a:off x="0" y="-1588"/>
            <a:ext cx="9144000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D:\Lab\n96_ESL\Logo\ESL Logo _new.png">
            <a:extLst>
              <a:ext uri="{FF2B5EF4-FFF2-40B4-BE49-F238E27FC236}">
                <a16:creationId xmlns:a16="http://schemas.microsoft.com/office/drawing/2014/main" id="{6A342274-402F-46B8-A3B9-52023C333A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0"/>
            <a:ext cx="10715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F31538-BE58-4AF1-B770-90B40CE695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9238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96221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ko-KR" altLang="en-US" sz="2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92150" indent="-347663">
              <a:lnSpc>
                <a:spcPct val="200000"/>
              </a:lnSpc>
              <a:defRPr lang="ko-KR" altLang="en-US" sz="1600" b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200000"/>
              </a:lnSpc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81113" indent="-2921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l"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82700" indent="0">
              <a:buFontTx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594" y="14289"/>
            <a:ext cx="7143750" cy="6064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000" b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353-A4C1-4CD4-98C6-F03A2DDB1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6913" y="6599238"/>
            <a:ext cx="836612" cy="2587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BD1B0345-DF18-458C-BB2F-EDC5A6B186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0FD4124-F372-4E35-A440-41F6E43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599238"/>
            <a:ext cx="4608513" cy="25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LED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339966"/>
        </a:buClr>
        <a:buSzPct val="75000"/>
        <a:buFont typeface="Wingdings" panose="05000000000000000000" pitchFamily="2" charset="2"/>
        <a:buChar char="l"/>
        <a:defRPr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13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>
            <a:extLst>
              <a:ext uri="{FF2B5EF4-FFF2-40B4-BE49-F238E27FC236}">
                <a16:creationId xmlns:a16="http://schemas.microsoft.com/office/drawing/2014/main" id="{DE3D38AE-8A33-4362-853F-609866592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8627" y="2780928"/>
            <a:ext cx="7643813" cy="1348401"/>
          </a:xfrm>
        </p:spPr>
        <p:txBody>
          <a:bodyPr/>
          <a:lstStyle/>
          <a:p>
            <a:pPr eaLnBrk="1" hangingPunct="1">
              <a:defRPr/>
            </a:pPr>
            <a:r>
              <a:rPr sz="3200"/>
              <a:t>Chapter </a:t>
            </a:r>
            <a:r>
              <a:rPr lang="en-US" altLang="ko-KR" sz="3200"/>
              <a:t>4</a:t>
            </a:r>
            <a:r>
              <a:rPr sz="3200"/>
              <a:t> </a:t>
            </a:r>
            <a:r>
              <a:rPr lang="ko-KR" altLang="en-US" sz="3200"/>
              <a:t>합성곱 필터를 통한 </a:t>
            </a:r>
            <a:br>
              <a:rPr lang="en-US" altLang="ko-KR" sz="3200"/>
            </a:br>
            <a:r>
              <a:rPr lang="ko-KR" altLang="en-US" sz="3200"/>
              <a:t>이미지 특징 추출</a:t>
            </a:r>
            <a:endParaRPr sz="32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전 결합층</a:t>
            </a:r>
            <a:r>
              <a:rPr lang="en-US" altLang="ko-KR"/>
              <a:t>(fully-connected layer)</a:t>
            </a:r>
          </a:p>
          <a:p>
            <a:pPr lvl="1" eaLnBrk="1" hangingPunct="1"/>
            <a:r>
              <a:rPr lang="ko-KR" altLang="en-US"/>
              <a:t>기존의 </a:t>
            </a:r>
            <a:r>
              <a:rPr lang="en-US" altLang="ko-KR"/>
              <a:t>convolution </a:t>
            </a:r>
            <a:r>
              <a:rPr lang="ko-KR" altLang="en-US"/>
              <a:t>구현 이후 추가 및 학습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이미지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10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8BF03-28B6-4942-9F9F-5256BE4A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52" y="1772816"/>
            <a:ext cx="4234543" cy="4626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89F81E-A308-41A1-A390-9A782237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9" y="2347892"/>
            <a:ext cx="3467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614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전 결합층</a:t>
                </a:r>
                <a:r>
                  <a:rPr lang="en-US" altLang="ko-KR"/>
                  <a:t>(fully-connected layer)</a:t>
                </a:r>
              </a:p>
              <a:p>
                <a:pPr lvl="1" eaLnBrk="1" hangingPunct="1"/>
                <a:r>
                  <a:rPr lang="ko-KR" altLang="en-US"/>
                  <a:t>특징 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의 분포 나타내기</a:t>
                </a:r>
                <a:endParaRPr lang="en-US" altLang="ko-KR"/>
              </a:p>
            </p:txBody>
          </p:sp>
        </mc:Choice>
        <mc:Fallback xmlns="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이미지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11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CD522-3490-4F0B-9022-872B36279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79" y="2472134"/>
            <a:ext cx="4410075" cy="27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39960E-3273-4B12-9FE0-1BA956F0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32856"/>
            <a:ext cx="4051655" cy="42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304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합성곱 필터의 동적인 학습</a:t>
            </a:r>
            <a:endParaRPr lang="en-US" altLang="ko-KR"/>
          </a:p>
          <a:p>
            <a:pPr lvl="1" eaLnBrk="1" hangingPunct="1"/>
            <a:r>
              <a:rPr lang="ko-KR" altLang="en-US"/>
              <a:t>랜덤으로 지정한 합성곱 필터</a:t>
            </a:r>
            <a:endParaRPr lang="en-US" altLang="ko-KR"/>
          </a:p>
          <a:p>
            <a:pPr lvl="1" eaLnBrk="1" hangingPunct="1"/>
            <a:r>
              <a:rPr lang="ko-KR" altLang="en-US"/>
              <a:t>합성곱 필터를 동적으로 학습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이미지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54D2F-581B-49B6-9F0E-6FD16F19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94" y="879593"/>
            <a:ext cx="4886325" cy="1924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3E68C4-946E-45FD-A7F4-DF0224C6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94" y="2783728"/>
            <a:ext cx="4671362" cy="37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212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세션 정보의 저장 기능</a:t>
            </a:r>
            <a:endParaRPr lang="en-US" altLang="ko-KR"/>
          </a:p>
          <a:p>
            <a:pPr lvl="1" eaLnBrk="1" hangingPunct="1"/>
            <a:r>
              <a:rPr lang="en-US" altLang="ko-KR" b="1"/>
              <a:t>tf.train.Saver()</a:t>
            </a:r>
          </a:p>
          <a:p>
            <a:pPr lvl="2" eaLnBrk="1" hangingPunct="1"/>
            <a:r>
              <a:rPr lang="en-US" altLang="ko-KR" b="1"/>
              <a:t>save</a:t>
            </a:r>
          </a:p>
          <a:p>
            <a:pPr lvl="2" eaLnBrk="1" hangingPunct="1"/>
            <a:r>
              <a:rPr lang="en-US" altLang="ko-KR" b="1"/>
              <a:t>restore</a:t>
            </a:r>
          </a:p>
          <a:p>
            <a:pPr lvl="1" eaLnBrk="1" hangingPunct="1"/>
            <a:endParaRPr lang="en-US" altLang="ko-KR" b="1"/>
          </a:p>
          <a:p>
            <a:pPr lvl="1" eaLnBrk="1" hangingPunct="1"/>
            <a:endParaRPr lang="en-US" altLang="ko-KR" b="1"/>
          </a:p>
          <a:p>
            <a:pPr lvl="1" eaLnBrk="1" hangingPunct="1"/>
            <a:endParaRPr lang="en-US" altLang="ko-KR" b="1"/>
          </a:p>
          <a:p>
            <a:pPr lvl="1" eaLnBrk="1" hangingPunct="1"/>
            <a:endParaRPr lang="en-US" altLang="ko-KR" b="1"/>
          </a:p>
          <a:p>
            <a:pPr lvl="1" eaLnBrk="1" hangingPunct="1"/>
            <a:r>
              <a:rPr lang="en-US" altLang="ko-KR" b="1"/>
              <a:t>global_step 4000</a:t>
            </a:r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13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F78D9-672D-43D4-ABE1-4544303A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43" y="1204733"/>
            <a:ext cx="5519251" cy="31386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E1A6D4-0987-43A9-98D7-84E16E83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04" y="4734945"/>
            <a:ext cx="4791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119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단층 </a:t>
            </a:r>
            <a:r>
              <a:rPr lang="en-US" altLang="ko-KR"/>
              <a:t>CNN</a:t>
            </a:r>
            <a:r>
              <a:rPr lang="ko-KR" altLang="en-US"/>
              <a:t>을 이용한 필기 분류</a:t>
            </a:r>
            <a:endParaRPr lang="en-US" altLang="ko-KR"/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14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4301A2-3297-4239-9E7A-17CCFE80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1542"/>
            <a:ext cx="6841505" cy="46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993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단층 </a:t>
            </a:r>
            <a:r>
              <a:rPr lang="en-US" altLang="ko-KR"/>
              <a:t>CNN</a:t>
            </a:r>
            <a:r>
              <a:rPr lang="ko-KR" altLang="en-US"/>
              <a:t>을 이용한 필기 분류</a:t>
            </a:r>
            <a:endParaRPr lang="en-US" altLang="ko-KR"/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15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550A9-D602-4F79-9160-D931443F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8" y="1227138"/>
            <a:ext cx="4475852" cy="40894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7913FE-D5F2-49F4-AAED-B5B48496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09" y="1227138"/>
            <a:ext cx="4256515" cy="5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7667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텐서보드</a:t>
            </a:r>
            <a:endParaRPr lang="en-US" altLang="ko-KR"/>
          </a:p>
          <a:p>
            <a:pPr lvl="1" eaLnBrk="1" hangingPunct="1"/>
            <a:r>
              <a:rPr lang="en-US" altLang="ko-KR" b="1"/>
              <a:t>tensorboard</a:t>
            </a:r>
            <a:r>
              <a:rPr lang="ko-KR" altLang="en-US" b="1"/>
              <a:t> </a:t>
            </a:r>
            <a:r>
              <a:rPr lang="en-US" altLang="ko-KR" b="1"/>
              <a:t>–logdir=(log </a:t>
            </a:r>
            <a:r>
              <a:rPr lang="ko-KR" altLang="en-US" b="1"/>
              <a:t>폴더</a:t>
            </a:r>
            <a:r>
              <a:rPr lang="en-US" altLang="ko-KR" b="1"/>
              <a:t>)</a:t>
            </a:r>
          </a:p>
          <a:p>
            <a:pPr lvl="1" eaLnBrk="1" hangingPunct="1"/>
            <a:r>
              <a:rPr lang="en-US" altLang="ko-KR" b="1"/>
              <a:t>http://&lt;</a:t>
            </a:r>
            <a:r>
              <a:rPr lang="ko-KR" altLang="en-US" b="1"/>
              <a:t>서버 </a:t>
            </a:r>
            <a:r>
              <a:rPr lang="en-US" altLang="ko-KR" b="1"/>
              <a:t>IP</a:t>
            </a:r>
            <a:r>
              <a:rPr lang="ko-KR" altLang="en-US" b="1"/>
              <a:t>주소</a:t>
            </a:r>
            <a:r>
              <a:rPr lang="en-US" altLang="ko-KR" b="1"/>
              <a:t>&gt;:6006</a:t>
            </a:r>
            <a:r>
              <a:rPr lang="ko-KR" altLang="en-US" b="1"/>
              <a:t>을 통해 확인 가능</a:t>
            </a:r>
            <a:br>
              <a:rPr lang="en-US" altLang="ko-KR" b="1"/>
            </a:br>
            <a:r>
              <a:rPr lang="en-US" altLang="ko-KR" b="1"/>
              <a:t>( </a:t>
            </a:r>
            <a:r>
              <a:rPr lang="ko-KR" altLang="en-US" b="1"/>
              <a:t>보통 </a:t>
            </a:r>
            <a:r>
              <a:rPr lang="en-US" altLang="ko-KR" b="1"/>
              <a:t>localhost:6006</a:t>
            </a:r>
            <a:r>
              <a:rPr lang="ko-KR" altLang="en-US" b="1"/>
              <a:t>으로 가능</a:t>
            </a:r>
            <a:r>
              <a:rPr lang="en-US" altLang="ko-KR" b="1"/>
              <a:t> )</a:t>
            </a:r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16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E9D547-0E30-4427-8554-AAF2F66C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34" y="2780928"/>
            <a:ext cx="4347340" cy="3641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F87692-2B7D-48EF-9327-CF43F5C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17" y="1062841"/>
            <a:ext cx="2939413" cy="2512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F199F-CA0F-4D94-BFB5-020B661B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17" y="3617691"/>
            <a:ext cx="2939413" cy="250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31BAB-A997-48ED-B593-37FA305BA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774" y="6211323"/>
            <a:ext cx="3771900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F80DD8-0355-40B5-B7A6-C17091341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302" y="6255129"/>
            <a:ext cx="32956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073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동적으로 학습된 필터 확인</a:t>
            </a:r>
            <a:endParaRPr lang="en-US" altLang="ko-KR"/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17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27523-C236-497A-8396-A5C5156C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35" y="1592420"/>
            <a:ext cx="5612461" cy="4635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11637C-6499-4A4E-AE6E-37CFABA4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9" y="1288973"/>
            <a:ext cx="2986989" cy="52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802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동적으로 학습된 필터 확인</a:t>
            </a:r>
            <a:endParaRPr lang="en-US" altLang="ko-KR"/>
          </a:p>
          <a:p>
            <a:pPr lvl="1" eaLnBrk="1" hangingPunct="1"/>
            <a:endParaRPr lang="en-US" altLang="ko-KR" b="1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필기 문자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18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99238"/>
            <a:ext cx="4608513" cy="25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46A3C-220E-4F2B-AB1F-60A2722B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" y="1873358"/>
            <a:ext cx="4245713" cy="3715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65F4AD-2988-4085-9DB0-E4796E6E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81" y="1724245"/>
            <a:ext cx="4776619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93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합성곱 필터의 예 </a:t>
            </a:r>
            <a:r>
              <a:rPr lang="en-US" altLang="ko-KR"/>
              <a:t>1. </a:t>
            </a:r>
            <a:r>
              <a:rPr lang="ko-KR" altLang="en-US"/>
              <a:t>그러데이션 효과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28BEC-BA8E-4B5E-A31E-2638DC26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480720" cy="487892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합성곱 필터의 예 </a:t>
            </a:r>
            <a:r>
              <a:rPr lang="en-US" altLang="ko-KR"/>
              <a:t>2. </a:t>
            </a:r>
            <a:r>
              <a:rPr lang="ko-KR" altLang="en-US"/>
              <a:t>세로 에지를 추출하는 필터</a:t>
            </a:r>
            <a:endParaRPr lang="en-US" altLang="ko-KR"/>
          </a:p>
          <a:p>
            <a:pPr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3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4A5983-47E4-4DED-8A0E-BD614B41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08107"/>
            <a:ext cx="6549727" cy="4187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BF5CF2-7602-4CE7-ABA6-E81C4C08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07" y="3710905"/>
            <a:ext cx="2324100" cy="22383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8D3ED18-A8F7-4FAA-B045-870CDC1817A0}"/>
              </a:ext>
            </a:extLst>
          </p:cNvPr>
          <p:cNvSpPr/>
          <p:nvPr/>
        </p:nvSpPr>
        <p:spPr bwMode="auto">
          <a:xfrm>
            <a:off x="5335315" y="4509120"/>
            <a:ext cx="1008112" cy="504056"/>
          </a:xfrm>
          <a:prstGeom prst="rightArrow">
            <a:avLst>
              <a:gd name="adj1" fmla="val 45288"/>
              <a:gd name="adj2" fmla="val 50000"/>
            </a:avLst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7C202D-810C-460F-BFBC-619270F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15" y="6021288"/>
            <a:ext cx="36671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394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텐서플로를 이용한 합성곱 필터 적용</a:t>
            </a:r>
            <a:endParaRPr lang="en-US" altLang="ko-KR"/>
          </a:p>
          <a:p>
            <a:pPr lvl="1" eaLnBrk="1" hangingPunct="1"/>
            <a:r>
              <a:rPr lang="en-US" altLang="ko-KR"/>
              <a:t>ORENIST Data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4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AA8F5-607B-4403-BCA5-FD0E838C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" y="2117542"/>
            <a:ext cx="4248472" cy="2968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C48F7-9359-42EF-9ADA-A5877E41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307" y="2119109"/>
            <a:ext cx="44751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405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4860032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텐서플로를 이용한 합성곱 필터 적용</a:t>
            </a:r>
            <a:endParaRPr lang="en-US" altLang="ko-KR"/>
          </a:p>
          <a:p>
            <a:pPr lvl="1" eaLnBrk="1" hangingPunct="1"/>
            <a:r>
              <a:rPr lang="ko-KR" altLang="en-US"/>
              <a:t>컬러 이미지에 대한 합성곱 필터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5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99666-9790-4F4C-B717-F1EE4DFC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2" y="1916832"/>
            <a:ext cx="3805694" cy="3689123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34AC51C-8008-4E00-8257-0B11F3E8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212" y="743093"/>
            <a:ext cx="4860032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lang="ko-KR" altLang="en-US" sz="2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92150" indent="-347663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lang="ko-KR" altLang="en-US" sz="1600" b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7425" indent="-293688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81113" indent="-29210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8270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ko-KR" kern="0"/>
          </a:p>
          <a:p>
            <a:pPr lvl="1" eaLnBrk="1" hangingPunct="1"/>
            <a:r>
              <a:rPr lang="ko-KR" altLang="en-US" kern="0"/>
              <a:t>그레이스케일 이미지에 대한 합성곱 필터</a:t>
            </a:r>
          </a:p>
          <a:p>
            <a:pPr lvl="1" eaLnBrk="1" hangingPunct="1"/>
            <a:endParaRPr lang="ko-KR" altLang="en-US" kern="0"/>
          </a:p>
          <a:p>
            <a:pPr lvl="1" eaLnBrk="1" hangingPunct="1"/>
            <a:endParaRPr lang="ko-KR" altLang="en-US" kern="0"/>
          </a:p>
          <a:p>
            <a:pPr lvl="1" eaLnBrk="1" hangingPunct="1"/>
            <a:endParaRPr lang="ko-KR" altLang="en-US" kern="0"/>
          </a:p>
          <a:p>
            <a:pPr lvl="1" eaLnBrk="1" hangingPunct="1"/>
            <a:endParaRPr lang="ko-KR" altLang="en-US" kern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C48E99-7B64-4270-98F3-BEE22AF2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03" y="2343381"/>
            <a:ext cx="4268615" cy="26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952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텐서플로를 이용한 합성곱 필터 적용</a:t>
            </a:r>
            <a:endParaRPr lang="en-US" altLang="ko-KR"/>
          </a:p>
          <a:p>
            <a:pPr lvl="1" eaLnBrk="1" hangingPunct="1"/>
            <a:r>
              <a:rPr lang="ko-KR" altLang="en-US"/>
              <a:t>합성곱을 위한 두 개 필터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ko-KR" altLang="en-US"/>
              <a:t>풀링</a:t>
            </a:r>
            <a:r>
              <a:rPr lang="en-US" altLang="ko-KR"/>
              <a:t> </a:t>
            </a:r>
            <a:r>
              <a:rPr lang="ko-KR" altLang="en-US"/>
              <a:t>연산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6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4D9D2-8BDC-4F84-8BF5-7B33993F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9" y="1988840"/>
            <a:ext cx="4303261" cy="1948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48336-28FE-455A-91E7-F51DF22F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39" y="764703"/>
            <a:ext cx="4354658" cy="5818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D5452-265A-461E-98B8-F27CCA0B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04" y="4653136"/>
            <a:ext cx="4323588" cy="17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44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텐서플로를 이용한 합성곱 필터 적용</a:t>
            </a:r>
            <a:endParaRPr lang="en-US" altLang="ko-KR"/>
          </a:p>
          <a:p>
            <a:pPr lvl="1" eaLnBrk="1" hangingPunct="1"/>
            <a:r>
              <a:rPr lang="ko-KR" altLang="en-US"/>
              <a:t>두 개의 필터와 풀링을 적용하기 위한 결과를 출력하기 위한 코드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7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F19C2-B719-46F6-9F69-48082B91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1" y="2001605"/>
            <a:ext cx="3995069" cy="4581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97B30E-CFFD-406B-A798-D4A8609A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54" y="1987148"/>
            <a:ext cx="4022091" cy="4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89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텐서플로를 이용한 합성곱 필터 적용</a:t>
            </a:r>
            <a:endParaRPr lang="en-US" altLang="ko-KR"/>
          </a:p>
          <a:p>
            <a:pPr lvl="1" eaLnBrk="1" hangingPunct="1"/>
            <a:r>
              <a:rPr lang="ko-KR" altLang="en-US"/>
              <a:t>결과물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필터의 기능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8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072A5-26AC-409B-BB1C-56D58D85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72" y="4127830"/>
            <a:ext cx="6204099" cy="24042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0482C8-8DAD-426B-91E4-DBA2D39B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73" y="1681380"/>
            <a:ext cx="6204100" cy="23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47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전 결합층</a:t>
            </a:r>
            <a:r>
              <a:rPr lang="en-US" altLang="ko-KR"/>
              <a:t>(fully-connected layer)</a:t>
            </a:r>
          </a:p>
          <a:p>
            <a:pPr lvl="1" eaLnBrk="1" hangingPunct="1"/>
            <a:r>
              <a:rPr lang="ko-KR" altLang="en-US"/>
              <a:t>가로 막대와 세로막대라는 두 가지 특징을 나타내는 특징 변수로 변환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합성곱 필터를 이용한 이미지 분류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9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필터를 통한 이미지 특징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E284C6-7056-4646-ABFC-FFFDD26C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0" y="2132856"/>
            <a:ext cx="7992270" cy="41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0276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SL">
  <a:themeElements>
    <a:clrScheme name="2006-2_ppt_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006-2_ppt_template">
      <a:majorFont>
        <a:latin typeface="Tahoma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006-2_ppt_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-2_ppt_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HD:Users:naehyuck:Documents:Working:Course06-2:2006-2_ppt_template.pot</Template>
  <TotalTime>26440</TotalTime>
  <Words>383</Words>
  <Application>Microsoft Office PowerPoint</Application>
  <PresentationFormat>화면 슬라이드 쇼(4:3)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HY헤드라인M</vt:lpstr>
      <vt:lpstr>MS PGothic</vt:lpstr>
      <vt:lpstr>MS PGothic</vt:lpstr>
      <vt:lpstr>宋体</vt:lpstr>
      <vt:lpstr>맑은 고딕</vt:lpstr>
      <vt:lpstr>Arial</vt:lpstr>
      <vt:lpstr>Cambria Math</vt:lpstr>
      <vt:lpstr>Tahoma</vt:lpstr>
      <vt:lpstr>Wingdings</vt:lpstr>
      <vt:lpstr>ESL</vt:lpstr>
      <vt:lpstr>Chapter 4 합성곱 필터를 통한  이미지 특징 추출</vt:lpstr>
      <vt:lpstr>합성곱 필터의 기능</vt:lpstr>
      <vt:lpstr>합성곱 필터의 기능</vt:lpstr>
      <vt:lpstr>합성곱 필터의 기능</vt:lpstr>
      <vt:lpstr>합성곱 필터의 기능</vt:lpstr>
      <vt:lpstr>합성곱 필터의 기능</vt:lpstr>
      <vt:lpstr>합성곱 필터의 기능</vt:lpstr>
      <vt:lpstr>합성곱 필터의 기능</vt:lpstr>
      <vt:lpstr>합성곱 필터를 이용한 이미지 분류</vt:lpstr>
      <vt:lpstr>합성곱 필터를 이용한 이미지 분류</vt:lpstr>
      <vt:lpstr>합성곱 필터를 이용한 이미지 분류</vt:lpstr>
      <vt:lpstr>합성곱 필터를 이용한 이미지 분류</vt:lpstr>
      <vt:lpstr>합성곱 필터를 이용한 필기 문자 분류</vt:lpstr>
      <vt:lpstr>합성곱 필터를 이용한 필기 문자 분류</vt:lpstr>
      <vt:lpstr>합성곱 필터를 이용한 필기 문자 분류</vt:lpstr>
      <vt:lpstr>합성곱 필터를 이용한 필기 문자 분류</vt:lpstr>
      <vt:lpstr>합성곱 필터를 이용한 필기 문자 분류</vt:lpstr>
      <vt:lpstr>합성곱 필터를 이용한 필기 문자 분류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기반 SoC 설계 응용</dc:title>
  <dc:creator>VLSI</dc:creator>
  <cp:lastModifiedBy>김 민철</cp:lastModifiedBy>
  <cp:revision>888</cp:revision>
  <cp:lastPrinted>2016-09-01T04:53:57Z</cp:lastPrinted>
  <dcterms:created xsi:type="dcterms:W3CDTF">2007-01-01T01:06:38Z</dcterms:created>
  <dcterms:modified xsi:type="dcterms:W3CDTF">2018-10-19T05:51:50Z</dcterms:modified>
</cp:coreProperties>
</file>