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60" r:id="rId3"/>
    <p:sldId id="273" r:id="rId4"/>
    <p:sldId id="286" r:id="rId5"/>
    <p:sldId id="272" r:id="rId6"/>
    <p:sldId id="262" r:id="rId7"/>
    <p:sldId id="259" r:id="rId8"/>
    <p:sldId id="291" r:id="rId9"/>
    <p:sldId id="289" r:id="rId10"/>
    <p:sldId id="290" r:id="rId11"/>
    <p:sldId id="269" r:id="rId12"/>
    <p:sldId id="292" r:id="rId13"/>
    <p:sldId id="296" r:id="rId14"/>
    <p:sldId id="293" r:id="rId15"/>
    <p:sldId id="294" r:id="rId16"/>
    <p:sldId id="295" r:id="rId17"/>
    <p:sldId id="297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E7AA20-3FA5-41F7-956E-B304F75267AE}">
  <a:tblStyle styleId="{2EE7AA20-3FA5-41F7-956E-B304F75267A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5337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627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180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289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921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522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618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941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12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229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76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719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167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830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64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361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51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4749075" y="753124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lletsprojects.com/p/jinj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hyperlink" Target="https://www.palletsprojects.com/p/werkzeu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164056" y="1420610"/>
            <a:ext cx="4713397" cy="8676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4000" dirty="0" smtClean="0"/>
              <a:t>Similar trademark search system</a:t>
            </a:r>
            <a:endParaRPr lang="en" sz="4000" dirty="0"/>
          </a:p>
        </p:txBody>
      </p:sp>
      <p:sp>
        <p:nvSpPr>
          <p:cNvPr id="6" name="Shape 61"/>
          <p:cNvSpPr txBox="1">
            <a:spLocks/>
          </p:cNvSpPr>
          <p:nvPr/>
        </p:nvSpPr>
        <p:spPr>
          <a:xfrm>
            <a:off x="3561450" y="4612509"/>
            <a:ext cx="4636222" cy="19750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altLang="ko-KR" sz="2800" dirty="0" err="1" smtClean="0"/>
              <a:t>Taehyun</a:t>
            </a:r>
            <a:r>
              <a:rPr lang="en-US" altLang="ko-KR" sz="2800" dirty="0" smtClean="0"/>
              <a:t> Kim</a:t>
            </a: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843835" y="2928969"/>
            <a:ext cx="7353837" cy="471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607D8B"/>
              </a:buClr>
              <a:buSzPct val="100000"/>
            </a:pPr>
            <a:r>
              <a:rPr lang="en-US" altLang="ko-KR" sz="20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based on images using deep learning</a:t>
            </a:r>
            <a:endParaRPr lang="ko-KR" altLang="en-US" sz="20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086451" y="2905507"/>
            <a:ext cx="720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383059" y="1882525"/>
            <a:ext cx="428026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/>
            <a:r>
              <a:rPr lang="en-US" sz="6000" b="1" dirty="0" smtClean="0"/>
              <a:t>Flask Framework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383009" y="3429025"/>
            <a:ext cx="4214391" cy="24389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 altLang="ko-KR" sz="2000" dirty="0"/>
              <a:t>Flask depends on the </a:t>
            </a:r>
            <a:r>
              <a:rPr lang="en-US" altLang="ko-KR" sz="2000" dirty="0" err="1">
                <a:hlinkClick r:id="rId3"/>
              </a:rPr>
              <a:t>Jinja</a:t>
            </a:r>
            <a:r>
              <a:rPr lang="en-US" altLang="ko-KR" sz="2000" dirty="0"/>
              <a:t> template engine and the </a:t>
            </a:r>
            <a:r>
              <a:rPr lang="en-US" altLang="ko-KR" sz="2000" dirty="0" err="1">
                <a:hlinkClick r:id="rId4"/>
              </a:rPr>
              <a:t>Werkzeug</a:t>
            </a:r>
            <a:r>
              <a:rPr lang="en-US" altLang="ko-KR" sz="2000" dirty="0"/>
              <a:t> WSGI toolkit</a:t>
            </a:r>
            <a:r>
              <a:rPr lang="en-US" altLang="ko-KR" sz="2000" dirty="0" smtClean="0"/>
              <a:t>.</a:t>
            </a:r>
            <a:endParaRPr lang="en" sz="2000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42867" y="2114217"/>
            <a:ext cx="1705615" cy="66736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033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" sz="3600" dirty="0"/>
              <a:t>Image Upload</a:t>
            </a:r>
            <a:endParaRPr lang="en" sz="3600" dirty="0"/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3A9091C2-1906-41B4-B79B-BBAEA5D2DC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5"/>
          <a:stretch/>
        </p:blipFill>
        <p:spPr>
          <a:xfrm>
            <a:off x="786150" y="1347725"/>
            <a:ext cx="7571700" cy="4865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altLang="ko-KR" sz="3600" dirty="0"/>
              <a:t>Measure Distance</a:t>
            </a:r>
            <a:endParaRPr lang="en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69D7E14-11C8-48BE-84E6-8CEAE35A6F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30" y="1347725"/>
            <a:ext cx="4706740" cy="454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altLang="ko-KR" sz="3600" dirty="0" smtClean="0"/>
              <a:t>Result</a:t>
            </a:r>
            <a:endParaRPr lang="en" sz="3600" dirty="0"/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36F2865A-BC69-49D0-92ED-CAE73DB01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39" y="1347725"/>
            <a:ext cx="7575111" cy="39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42950" lvl="0" indent="-742950">
              <a:buFont typeface="Arial" panose="020B0604020202020204" pitchFamily="34" charset="0"/>
              <a:buChar char="•"/>
            </a:pPr>
            <a:r>
              <a:rPr lang="en-US" sz="3600" dirty="0"/>
              <a:t>Analysis</a:t>
            </a:r>
            <a:endParaRPr lang="en" sz="3600" dirty="0"/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299BED94-0931-4406-825A-45C898A5B2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40" y="1347725"/>
            <a:ext cx="7023320" cy="492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8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altLang="ko-KR" sz="3600" dirty="0"/>
              <a:t>Analysis - Distribution</a:t>
            </a:r>
            <a:endParaRPr lang="en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0981293-BA62-420C-AF5E-346973B68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98" y="1347725"/>
            <a:ext cx="8022203" cy="36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altLang="ko-KR" sz="3600" dirty="0"/>
              <a:t>Analysis – Top 10 Meta Data</a:t>
            </a:r>
            <a:endParaRPr lang="en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7488D0A-4899-4190-9409-C46A2A9A62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87" y="1347725"/>
            <a:ext cx="7185626" cy="471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3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ctrTitle" idx="4294967295"/>
          </p:nvPr>
        </p:nvSpPr>
        <p:spPr>
          <a:xfrm>
            <a:off x="735227" y="1390311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6000" b="1" dirty="0" smtClean="0"/>
              <a:t>감사합니다</a:t>
            </a:r>
            <a:endParaRPr lang="en" sz="6000" b="1" dirty="0"/>
          </a:p>
        </p:txBody>
      </p:sp>
    </p:spTree>
    <p:extLst>
      <p:ext uri="{BB962C8B-B14F-4D97-AF65-F5344CB8AC3E}">
        <p14:creationId xmlns:p14="http://schemas.microsoft.com/office/powerpoint/2010/main" val="352379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399" cy="20211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How to create</a:t>
            </a:r>
            <a:r>
              <a:rPr lang="en" dirty="0" smtClean="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0091EA"/>
                </a:solidFill>
              </a:rPr>
              <a:t>Google</a:t>
            </a:r>
            <a:r>
              <a:rPr lang="en" b="1" dirty="0" smtClean="0">
                <a:solidFill>
                  <a:srgbClr val="0091EA"/>
                </a:solidFill>
              </a:rPr>
              <a:t> image search service?</a:t>
            </a:r>
            <a:r>
              <a:rPr lang="en" dirty="0" smtClean="0"/>
              <a:t> 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839750" y="1924400"/>
            <a:ext cx="2236200" cy="22358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ko-KR" altLang="en-US" sz="4000" dirty="0"/>
              <a:t>상표권 분쟁</a:t>
            </a:r>
            <a:endParaRPr lang="en" sz="4000" dirty="0"/>
          </a:p>
        </p:txBody>
      </p:sp>
      <p:sp>
        <p:nvSpPr>
          <p:cNvPr id="244" name="Shape 244"/>
          <p:cNvSpPr/>
          <p:nvPr/>
        </p:nvSpPr>
        <p:spPr>
          <a:xfrm>
            <a:off x="1036199" y="2120850"/>
            <a:ext cx="1842900" cy="1842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3506750" y="3219800"/>
            <a:ext cx="2399699" cy="23993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6000368" y="1086200"/>
            <a:ext cx="2649299" cy="26490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233170" y="1318851"/>
            <a:ext cx="2183700" cy="21837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49" name="Shape 249"/>
          <p:cNvCxnSpPr/>
          <p:nvPr/>
        </p:nvCxnSpPr>
        <p:spPr>
          <a:xfrm>
            <a:off x="2804800" y="3437100"/>
            <a:ext cx="980999" cy="600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0" name="Shape 250"/>
          <p:cNvCxnSpPr/>
          <p:nvPr/>
        </p:nvCxnSpPr>
        <p:spPr>
          <a:xfrm rot="10800000" flipH="1">
            <a:off x="5520450" y="2991325"/>
            <a:ext cx="859199" cy="859199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9271" y="1924399"/>
            <a:ext cx="2248086" cy="2248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그림 9" descr="그림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30350" y="3510362"/>
            <a:ext cx="1925462" cy="18087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8" descr="그림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01056" y="1483515"/>
            <a:ext cx="1847921" cy="1854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REST API, XML format</a:t>
            </a:r>
            <a:endParaRPr lang="ko-KR" altLang="en-US" sz="3600" dirty="0"/>
          </a:p>
        </p:txBody>
      </p:sp>
      <p:pic>
        <p:nvPicPr>
          <p:cNvPr id="27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rcRect r="25946"/>
          <a:stretch>
            <a:fillRect/>
          </a:stretch>
        </p:blipFill>
        <p:spPr>
          <a:xfrm>
            <a:off x="786150" y="1347725"/>
            <a:ext cx="7571700" cy="41196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105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ctrTitle" idx="4294967295"/>
          </p:nvPr>
        </p:nvSpPr>
        <p:spPr>
          <a:xfrm>
            <a:off x="1515900" y="271579"/>
            <a:ext cx="5998800" cy="119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-KR" sz="7200" dirty="0"/>
              <a:t>3,575,205</a:t>
            </a:r>
            <a:endParaRPr lang="en" sz="7200" dirty="0"/>
          </a:p>
        </p:txBody>
      </p:sp>
      <p:sp>
        <p:nvSpPr>
          <p:cNvPr id="233" name="Shape 233"/>
          <p:cNvSpPr txBox="1">
            <a:spLocks noGrp="1"/>
          </p:cNvSpPr>
          <p:nvPr>
            <p:ph type="subTitle" idx="4294967295"/>
          </p:nvPr>
        </p:nvSpPr>
        <p:spPr>
          <a:xfrm>
            <a:off x="1515900" y="1232725"/>
            <a:ext cx="59988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/>
              <a:t>Total data</a:t>
            </a:r>
            <a:endParaRPr lang="en" sz="2400" dirty="0"/>
          </a:p>
        </p:txBody>
      </p:sp>
      <p:sp>
        <p:nvSpPr>
          <p:cNvPr id="234" name="Shape 234"/>
          <p:cNvSpPr txBox="1">
            <a:spLocks noGrp="1"/>
          </p:cNvSpPr>
          <p:nvPr>
            <p:ph type="ctrTitle" idx="4294967295"/>
          </p:nvPr>
        </p:nvSpPr>
        <p:spPr>
          <a:xfrm>
            <a:off x="1515900" y="3001655"/>
            <a:ext cx="5998800" cy="119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-KR" sz="7200" dirty="0"/>
              <a:t>1,200,000</a:t>
            </a:r>
            <a:endParaRPr lang="en" sz="7200" dirty="0"/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4294967295"/>
          </p:nvPr>
        </p:nvSpPr>
        <p:spPr>
          <a:xfrm>
            <a:off x="1515900" y="3978531"/>
            <a:ext cx="59988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/>
              <a:t>URL Retrieve – 100x100 Image</a:t>
            </a:r>
            <a:endParaRPr lang="en" sz="2400" dirty="0"/>
          </a:p>
        </p:txBody>
      </p:sp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1515900" y="1636617"/>
            <a:ext cx="5998800" cy="119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-KR" sz="7200" dirty="0"/>
              <a:t>2,108,739</a:t>
            </a:r>
            <a:endParaRPr lang="en" sz="4800" dirty="0"/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4294967295"/>
          </p:nvPr>
        </p:nvSpPr>
        <p:spPr>
          <a:xfrm>
            <a:off x="1515900" y="2605628"/>
            <a:ext cx="59988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ko-KR" sz="2400" dirty="0"/>
              <a:t>XML </a:t>
            </a:r>
            <a:r>
              <a:rPr lang="en-US" altLang="ko-KR" sz="2400" dirty="0" smtClean="0"/>
              <a:t>Parsing – SQLite </a:t>
            </a:r>
            <a:r>
              <a:rPr lang="en" sz="2400" dirty="0" smtClean="0"/>
              <a:t>DB</a:t>
            </a:r>
            <a:endParaRPr lang="en" sz="2400" dirty="0"/>
          </a:p>
        </p:txBody>
      </p:sp>
      <p:sp>
        <p:nvSpPr>
          <p:cNvPr id="32" name="Shape 234"/>
          <p:cNvSpPr txBox="1">
            <a:spLocks/>
          </p:cNvSpPr>
          <p:nvPr/>
        </p:nvSpPr>
        <p:spPr>
          <a:xfrm>
            <a:off x="1515900" y="4366693"/>
            <a:ext cx="5998800" cy="119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ko-KR" sz="7200" dirty="0"/>
              <a:t>1,080,000</a:t>
            </a:r>
            <a:endParaRPr lang="en-US" altLang="ko-KR" sz="7200" dirty="0"/>
          </a:p>
        </p:txBody>
      </p:sp>
      <p:sp>
        <p:nvSpPr>
          <p:cNvPr id="33" name="Shape 235"/>
          <p:cNvSpPr txBox="1">
            <a:spLocks/>
          </p:cNvSpPr>
          <p:nvPr/>
        </p:nvSpPr>
        <p:spPr>
          <a:xfrm>
            <a:off x="1515900" y="5351435"/>
            <a:ext cx="5998800" cy="6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spcBef>
                <a:spcPts val="0"/>
              </a:spcBef>
              <a:buFont typeface="Source Sans Pro"/>
              <a:buNone/>
            </a:pPr>
            <a:r>
              <a:rPr lang="en" sz="2400" dirty="0" smtClean="0"/>
              <a:t>Model Creation</a:t>
            </a:r>
            <a:endParaRPr lang="e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640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/>
            <a:r>
              <a:rPr lang="en-US" sz="6000" b="1" dirty="0" err="1" smtClean="0"/>
              <a:t>GraphLab</a:t>
            </a:r>
            <a:r>
              <a:rPr lang="en-US" sz="6000" b="1" dirty="0" smtClean="0"/>
              <a:t> Create API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960168" y="3429025"/>
            <a:ext cx="3637232" cy="24389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 altLang="ko-KR" sz="2000" dirty="0" smtClean="0"/>
              <a:t>Python </a:t>
            </a:r>
            <a:r>
              <a:rPr lang="en-US" altLang="ko-KR" sz="2000" dirty="0"/>
              <a:t>library, backed by a C++ engine, for quickly building </a:t>
            </a:r>
            <a:r>
              <a:rPr lang="en-US" altLang="ko-KR" sz="2000" dirty="0" smtClean="0"/>
              <a:t>large-scale, high-performance </a:t>
            </a:r>
            <a:r>
              <a:rPr lang="en-US" altLang="ko-KR" sz="2000" dirty="0"/>
              <a:t>data products. </a:t>
            </a:r>
            <a:endParaRPr lang="en" sz="2000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1025" y="1771978"/>
            <a:ext cx="1549300" cy="13518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854943" y="1169951"/>
            <a:ext cx="7116061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CNN – </a:t>
            </a:r>
            <a:br>
              <a:rPr lang="en" dirty="0" smtClean="0"/>
            </a:br>
            <a:r>
              <a:rPr lang="en" dirty="0" smtClean="0"/>
              <a:t>feature extraction</a:t>
            </a:r>
            <a:endParaRPr lang="en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37" y="2716451"/>
            <a:ext cx="6808975" cy="2883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70738" y="124007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CFD8DC"/>
                </a:solidFill>
              </a:rPr>
              <a:t>2.</a:t>
            </a:r>
            <a:endParaRPr lang="en" sz="6000" dirty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Clustering – </a:t>
            </a:r>
            <a:br>
              <a:rPr lang="en" dirty="0" smtClean="0"/>
            </a:br>
            <a:r>
              <a:rPr lang="en" dirty="0" smtClean="0"/>
              <a:t>K nearest neighbor</a:t>
            </a:r>
            <a:endParaRPr lang="en" dirty="0"/>
          </a:p>
        </p:txBody>
      </p:sp>
      <p:pic>
        <p:nvPicPr>
          <p:cNvPr id="1026" name="Picture 2" descr="https://cdn.analyticsvidhya.com/wp-content/uploads/2018/08/keylines-clustering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180" y="2786575"/>
            <a:ext cx="4471716" cy="386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6633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CFD8DC"/>
                </a:solidFill>
              </a:rPr>
              <a:t>3.</a:t>
            </a:r>
            <a:endParaRPr lang="en" sz="6000" dirty="0">
              <a:solidFill>
                <a:srgbClr val="CFD8DC"/>
              </a:solidFill>
            </a:endParaRPr>
          </a:p>
          <a:p>
            <a:r>
              <a:rPr lang="en" altLang="ko-KR" dirty="0"/>
              <a:t>Measure Distance</a:t>
            </a:r>
            <a:endParaRPr lang="en" altLang="ko-KR" dirty="0"/>
          </a:p>
        </p:txBody>
      </p:sp>
      <p:sp>
        <p:nvSpPr>
          <p:cNvPr id="5" name="Shape 88"/>
          <p:cNvSpPr txBox="1">
            <a:spLocks/>
          </p:cNvSpPr>
          <p:nvPr/>
        </p:nvSpPr>
        <p:spPr>
          <a:xfrm>
            <a:off x="481913" y="2654669"/>
            <a:ext cx="8662087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ct val="100000"/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D(</a:t>
            </a:r>
            <a:r>
              <a:rPr lang="en-US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a,b</a:t>
            </a:r>
            <a:r>
              <a:rPr 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)=2 ∗ </a:t>
            </a:r>
            <a:r>
              <a:rPr lang="en-US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d</a:t>
            </a:r>
            <a:r>
              <a:rPr lang="en-US" baseline="-250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euclidean</a:t>
            </a:r>
            <a:r>
              <a:rPr 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(a[X1,X2],b[X1,X2])</a:t>
            </a:r>
          </a:p>
          <a:p>
            <a:r>
              <a:rPr 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+ 0.3∗d</a:t>
            </a:r>
            <a:r>
              <a:rPr lang="en-US" baseline="-25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levenshtein</a:t>
            </a:r>
            <a:r>
              <a:rPr 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(a[cluster],b[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cluster</a:t>
            </a:r>
            <a:r>
              <a:rPr 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])</a:t>
            </a:r>
            <a:endParaRPr lang="en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2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116</Words>
  <Application>Microsoft Office PowerPoint</Application>
  <PresentationFormat>화면 슬라이드 쇼(4:3)</PresentationFormat>
  <Paragraphs>34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HY견명조</vt:lpstr>
      <vt:lpstr>Roboto Slab</vt:lpstr>
      <vt:lpstr>Source Sans Pro</vt:lpstr>
      <vt:lpstr>Arial</vt:lpstr>
      <vt:lpstr>Cordelia template</vt:lpstr>
      <vt:lpstr>Similar trademark search system</vt:lpstr>
      <vt:lpstr>PowerPoint 프레젠테이션</vt:lpstr>
      <vt:lpstr>상표권 분쟁</vt:lpstr>
      <vt:lpstr>REST API, XML format</vt:lpstr>
      <vt:lpstr>3,575,205</vt:lpstr>
      <vt:lpstr>GraphLab Create API</vt:lpstr>
      <vt:lpstr>1. CNN –  feature extraction</vt:lpstr>
      <vt:lpstr>2. Clustering –  K nearest neighbor</vt:lpstr>
      <vt:lpstr>3. Measure Distance</vt:lpstr>
      <vt:lpstr>Flask Framework</vt:lpstr>
      <vt:lpstr>Image Upload</vt:lpstr>
      <vt:lpstr>Measure Distance</vt:lpstr>
      <vt:lpstr>Result</vt:lpstr>
      <vt:lpstr>Analysis</vt:lpstr>
      <vt:lpstr>Analysis - Distribution</vt:lpstr>
      <vt:lpstr>Analysis – Top 10 Meta Data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김 태현</cp:lastModifiedBy>
  <cp:revision>24</cp:revision>
  <dcterms:modified xsi:type="dcterms:W3CDTF">2020-04-26T16:36:16Z</dcterms:modified>
</cp:coreProperties>
</file>