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316" r:id="rId2"/>
    <p:sldId id="391" r:id="rId3"/>
    <p:sldId id="389" r:id="rId4"/>
    <p:sldId id="330" r:id="rId5"/>
    <p:sldId id="390" r:id="rId6"/>
    <p:sldId id="392" r:id="rId7"/>
    <p:sldId id="393" r:id="rId8"/>
    <p:sldId id="394" r:id="rId9"/>
    <p:sldId id="395" r:id="rId10"/>
    <p:sldId id="396" r:id="rId11"/>
  </p:sldIdLst>
  <p:sldSz cx="9144000" cy="6858000" type="screen4x3"/>
  <p:notesSz cx="6772275" cy="99028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accent2"/>
        </a:solidFill>
        <a:latin typeface="Book Antiqua" pitchFamily="18" charset="0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C10FBD"/>
    <a:srgbClr val="F8FD2F"/>
    <a:srgbClr val="F5F7A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6410" autoAdjust="0"/>
  </p:normalViewPr>
  <p:slideViewPr>
    <p:cSldViewPr>
      <p:cViewPr varScale="1">
        <p:scale>
          <a:sx n="114" d="100"/>
          <a:sy n="114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80" y="-96"/>
      </p:cViewPr>
      <p:guideLst>
        <p:guide orient="horz" pos="3119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99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C321BC20-854F-4911-A678-C481FA83B8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66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733226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vldb.skku.ac.kr/x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0" y="4554924"/>
            <a:ext cx="2091840" cy="20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부제목 스타일 편집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30AA-2BE8-C645-8D51-FE68EE7EE754}" type="datetime1">
              <a:rPr lang="en-US" altLang="ja-JP" smtClean="0"/>
              <a:t>10/4/2016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Picture 2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5318" y="5495853"/>
            <a:ext cx="1424550" cy="62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7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317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46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11560" y="1412777"/>
            <a:ext cx="7772400" cy="1152128"/>
          </a:xfrm>
        </p:spPr>
        <p:txBody>
          <a:bodyPr>
            <a:normAutofit/>
          </a:bodyPr>
          <a:lstStyle>
            <a:lvl1pPr>
              <a:defRPr sz="3600" baseline="0"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r>
              <a:rPr lang="en-US" altLang="ko-KR" dirty="0"/>
              <a:t>The Title of Your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11560" y="3212976"/>
            <a:ext cx="6400800" cy="7200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Department of Computer and Electrical Engineering</a:t>
            </a:r>
          </a:p>
          <a:p>
            <a:r>
              <a:rPr lang="en-US" altLang="ko-KR" dirty="0" err="1"/>
              <a:t>Sungkyunkwan</a:t>
            </a:r>
            <a:r>
              <a:rPr lang="en-US" altLang="ko-KR" dirty="0"/>
              <a:t> University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2636912"/>
            <a:ext cx="4392488" cy="432048"/>
          </a:xfrm>
        </p:spPr>
        <p:txBody>
          <a:bodyPr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lang="ko-KR" altLang="en-US" sz="1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defRPr>
            </a:lvl1pPr>
          </a:lstStyle>
          <a:p>
            <a:pPr lvl="0"/>
            <a:r>
              <a:rPr lang="en-US" altLang="ko-KR" dirty="0"/>
              <a:t>Your name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612130" y="4437063"/>
            <a:ext cx="4679950" cy="1368425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나눔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Full paper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Author, co-author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30000"/>
              <a:buFont typeface="Wingdings" pitchFamily="2" charset="2"/>
              <a:buNone/>
              <a:tabLst>
                <a:tab pos="357188" algn="l"/>
              </a:tabLs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Published conference/journal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045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╜┼╕φ┴╢" charset="0"/>
                <a:ea typeface="신명조" charset="-127"/>
              </a:rPr>
              <a:t>SKKU VLDB Lab.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9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3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82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SKKU VLDB Lab.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AFCE-8557-1447-889E-35AD09E1545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78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801" y="274638"/>
            <a:ext cx="7928435" cy="93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801" y="1334080"/>
            <a:ext cx="7928435" cy="4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편집합니다</a:t>
            </a:r>
          </a:p>
          <a:p>
            <a:pPr lvl="1"/>
            <a:r>
              <a:rPr kumimoji="1" lang="ko-KR" altLang="en-US" dirty="0"/>
              <a:t>둘째 수준</a:t>
            </a:r>
          </a:p>
          <a:p>
            <a:pPr lvl="2"/>
            <a:r>
              <a:rPr kumimoji="1" lang="ko-KR" altLang="en-US" dirty="0"/>
              <a:t>셋째 수준</a:t>
            </a:r>
          </a:p>
          <a:p>
            <a:pPr lvl="3"/>
            <a:r>
              <a:rPr kumimoji="1" lang="ko-KR" altLang="en-US" dirty="0"/>
              <a:t>넷째 수준</a:t>
            </a:r>
          </a:p>
          <a:p>
            <a:pPr lvl="4"/>
            <a:r>
              <a:rPr kumimoji="1" lang="ko-KR" altLang="en-US" dirty="0"/>
              <a:t>다섯째 수준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endParaRPr lang="en-US" altLang="ko-KR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"/>
                <a:cs typeface="Calibri"/>
              </a:defRPr>
            </a:lvl1pPr>
          </a:lstStyle>
          <a:p>
            <a:fld id="{D4197B64-B297-43F4-8479-C08517DC8D3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dt="0"/>
  <p:txStyles>
    <p:titleStyle>
      <a:lvl1pPr algn="ctr" defTabSz="457200" rtl="0" eaLnBrk="1" latinLnBrk="1" hangingPunct="1">
        <a:spcBef>
          <a:spcPct val="0"/>
        </a:spcBef>
        <a:buNone/>
        <a:defRPr kumimoji="1" sz="4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</p:titleStyle>
    <p:bodyStyle>
      <a:lvl1pPr marL="342900" indent="-342900" algn="l" defTabSz="457200" rtl="0" eaLnBrk="1" latinLnBrk="1" hangingPunct="1">
        <a:lnSpc>
          <a:spcPct val="100000"/>
        </a:lnSpc>
        <a:spcBef>
          <a:spcPts val="2000"/>
        </a:spcBef>
        <a:buClr>
          <a:srgbClr val="AA0000"/>
        </a:buClr>
        <a:buFont typeface="Arial"/>
        <a:buChar char="•"/>
        <a:defRPr kumimoji="1" sz="32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1pPr>
      <a:lvl2pPr marL="742950" indent="-28575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8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2pPr>
      <a:lvl3pPr marL="11430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•"/>
        <a:defRPr kumimoji="1" sz="24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3pPr>
      <a:lvl4pPr marL="16002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–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4pPr>
      <a:lvl5pPr marL="2057400" indent="-228600" algn="l" defTabSz="457200" rtl="0" eaLnBrk="1" latinLnBrk="1" hangingPunct="1">
        <a:spcBef>
          <a:spcPct val="20000"/>
        </a:spcBef>
        <a:buClr>
          <a:srgbClr val="AA0000"/>
        </a:buClr>
        <a:buFont typeface="Arial"/>
        <a:buChar char="»"/>
        <a:defRPr kumimoji="1" sz="2000" kern="1200" baseline="0">
          <a:solidFill>
            <a:schemeClr val="tx1"/>
          </a:solidFill>
          <a:latin typeface="Calibri"/>
          <a:ea typeface="맑은 고딕" pitchFamily="50" charset="-127"/>
          <a:cs typeface="Calibri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urikij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vlo/py-tpc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che_algorithms" TargetMode="External"/><Relationship Id="rId2" Type="http://schemas.openxmlformats.org/officeDocument/2006/relationships/hyperlink" Target="https://en.wikipedia.org/wiki/Page_replacement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pc.org/tpcc/detail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vlo/py-tpc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rikiji/2016-db-programming-fall/blob/master/4%EC%A3%BC%EC%B0%A8/4%EC%A3%BC%EC%B0%A8%20%EA%B3%BC%EC%A0%9C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 #3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4000" dirty="0"/>
              <a:t>오기환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>
                <a:hlinkClick r:id="rId3"/>
              </a:rPr>
              <a:t>wurikiji@gmail.com</a:t>
            </a:r>
            <a:r>
              <a:rPr lang="en-US" altLang="ko-KR" sz="4000" dirty="0"/>
              <a:t>)</a:t>
            </a:r>
          </a:p>
          <a:p>
            <a:r>
              <a:rPr lang="en-US" altLang="ko-KR" dirty="0"/>
              <a:t>SKKU VLDB Lab. (27334)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https://github.com/apavlo/py-tpcc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44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Measure the hit/miss ratio</a:t>
            </a:r>
          </a:p>
          <a:p>
            <a:r>
              <a:rPr lang="en-US" altLang="ko-KR" dirty="0"/>
              <a:t>Implement new page cache algorithm</a:t>
            </a:r>
          </a:p>
          <a:p>
            <a:r>
              <a:rPr lang="en-US" altLang="ko-KR" dirty="0"/>
              <a:t>Evaluate the performance of new algorithm</a:t>
            </a:r>
          </a:p>
          <a:p>
            <a:pPr lvl="1"/>
            <a:r>
              <a:rPr lang="en-US" altLang="ko-KR" dirty="0"/>
              <a:t>Hit/miss ratio</a:t>
            </a:r>
          </a:p>
          <a:p>
            <a:pPr lvl="1"/>
            <a:r>
              <a:rPr lang="en-US" altLang="ko-KR" dirty="0"/>
              <a:t>Elapsed time</a:t>
            </a:r>
          </a:p>
          <a:p>
            <a:pPr lvl="1"/>
            <a:r>
              <a:rPr lang="en-US" altLang="ko-KR" dirty="0"/>
              <a:t>TPS (Transactions Per Second) of TPC-C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hit/miss ratio measurement</a:t>
            </a:r>
          </a:p>
          <a:p>
            <a:pPr lvl="1"/>
            <a:r>
              <a:rPr lang="en-US" altLang="ko-KR" dirty="0"/>
              <a:t>Print </a:t>
            </a:r>
            <a:r>
              <a:rPr lang="en-US" altLang="ko-KR" dirty="0">
                <a:solidFill>
                  <a:srgbClr val="FF0000"/>
                </a:solidFill>
              </a:rPr>
              <a:t>hit/miss ratio</a:t>
            </a:r>
            <a:r>
              <a:rPr lang="en-US" altLang="ko-KR" dirty="0"/>
              <a:t> periodically or at time you want</a:t>
            </a:r>
          </a:p>
          <a:p>
            <a:pPr lvl="1"/>
            <a:r>
              <a:rPr lang="en-US" altLang="ko-KR" dirty="0"/>
              <a:t>Print # of </a:t>
            </a:r>
            <a:r>
              <a:rPr lang="en-US" altLang="ko-KR" dirty="0">
                <a:solidFill>
                  <a:srgbClr val="FF0000"/>
                </a:solidFill>
              </a:rPr>
              <a:t>total page access</a:t>
            </a:r>
            <a:r>
              <a:rPr lang="en-US" altLang="ko-KR" dirty="0"/>
              <a:t> requests</a:t>
            </a:r>
          </a:p>
          <a:p>
            <a:pPr lvl="1"/>
            <a:r>
              <a:rPr lang="en-US" altLang="ko-KR" dirty="0"/>
              <a:t>Print total dirty page flush requests to</a:t>
            </a:r>
            <a:r>
              <a:rPr lang="en-US" altLang="ko-KR" dirty="0">
                <a:solidFill>
                  <a:srgbClr val="FF0000"/>
                </a:solidFill>
              </a:rPr>
              <a:t> get page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2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Choose replacement algorithm except LRU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https://en.wikipedia.org/wiki/Page_replacement_algorithm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https://en.wikipedia.org/wiki/Cache_algorithms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Summarize and design it for SQLite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1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chosen algorithm on SQLite</a:t>
            </a:r>
          </a:p>
          <a:p>
            <a:pPr lvl="1"/>
            <a:r>
              <a:rPr lang="en-US" altLang="ko-KR" dirty="0"/>
              <a:t>Modify </a:t>
            </a:r>
            <a:r>
              <a:rPr lang="en-US" altLang="ko-KR" dirty="0" err="1"/>
              <a:t>pcache</a:t>
            </a:r>
            <a:r>
              <a:rPr lang="en-US" altLang="ko-KR" dirty="0"/>
              <a:t> management subsystem</a:t>
            </a:r>
          </a:p>
          <a:p>
            <a:pPr lvl="1"/>
            <a:r>
              <a:rPr lang="en-US" altLang="ko-KR" dirty="0"/>
              <a:t>If you want, modify the (clean-&gt;pin-&gt;unpin-&gt;clean) and (clean-&gt;pin-&gt;dirty-&gt;unpin-&gt;clean) cache management system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63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TPC-C on your SQLite and vanilla SQLite</a:t>
            </a:r>
          </a:p>
          <a:p>
            <a:pPr lvl="1"/>
            <a:r>
              <a:rPr lang="en-US" altLang="ko-KR" dirty="0"/>
              <a:t>Measure the hit/miss ratio</a:t>
            </a:r>
          </a:p>
          <a:p>
            <a:pPr lvl="1"/>
            <a:r>
              <a:rPr lang="en-US" altLang="ko-KR" dirty="0"/>
              <a:t>Elapsed time</a:t>
            </a:r>
          </a:p>
          <a:p>
            <a:pPr lvl="1"/>
            <a:r>
              <a:rPr lang="en-US" altLang="ko-KR" dirty="0"/>
              <a:t>TPS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4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TPC-C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 to </a:t>
            </a:r>
            <a:r>
              <a:rPr lang="en-US" altLang="ko-KR" dirty="0">
                <a:hlinkClick r:id="rId2"/>
              </a:rPr>
              <a:t>http://www.tpc.org/tpcc/detail.asp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01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Setup TPC-C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python </a:t>
            </a:r>
            <a:r>
              <a:rPr lang="en-US" altLang="ko-KR" dirty="0" err="1"/>
              <a:t>tpcc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https://github.com/apavlo/py-tpcc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Install your SQLite to same folder</a:t>
            </a:r>
          </a:p>
          <a:p>
            <a:pPr lvl="1"/>
            <a:r>
              <a:rPr lang="en-US" altLang="ko-KR" dirty="0"/>
              <a:t>Move “sqlite3” file to same folder with </a:t>
            </a:r>
            <a:r>
              <a:rPr lang="en-US" altLang="ko-KR" dirty="0" err="1"/>
              <a:t>tpcc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Install python </a:t>
            </a:r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python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22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Setup TPC-C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주차 과제</a:t>
            </a:r>
            <a:r>
              <a:rPr lang="en-US" altLang="ko-KR" dirty="0"/>
              <a:t>.md </a:t>
            </a:r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en-US" altLang="ko-KR">
                <a:hlinkClick r:id="rId2"/>
              </a:rPr>
              <a:t>https</a:t>
            </a:r>
            <a:r>
              <a:rPr lang="en-US" altLang="ko-KR">
                <a:hlinkClick r:id="rId2"/>
              </a:rPr>
              <a:t>://github.com/wurikiji/2016-db-programming-fall/blob/master/4%EC%A3%BC%EC%B0%A8/4%EC%A3%BC%EC%B0%A8%20%EA%B3%BC%EC%A0%9C.md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SKKU VLDB Lab.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7B64-B297-43F4-8479-C08517DC8D3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255862"/>
      </p:ext>
    </p:extLst>
  </p:cSld>
  <p:clrMapOvr>
    <a:masterClrMapping/>
  </p:clrMapOvr>
</p:sld>
</file>

<file path=ppt/theme/theme1.xml><?xml version="1.0" encoding="utf-8"?>
<a:theme xmlns:a="http://schemas.openxmlformats.org/drawingml/2006/main" name="2012 VLDB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  <a:ln>
          <a:solidFill>
            <a:schemeClr val="tx1"/>
          </a:solidFill>
        </a:ln>
      </a:spPr>
      <a:bodyPr wrap="square" rtlCol="0">
        <a:spAutoFit/>
      </a:bodyPr>
      <a:lstStyle>
        <a:defPPr>
          <a:defRPr b="1" dirty="0" smtClean="0">
            <a:solidFill>
              <a:srgbClr val="FF0000"/>
            </a:solidFill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VLDB 서식</Template>
  <TotalTime>2843</TotalTime>
  <Words>257</Words>
  <Application>Microsoft Office PowerPoint</Application>
  <PresentationFormat>화면 슬라이드 쇼(4:3)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╜┼╕φ┴╢</vt:lpstr>
      <vt:lpstr>굴림</vt:lpstr>
      <vt:lpstr>나눔고딕</vt:lpstr>
      <vt:lpstr>맑은 고딕</vt:lpstr>
      <vt:lpstr>신명조</vt:lpstr>
      <vt:lpstr>한양해서</vt:lpstr>
      <vt:lpstr>Arial</vt:lpstr>
      <vt:lpstr>Book Antiqua</vt:lpstr>
      <vt:lpstr>Calibri</vt:lpstr>
      <vt:lpstr>Wingdings</vt:lpstr>
      <vt:lpstr>2012 VLDB 서식</vt:lpstr>
      <vt:lpstr>Assignment #3</vt:lpstr>
      <vt:lpstr>Assignment Overview</vt:lpstr>
      <vt:lpstr>Step 1</vt:lpstr>
      <vt:lpstr>Step 2</vt:lpstr>
      <vt:lpstr>Step 3</vt:lpstr>
      <vt:lpstr>Step 4</vt:lpstr>
      <vt:lpstr>TPC-C</vt:lpstr>
      <vt:lpstr>How to Setup TPC-C - 1</vt:lpstr>
      <vt:lpstr>How to Setup TPC-C - 2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10g Install</dc:title>
  <dc:creator>文盛業</dc:creator>
  <cp:lastModifiedBy>오기환</cp:lastModifiedBy>
  <cp:revision>603</cp:revision>
  <dcterms:created xsi:type="dcterms:W3CDTF">2008-09-03T12:14:57Z</dcterms:created>
  <dcterms:modified xsi:type="dcterms:W3CDTF">2016-10-04T01:21:04Z</dcterms:modified>
</cp:coreProperties>
</file>