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4"/>
  </p:notesMasterIdLst>
  <p:handoutMasterIdLst>
    <p:handoutMasterId r:id="rId25"/>
  </p:handoutMasterIdLst>
  <p:sldIdLst>
    <p:sldId id="679" r:id="rId2"/>
    <p:sldId id="698" r:id="rId3"/>
    <p:sldId id="699" r:id="rId4"/>
    <p:sldId id="700" r:id="rId5"/>
    <p:sldId id="701" r:id="rId6"/>
    <p:sldId id="695" r:id="rId7"/>
    <p:sldId id="696" r:id="rId8"/>
    <p:sldId id="702" r:id="rId9"/>
    <p:sldId id="704" r:id="rId10"/>
    <p:sldId id="703" r:id="rId11"/>
    <p:sldId id="705" r:id="rId12"/>
    <p:sldId id="706" r:id="rId13"/>
    <p:sldId id="708" r:id="rId14"/>
    <p:sldId id="707" r:id="rId15"/>
    <p:sldId id="709" r:id="rId16"/>
    <p:sldId id="710" r:id="rId17"/>
    <p:sldId id="712" r:id="rId18"/>
    <p:sldId id="723" r:id="rId19"/>
    <p:sldId id="721" r:id="rId20"/>
    <p:sldId id="722" r:id="rId21"/>
    <p:sldId id="711" r:id="rId22"/>
    <p:sldId id="697" r:id="rId23"/>
  </p:sldIdLst>
  <p:sldSz cx="9144000" cy="6858000" type="screen4x3"/>
  <p:notesSz cx="6797675" cy="9928225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10000"/>
    <a:srgbClr val="800000"/>
    <a:srgbClr val="A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63847" autoAdjust="0"/>
  </p:normalViewPr>
  <p:slideViewPr>
    <p:cSldViewPr snapToGrid="0" snapToObjects="1">
      <p:cViewPr varScale="1">
        <p:scale>
          <a:sx n="72" d="100"/>
          <a:sy n="72" d="100"/>
        </p:scale>
        <p:origin x="1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BF9B-247A-E042-AF29-52A4501E3DBC}" type="datetimeFigureOut">
              <a:rPr kumimoji="1" lang="ja-JP" altLang="en-US" smtClean="0"/>
              <a:pPr/>
              <a:t>2016/9/8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F1843-C3F5-3D40-B419-89E7E059F5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70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08EF7-1894-F549-A5FA-48CDB1394516}" type="datetimeFigureOut">
              <a:rPr kumimoji="1" lang="ja-JP" altLang="en-US" smtClean="0"/>
              <a:pPr/>
              <a:t>2016/9/8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0DC30-9171-D342-827B-94582DF8AD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54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Thank you</a:t>
            </a:r>
            <a:r>
              <a:rPr lang="en-US" altLang="ko-KR" baseline="0" dirty="0"/>
              <a:t> for introduction. (</a:t>
            </a:r>
            <a:r>
              <a:rPr lang="ko-KR" altLang="en-US" baseline="0" dirty="0"/>
              <a:t>사회자 </a:t>
            </a:r>
            <a:r>
              <a:rPr lang="ko-KR" altLang="en-US" baseline="0" dirty="0" err="1"/>
              <a:t>진행후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r>
              <a:rPr lang="en-US" altLang="ko-KR" baseline="0" dirty="0"/>
              <a:t>My name is</a:t>
            </a:r>
            <a:r>
              <a:rPr lang="en-US" altLang="ko-KR" dirty="0"/>
              <a:t> Gihwan Oh. </a:t>
            </a:r>
            <a:endParaRPr lang="en-US" altLang="ko-KR" baseline="0" dirty="0"/>
          </a:p>
          <a:p>
            <a:r>
              <a:rPr lang="en-US" altLang="ko-KR" baseline="0" dirty="0"/>
              <a:t>Today,/ I will present our recent work/ on SQLite Optimization with Phase Change Memory for Mobile Applications.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As far as we know,/ this is the first work/ in database community/ using real PCM Chips.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This is a joint work with my advisor/ Sang-Won Lee at S K </a:t>
            </a:r>
            <a:r>
              <a:rPr lang="en-US" altLang="ko-KR" baseline="0" dirty="0" err="1"/>
              <a:t>K</a:t>
            </a:r>
            <a:r>
              <a:rPr lang="en-US" altLang="ko-KR" baseline="0" dirty="0"/>
              <a:t> U,(</a:t>
            </a:r>
            <a:r>
              <a:rPr lang="ko-KR" altLang="en-US" baseline="0" dirty="0"/>
              <a:t>천천히</a:t>
            </a:r>
            <a:r>
              <a:rPr lang="en-US" altLang="ko-KR" baseline="0" dirty="0"/>
              <a:t>) </a:t>
            </a:r>
            <a:r>
              <a:rPr lang="en-US" altLang="ko-KR" baseline="0" dirty="0" err="1"/>
              <a:t>Sangchul</a:t>
            </a:r>
            <a:r>
              <a:rPr lang="en-US" altLang="ko-KR" baseline="0" dirty="0"/>
              <a:t> Kim/ and </a:t>
            </a:r>
            <a:r>
              <a:rPr lang="en-US" altLang="ko-KR" baseline="0" dirty="0" err="1"/>
              <a:t>Bongki</a:t>
            </a:r>
            <a:r>
              <a:rPr lang="en-US" altLang="ko-KR" baseline="0" dirty="0"/>
              <a:t> Moon at Se Na Un.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====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====== </a:t>
            </a:r>
            <a:r>
              <a:rPr lang="en-US" altLang="ko-KR" dirty="0" err="1"/>
              <a:t>dGood</a:t>
            </a:r>
            <a:r>
              <a:rPr lang="en-US" altLang="ko-KR" dirty="0"/>
              <a:t> afternoon</a:t>
            </a:r>
            <a:r>
              <a:rPr lang="en-US" altLang="ko-KR" baseline="0" dirty="0"/>
              <a:t> everyone</a:t>
            </a:r>
          </a:p>
          <a:p>
            <a:r>
              <a:rPr lang="en-US" altLang="ko-KR" baseline="0" dirty="0"/>
              <a:t>We designed and Implemented a new physiological Logging system for SQLite with a Real PCM</a:t>
            </a:r>
          </a:p>
          <a:p>
            <a:r>
              <a:rPr lang="en-US" altLang="ko-KR" baseline="0" dirty="0"/>
              <a:t>We call this new approach Per-page-logging with PCM, and in short PPL.</a:t>
            </a:r>
          </a:p>
          <a:p>
            <a:endParaRPr lang="en-US" altLang="ko-KR" baseline="0" dirty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1C62454-CBEE-4347-8D67-0316A341EA30}" type="slidenum">
              <a:rPr lang="ko-KR" altLang="en-US" smtClean="0"/>
              <a:pPr eaLnBrk="1" hangingPunct="1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28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I will explain two journal modes of SQLite.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Rollback journal mode.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transaction updates pages in rollback journal mode, 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content of the page is copied to the rollback journal before updating it in the database, so that the change can always be undone if the transaction aborts.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transaction commits, SQLite syncs rollback journal file first,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flushes updated pages to original database file.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database file is also required to sync before commit.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 journal file should be deleted at commit time.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A transaction commit is regarded as success only after journal file is deleted.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some run-time overheads in rollback journal mode:</a:t>
            </a: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described in right figure.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a journal file is created and deleted whenever a new transaction begins and ends.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it invokes 3 </a:t>
            </a:r>
            <a:r>
              <a:rPr kumimoji="1"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fsync</a:t>
            </a:r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operations per transaction, and it incurs 2 writes per each updated page.</a:t>
            </a:r>
          </a:p>
          <a:p>
            <a:endParaRPr kumimoji="1"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recent study, one logical page update in SQLite which runs in rollback journal mode, may invoke 22 physical page writes in the worst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68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801" y="1334079"/>
            <a:ext cx="7928435" cy="502227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9308" y="6356350"/>
            <a:ext cx="2133600" cy="365125"/>
          </a:xfrm>
        </p:spPr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0" r:id="rId13"/>
  </p:sldLayoutIdLst>
  <p:hf hdr="0" ftr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685800" y="1416107"/>
            <a:ext cx="7772400" cy="2184344"/>
          </a:xfrm>
        </p:spPr>
        <p:txBody>
          <a:bodyPr>
            <a:normAutofit/>
          </a:bodyPr>
          <a:lstStyle/>
          <a:p>
            <a:r>
              <a:rPr lang="en-US" altLang="ko-KR" dirty="0"/>
              <a:t>SQLite Overview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50000"/>
              </a:lnSpc>
            </a:pPr>
            <a:r>
              <a:rPr lang="ko-KR" altLang="en-US" sz="2400" dirty="0">
                <a:solidFill>
                  <a:schemeClr val="tx1"/>
                </a:solidFill>
              </a:rPr>
              <a:t>오기환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2000" u="sng" dirty="0">
                <a:solidFill>
                  <a:schemeClr val="tx1"/>
                </a:solidFill>
              </a:rPr>
              <a:t>wurikiji@skku.edu</a:t>
            </a:r>
            <a:endParaRPr lang="en-US" altLang="ko-KR" sz="1800" u="sng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5332930"/>
            <a:ext cx="1232833" cy="1263317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92" y="5342031"/>
            <a:ext cx="1281584" cy="124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오디오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81"/>
    </mc:Choice>
    <mc:Fallback xmlns="">
      <p:transition spd="slow" advTm="39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Compiler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Tokenizer breaks the original string and call parser</a:t>
            </a:r>
          </a:p>
          <a:p>
            <a:pPr lvl="1"/>
            <a:r>
              <a:rPr lang="en-US" altLang="ko-KR" dirty="0"/>
              <a:t>Hand-coded in </a:t>
            </a:r>
            <a:r>
              <a:rPr lang="en-US" altLang="ko-KR" dirty="0" err="1">
                <a:solidFill>
                  <a:srgbClr val="FF0000"/>
                </a:solidFill>
              </a:rPr>
              <a:t>tokenize.c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Parser assigns meaning to tokens</a:t>
            </a:r>
          </a:p>
          <a:p>
            <a:pPr lvl="1"/>
            <a:r>
              <a:rPr lang="en-US" altLang="ko-KR" dirty="0"/>
              <a:t>Coded in </a:t>
            </a:r>
            <a:r>
              <a:rPr lang="en-US" altLang="ko-KR" dirty="0" err="1">
                <a:solidFill>
                  <a:srgbClr val="FF0000"/>
                </a:solidFill>
              </a:rPr>
              <a:t>tokenize.c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parse.y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tool/</a:t>
            </a:r>
            <a:r>
              <a:rPr lang="en-US" altLang="ko-KR" dirty="0" err="1">
                <a:solidFill>
                  <a:srgbClr val="FF0000"/>
                </a:solidFill>
              </a:rPr>
              <a:t>lemon.c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Code generator produces virtual machine codes</a:t>
            </a:r>
          </a:p>
          <a:p>
            <a:pPr lvl="1"/>
            <a:r>
              <a:rPr lang="en-US" altLang="ko-KR" dirty="0"/>
              <a:t>Distributed to many source files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15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B-Tree</a:t>
            </a:r>
          </a:p>
          <a:p>
            <a:pPr lvl="1"/>
            <a:r>
              <a:rPr lang="en-US" altLang="ko-KR" dirty="0"/>
              <a:t>Main structure of database</a:t>
            </a:r>
          </a:p>
          <a:p>
            <a:pPr lvl="1"/>
            <a:r>
              <a:rPr lang="en-US" altLang="ko-KR" dirty="0"/>
              <a:t>Codes in  </a:t>
            </a:r>
            <a:r>
              <a:rPr lang="en-US" altLang="ko-KR" dirty="0" err="1">
                <a:solidFill>
                  <a:srgbClr val="FF0000"/>
                </a:solidFill>
              </a:rPr>
              <a:t>btree.c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btree.h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Page Cache</a:t>
            </a:r>
          </a:p>
          <a:p>
            <a:pPr lvl="1"/>
            <a:r>
              <a:rPr lang="en-US" altLang="ko-KR" dirty="0"/>
              <a:t>Reading, writing, caching the data chunks</a:t>
            </a:r>
          </a:p>
          <a:p>
            <a:pPr lvl="1"/>
            <a:r>
              <a:rPr lang="en-US" altLang="ko-KR" dirty="0"/>
              <a:t>Rollback, atomic commit, locking</a:t>
            </a:r>
          </a:p>
          <a:p>
            <a:pPr lvl="1"/>
            <a:r>
              <a:rPr lang="en-US" altLang="ko-KR" dirty="0"/>
              <a:t>Codes in </a:t>
            </a:r>
            <a:r>
              <a:rPr lang="en-US" altLang="ko-KR" dirty="0" err="1"/>
              <a:t>pager.c</a:t>
            </a:r>
            <a:r>
              <a:rPr lang="en-US" altLang="ko-KR" dirty="0"/>
              <a:t>, </a:t>
            </a:r>
            <a:r>
              <a:rPr lang="en-US" altLang="ko-KR" dirty="0" err="1"/>
              <a:t>pager.h</a:t>
            </a:r>
            <a:endParaRPr lang="en-US" altLang="ko-KR" dirty="0"/>
          </a:p>
          <a:p>
            <a:r>
              <a:rPr lang="en-US" altLang="ko-KR" dirty="0"/>
              <a:t>OS Interface</a:t>
            </a:r>
          </a:p>
          <a:p>
            <a:pPr lvl="1"/>
            <a:r>
              <a:rPr lang="en-US" altLang="ko-KR" dirty="0"/>
              <a:t>Provides portability between POSIX and Win32</a:t>
            </a:r>
          </a:p>
          <a:p>
            <a:pPr lvl="1"/>
            <a:r>
              <a:rPr lang="en-US" altLang="ko-KR" dirty="0"/>
              <a:t>An abstraction layer to OS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os_unix.c</a:t>
            </a:r>
            <a:r>
              <a:rPr lang="en-US" altLang="ko-KR" dirty="0"/>
              <a:t> for </a:t>
            </a:r>
            <a:r>
              <a:rPr lang="en-US" altLang="ko-KR" dirty="0" err="1"/>
              <a:t>unix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os_win.c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for windows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803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1571276"/>
            <a:ext cx="637429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Internals of </a:t>
            </a:r>
            <a:r>
              <a:rPr lang="en-US" altLang="ko-KR" dirty="0" err="1"/>
              <a:t>sqlite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77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Pager module manages atomicity</a:t>
            </a:r>
          </a:p>
          <a:p>
            <a:r>
              <a:rPr lang="en-US" altLang="ko-KR" dirty="0"/>
              <a:t>Provides </a:t>
            </a:r>
            <a:r>
              <a:rPr lang="en-US" altLang="ko-KR" dirty="0">
                <a:solidFill>
                  <a:srgbClr val="FF0000"/>
                </a:solidFill>
              </a:rPr>
              <a:t>journal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Rollback</a:t>
            </a:r>
            <a:r>
              <a:rPr lang="en-US" altLang="ko-KR" dirty="0"/>
              <a:t> journal, </a:t>
            </a:r>
            <a:r>
              <a:rPr lang="en-US" altLang="ko-KR" dirty="0">
                <a:solidFill>
                  <a:srgbClr val="FF0000"/>
                </a:solidFill>
              </a:rPr>
              <a:t>WAL</a:t>
            </a:r>
            <a:r>
              <a:rPr lang="en-US" altLang="ko-KR" dirty="0"/>
              <a:t> journal</a:t>
            </a:r>
          </a:p>
          <a:p>
            <a:r>
              <a:rPr lang="en-US" altLang="ko-KR" dirty="0"/>
              <a:t>Each journal guarantees the atomicity of single file commit</a:t>
            </a:r>
          </a:p>
          <a:p>
            <a:r>
              <a:rPr lang="en-US" altLang="ko-KR" dirty="0"/>
              <a:t>Master journal is used for multi file commit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973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locking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 uses file locking with POSIX advisory file locks</a:t>
            </a:r>
          </a:p>
          <a:p>
            <a:r>
              <a:rPr lang="en-US" altLang="ko-KR" dirty="0"/>
              <a:t>Pager module manages locking</a:t>
            </a:r>
          </a:p>
          <a:p>
            <a:r>
              <a:rPr lang="en-US" altLang="ko-KR" dirty="0"/>
              <a:t>UNLOCKED, SHARED, RESERVED, PENDING, EXCLUSIVE mode</a:t>
            </a:r>
          </a:p>
          <a:p>
            <a:r>
              <a:rPr lang="en-US" altLang="ko-KR" dirty="0"/>
              <a:t>Only one process can 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85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Reader is only able </a:t>
            </a:r>
            <a:r>
              <a:rPr lang="en-US" altLang="ko-KR" dirty="0">
                <a:solidFill>
                  <a:srgbClr val="FF0000"/>
                </a:solidFill>
              </a:rPr>
              <a:t>complete committed transactions </a:t>
            </a:r>
            <a:r>
              <a:rPr lang="en-US" altLang="ko-KR" dirty="0"/>
              <a:t>to see from writer</a:t>
            </a:r>
          </a:p>
          <a:p>
            <a:pPr lvl="1"/>
            <a:r>
              <a:rPr lang="en-US" altLang="ko-KR" dirty="0"/>
              <a:t>Except for read-uncommitted mode</a:t>
            </a:r>
          </a:p>
          <a:p>
            <a:pPr lvl="1"/>
            <a:r>
              <a:rPr lang="en-US" altLang="ko-KR" dirty="0"/>
              <a:t>All transactions show </a:t>
            </a:r>
            <a:r>
              <a:rPr lang="en-US" altLang="ko-KR" dirty="0">
                <a:solidFill>
                  <a:srgbClr val="FF0000"/>
                </a:solidFill>
              </a:rPr>
              <a:t>serializable</a:t>
            </a:r>
          </a:p>
          <a:p>
            <a:r>
              <a:rPr lang="en-US" altLang="ko-KR" dirty="0"/>
              <a:t>In rollback journal mode</a:t>
            </a:r>
          </a:p>
          <a:p>
            <a:pPr lvl="1"/>
            <a:r>
              <a:rPr lang="en-US" altLang="ko-KR" dirty="0"/>
              <a:t>All readers are prohibited while writer is running</a:t>
            </a:r>
          </a:p>
          <a:p>
            <a:r>
              <a:rPr lang="en-US" altLang="ko-KR" dirty="0"/>
              <a:t>In WAL mode</a:t>
            </a:r>
          </a:p>
          <a:p>
            <a:pPr lvl="1"/>
            <a:r>
              <a:rPr lang="en-US" altLang="ko-KR" dirty="0"/>
              <a:t>Readers and writers can run simultaneous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17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 back journal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00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RBJ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2911557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Rollback Journal (RBJ)</a:t>
            </a:r>
            <a:endParaRPr lang="en-US" altLang="ko-KR" sz="3000" dirty="0">
              <a:solidFill>
                <a:srgbClr val="92D050"/>
              </a:solidFill>
            </a:endParaRPr>
          </a:p>
          <a:p>
            <a:pPr lvl="1"/>
            <a:r>
              <a:rPr lang="en-US" altLang="ko-KR" sz="2600" b="1" dirty="0">
                <a:solidFill>
                  <a:srgbClr val="C00000"/>
                </a:solidFill>
              </a:rPr>
              <a:t>Old page images are backed up in RBJ file for undo</a:t>
            </a:r>
          </a:p>
          <a:p>
            <a:pPr lvl="1"/>
            <a:r>
              <a:rPr lang="en-US" altLang="ko-KR" sz="2600" dirty="0"/>
              <a:t>RBJ  file should be deleted at commit time</a:t>
            </a:r>
          </a:p>
          <a:p>
            <a:pPr lvl="2"/>
            <a:r>
              <a:rPr lang="en-US" altLang="ko-KR" sz="2200" dirty="0"/>
              <a:t>Transaction commit is regarded as success  only </a:t>
            </a:r>
            <a:r>
              <a:rPr lang="en-US" altLang="ko-KR" sz="2200" dirty="0">
                <a:solidFill>
                  <a:srgbClr val="C00000"/>
                </a:solidFill>
              </a:rPr>
              <a:t>after RBJ file is  deleted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1293466" y="4352161"/>
            <a:ext cx="6379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dirty="0">
                <a:latin typeface="Calibri" pitchFamily="34" charset="0"/>
                <a:ea typeface="굴림" pitchFamily="50" charset="-127"/>
                <a:cs typeface="Calibri" pitchFamily="34" charset="0"/>
              </a:rPr>
              <a:t>RAM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1831030" y="5291668"/>
            <a:ext cx="5967947" cy="1453448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79320" y="598888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644998" y="5745423"/>
            <a:ext cx="89357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sz="1800" b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Storage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281260" y="598888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5153993" y="6402903"/>
            <a:ext cx="168475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latinLnBrk="0" hangingPunct="0"/>
            <a:r>
              <a:rPr lang="en-US" altLang="ko-KR" b="1" dirty="0">
                <a:solidFill>
                  <a:srgbClr val="3333FF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RBJ file (per TX)</a:t>
            </a:r>
            <a:endParaRPr lang="en-US" altLang="ko-KR" sz="1800" b="1" dirty="0">
              <a:solidFill>
                <a:srgbClr val="3333FF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887133" y="4240997"/>
            <a:ext cx="3606800" cy="6743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49480" y="4927713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before Update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8" name="한쪽 모서리가 잘린 사각형 37"/>
          <p:cNvSpPr/>
          <p:nvPr/>
        </p:nvSpPr>
        <p:spPr>
          <a:xfrm>
            <a:off x="4843132" y="5919375"/>
            <a:ext cx="2361675" cy="53433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485047" y="4395607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5062293" y="439406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3485047" y="4397222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5070763" y="4404282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46333" y="4352161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Transaction Commit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2293" y="5406869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 </a:t>
            </a:r>
            <a:r>
              <a:rPr lang="en-US" altLang="ko-KR" sz="1600" b="1" dirty="0" err="1">
                <a:solidFill>
                  <a:srgbClr val="FF0000"/>
                </a:solidFill>
              </a:rPr>
              <a:t>fsync</a:t>
            </a:r>
            <a:r>
              <a:rPr lang="en-US" altLang="ko-KR" sz="1600" b="1" dirty="0">
                <a:solidFill>
                  <a:srgbClr val="FF0000"/>
                </a:solidFill>
              </a:rPr>
              <a:t>()s RBJ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2852" y="5355481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fsync</a:t>
            </a:r>
            <a:r>
              <a:rPr lang="en-US" altLang="ko-KR" sz="1600" b="1" dirty="0">
                <a:solidFill>
                  <a:srgbClr val="FF0000"/>
                </a:solidFill>
              </a:rPr>
              <a:t>() DB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3489" y="6000550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Journal file is deleted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9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7257 0.2351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1175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3.7037E-7 L 0.12274 0.23542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14548 0.2349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1173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1.48148E-6 L -0.19861 0.23403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2" grpId="0" animBg="1"/>
      <p:bldP spid="42" grpId="1" animBg="1"/>
      <p:bldP spid="43" grpId="0"/>
      <p:bldP spid="21" grpId="0"/>
      <p:bldP spid="21" grpId="1"/>
      <p:bldP spid="22" grpId="0"/>
      <p:bldP spid="22" grpId="1"/>
      <p:bldP spid="51" grpId="0"/>
      <p:bldP spid="5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 journal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90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SQLite?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Open source</a:t>
            </a:r>
          </a:p>
          <a:p>
            <a:r>
              <a:rPr lang="en-US" altLang="ko-KR" dirty="0"/>
              <a:t>SQL database engine </a:t>
            </a:r>
            <a:r>
              <a:rPr lang="en-US" altLang="ko-KR" dirty="0">
                <a:solidFill>
                  <a:srgbClr val="FF0000"/>
                </a:solidFill>
              </a:rPr>
              <a:t>Library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Self-contained, </a:t>
            </a:r>
            <a:r>
              <a:rPr lang="en-US" altLang="ko-KR" dirty="0" err="1"/>
              <a:t>serverless</a:t>
            </a:r>
            <a:r>
              <a:rPr lang="en-US" altLang="ko-KR" dirty="0"/>
              <a:t>, zero-configuration, transactional</a:t>
            </a:r>
          </a:p>
          <a:p>
            <a:r>
              <a:rPr lang="en-US" altLang="ko-KR" dirty="0"/>
              <a:t>Well suited for use in embedded devices</a:t>
            </a:r>
          </a:p>
          <a:p>
            <a:r>
              <a:rPr lang="en-US" altLang="ko-KR" dirty="0"/>
              <a:t>Tables, indices, triggers, and views</a:t>
            </a:r>
          </a:p>
          <a:p>
            <a:pPr lvl="1"/>
            <a:r>
              <a:rPr lang="en-US" altLang="ko-KR" dirty="0"/>
              <a:t>All in a single disk file </a:t>
            </a:r>
          </a:p>
          <a:p>
            <a:pPr lvl="1"/>
            <a:r>
              <a:rPr lang="en-US" altLang="ko-KR" dirty="0"/>
              <a:t>File format is cross-platform</a:t>
            </a:r>
          </a:p>
          <a:p>
            <a:pPr lvl="1"/>
            <a:r>
              <a:rPr lang="en-US" altLang="ko-KR" dirty="0"/>
              <a:t>Replacement for normal file (</a:t>
            </a:r>
            <a:r>
              <a:rPr lang="en-US" altLang="ko-KR" dirty="0" err="1"/>
              <a:t>fopen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387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252884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The original content is preserved in the database file</a:t>
            </a:r>
          </a:p>
          <a:p>
            <a:r>
              <a:rPr lang="en-US" altLang="ko-KR" dirty="0"/>
              <a:t>Changes are appended into a WAL file</a:t>
            </a:r>
          </a:p>
          <a:p>
            <a:pPr marL="342900" lvl="1" indent="-342900">
              <a:spcBef>
                <a:spcPts val="2000"/>
              </a:spcBef>
              <a:buFont typeface="Arial"/>
              <a:buChar char="•"/>
            </a:pPr>
            <a:r>
              <a:rPr lang="en-US" altLang="ko-KR" sz="3000" dirty="0"/>
              <a:t>Check-point when it becomes full</a:t>
            </a:r>
          </a:p>
          <a:p>
            <a:pPr marL="342900" lvl="1" indent="-342900">
              <a:spcBef>
                <a:spcPts val="2000"/>
              </a:spcBef>
              <a:buFont typeface="Arial"/>
              <a:buChar char="•"/>
            </a:pPr>
            <a:r>
              <a:rPr lang="en-US" altLang="ko-KR" sz="3000" dirty="0"/>
              <a:t>No file creation/deletion overhead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슬라이드 번호 개체 틀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accent2"/>
                </a:solidFill>
                <a:latin typeface="Book Antiqua" pitchFamily="18" charset="0"/>
                <a:ea typeface="한양해서" pitchFamily="18" charset="-127"/>
                <a:cs typeface="+mn-cs"/>
              </a:defRPr>
            </a:lvl9pPr>
          </a:lstStyle>
          <a:p>
            <a:fld id="{E8EFAFCE-8557-1447-889E-35AD09E1545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293466" y="4352161"/>
            <a:ext cx="6379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dirty="0">
                <a:latin typeface="Calibri" pitchFamily="34" charset="0"/>
                <a:ea typeface="굴림" pitchFamily="50" charset="-127"/>
                <a:cs typeface="Calibri" pitchFamily="34" charset="0"/>
              </a:rPr>
              <a:t>RAM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1812924" y="5291668"/>
            <a:ext cx="5967947" cy="1453448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2179320" y="598888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644998" y="5745423"/>
            <a:ext cx="89357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sz="1800" b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Storage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307247" y="6014285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5636406" y="6430062"/>
            <a:ext cx="97340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latinLnBrk="0" hangingPunct="0"/>
            <a:r>
              <a:rPr lang="en-US" altLang="ko-KR" b="1" dirty="0">
                <a:solidFill>
                  <a:srgbClr val="3333FF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WAL file</a:t>
            </a:r>
            <a:endParaRPr lang="en-US" altLang="ko-KR" sz="1800" b="1" dirty="0">
              <a:solidFill>
                <a:srgbClr val="3333FF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87133" y="4240997"/>
            <a:ext cx="3606800" cy="6743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latin typeface="Calibri" pitchFamily="34" charset="0"/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4978927" y="5919375"/>
            <a:ext cx="2361675" cy="53433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3485047" y="4395607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5062293" y="439406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3485047" y="4394064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5062293" y="4385464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9577" y="4385845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Transaction Commit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폭발 1 19"/>
          <p:cNvSpPr/>
          <p:nvPr/>
        </p:nvSpPr>
        <p:spPr>
          <a:xfrm>
            <a:off x="6609815" y="5102447"/>
            <a:ext cx="1778000" cy="12313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FULL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01526" y="5432270"/>
            <a:ext cx="1648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Check point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5132477" y="5997374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6281309" y="5988907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3326" y="5440852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Commit Done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9457" y="5429216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fsync</a:t>
            </a:r>
            <a:r>
              <a:rPr lang="en-US" altLang="ko-KR" sz="1600" b="1" dirty="0">
                <a:solidFill>
                  <a:srgbClr val="FF0000"/>
                </a:solidFill>
              </a:rPr>
              <a:t>() WAL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9740" y="5369762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fsync</a:t>
            </a:r>
            <a:r>
              <a:rPr lang="en-US" altLang="ko-KR" sz="1600" b="1" dirty="0">
                <a:solidFill>
                  <a:srgbClr val="FF0000"/>
                </a:solidFill>
              </a:rPr>
              <a:t>() DB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49480" y="4927713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after Update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18507 0.23495 " pathEditMode="relative" rAng="0" ptsTypes="AA">
                                      <p:cBhvr>
                                        <p:cTn id="3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1173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11111E-6 -7.40741E-7 L 0.13559 0.23634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0.32673 0.00371 " pathEditMode="relative" rAng="0" ptsTypes="AA">
                                      <p:cBhvr>
                                        <p:cTn id="7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0.00255 L -0.3283 0.0088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/>
      <p:bldP spid="19" grpId="1"/>
      <p:bldP spid="20" grpId="0" animBg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/>
      <p:bldP spid="25" grpId="1"/>
      <p:bldP spid="26" grpId="0"/>
      <p:bldP spid="26" grpId="1"/>
      <p:bldP spid="48" grpId="0"/>
      <p:bldP spid="4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예제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sqlite3_exec()</a:t>
            </a:r>
          </a:p>
          <a:p>
            <a:r>
              <a:rPr lang="en-US" altLang="ko-KR" dirty="0"/>
              <a:t>sqlite3_step(), sqlite3Step()</a:t>
            </a:r>
          </a:p>
          <a:p>
            <a:r>
              <a:rPr lang="en-US" altLang="ko-KR" dirty="0"/>
              <a:t>sqlite3VdbeExec()</a:t>
            </a:r>
          </a:p>
          <a:p>
            <a:r>
              <a:rPr lang="en-US" altLang="ko-KR" dirty="0"/>
              <a:t>sqlite3BtreeInsert()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7767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공식 홈페이지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www.sqlite.org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037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Compact size</a:t>
            </a:r>
          </a:p>
          <a:p>
            <a:pPr lvl="1"/>
            <a:r>
              <a:rPr lang="en-US" altLang="ko-KR" dirty="0"/>
              <a:t>Less than 500KB with all features enabled</a:t>
            </a:r>
          </a:p>
          <a:p>
            <a:r>
              <a:rPr lang="en-US" altLang="ko-KR" dirty="0"/>
              <a:t>Run in minimal stack and heap</a:t>
            </a:r>
          </a:p>
          <a:p>
            <a:pPr lvl="1"/>
            <a:r>
              <a:rPr lang="en-US" altLang="ko-KR" dirty="0"/>
              <a:t>4KB stack space and 100KB heap space</a:t>
            </a:r>
          </a:p>
          <a:p>
            <a:r>
              <a:rPr lang="en-US" altLang="ko-KR" dirty="0"/>
              <a:t>Transactions are ACID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409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Datatypes In 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Dynamic typing</a:t>
            </a:r>
          </a:p>
          <a:p>
            <a:pPr lvl="1"/>
            <a:r>
              <a:rPr lang="en-US" altLang="ko-KR" dirty="0"/>
              <a:t>Datatype is associated with the value itself</a:t>
            </a:r>
          </a:p>
          <a:p>
            <a:r>
              <a:rPr lang="en-US" altLang="ko-KR" dirty="0"/>
              <a:t>Types</a:t>
            </a:r>
          </a:p>
          <a:p>
            <a:pPr lvl="1"/>
            <a:r>
              <a:rPr lang="en-US" altLang="ko-KR" dirty="0"/>
              <a:t>Text, Numeric, Integer, Real, Blob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891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Appropriate Uses For 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Embedded and </a:t>
            </a:r>
            <a:r>
              <a:rPr lang="en-US" altLang="ko-KR" dirty="0" err="1"/>
              <a:t>IoT</a:t>
            </a:r>
            <a:endParaRPr lang="en-US" altLang="ko-KR" dirty="0"/>
          </a:p>
          <a:p>
            <a:r>
              <a:rPr lang="en-US" altLang="ko-KR" dirty="0"/>
              <a:t>Alternative of file</a:t>
            </a:r>
          </a:p>
          <a:p>
            <a:r>
              <a:rPr lang="en-US" altLang="ko-KR" dirty="0"/>
              <a:t>Light-weight websites</a:t>
            </a:r>
          </a:p>
          <a:p>
            <a:r>
              <a:rPr lang="en-US" altLang="ko-KR" dirty="0"/>
              <a:t>Simple Data analysis</a:t>
            </a:r>
          </a:p>
          <a:p>
            <a:r>
              <a:rPr lang="en-US" altLang="ko-KR" dirty="0"/>
              <a:t>Cache for server-client RDBMS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118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architecture of </a:t>
            </a:r>
            <a:r>
              <a:rPr lang="en-US" altLang="ko-KR" dirty="0" err="1"/>
              <a:t>sqlite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094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Diagram Of 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Parts + 1 </a:t>
            </a:r>
            <a:r>
              <a:rPr lang="en-US" altLang="ko-KR" dirty="0" err="1"/>
              <a:t>Util</a:t>
            </a:r>
            <a:r>
              <a:rPr lang="en-US" altLang="ko-KR" dirty="0"/>
              <a:t> 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lvl="1"/>
            <a:r>
              <a:rPr lang="en-US" altLang="ko-KR" dirty="0"/>
              <a:t>Library core</a:t>
            </a:r>
          </a:p>
          <a:p>
            <a:pPr lvl="1"/>
            <a:r>
              <a:rPr lang="en-US" altLang="ko-KR" dirty="0"/>
              <a:t>SQL compiler (parser)</a:t>
            </a:r>
          </a:p>
          <a:p>
            <a:pPr lvl="1"/>
            <a:r>
              <a:rPr lang="en-US" altLang="ko-KR" dirty="0"/>
              <a:t>Backend (engine)</a:t>
            </a:r>
          </a:p>
          <a:p>
            <a:pPr lvl="1"/>
            <a:r>
              <a:rPr lang="en-US" altLang="ko-KR" dirty="0"/>
              <a:t>Accessories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1026" name="Picture 2" descr="http://sqlite.org/images/arch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06" y="1334079"/>
            <a:ext cx="3594030" cy="43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12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-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 interface to the SQLite library</a:t>
            </a:r>
          </a:p>
          <a:p>
            <a:r>
              <a:rPr lang="en-US" altLang="ko-KR" dirty="0"/>
              <a:t>Mostly implemented in the </a:t>
            </a:r>
            <a:r>
              <a:rPr lang="en-US" altLang="ko-KR" dirty="0" err="1">
                <a:solidFill>
                  <a:srgbClr val="FF0000"/>
                </a:solidFill>
              </a:rPr>
              <a:t>main.c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legacy.c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vbdeapi.c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All symbols in the SQLite begin with the prefix </a:t>
            </a:r>
            <a:r>
              <a:rPr lang="en-US" altLang="ko-KR" dirty="0">
                <a:solidFill>
                  <a:srgbClr val="FF0000"/>
                </a:solidFill>
              </a:rPr>
              <a:t>sqlite3</a:t>
            </a:r>
          </a:p>
          <a:p>
            <a:pPr lvl="1"/>
            <a:r>
              <a:rPr lang="en-US" altLang="ko-KR" dirty="0"/>
              <a:t>sqlite3_initialize(), sqlite3_shutdown() …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5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– Virtual Machine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VM executes virtual machine codes generated by code generator</a:t>
            </a:r>
          </a:p>
          <a:p>
            <a:pPr lvl="1"/>
            <a:r>
              <a:rPr lang="en-US" altLang="ko-KR" dirty="0"/>
              <a:t>Coded in </a:t>
            </a:r>
            <a:r>
              <a:rPr lang="en-US" altLang="ko-KR" dirty="0" err="1">
                <a:solidFill>
                  <a:srgbClr val="FF0000"/>
                </a:solidFill>
              </a:rPr>
              <a:t>vdbe.c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vdbe.h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vdbeInt.h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vdbeapi.c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vdbemem.c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Implements built-in SQL functions</a:t>
            </a:r>
          </a:p>
          <a:p>
            <a:pPr lvl="1"/>
            <a:r>
              <a:rPr lang="en-US" altLang="ko-KR" dirty="0"/>
              <a:t>count(), </a:t>
            </a:r>
            <a:r>
              <a:rPr lang="en-US" altLang="ko-KR" dirty="0" err="1"/>
              <a:t>substr</a:t>
            </a:r>
            <a:r>
              <a:rPr lang="en-US" altLang="ko-KR" dirty="0"/>
              <a:t>(), date(), sum() …</a:t>
            </a:r>
          </a:p>
          <a:p>
            <a:pPr lvl="1"/>
            <a:r>
              <a:rPr lang="en-US" altLang="ko-KR" dirty="0"/>
              <a:t>Coded in </a:t>
            </a:r>
            <a:r>
              <a:rPr lang="en-US" altLang="ko-KR" dirty="0" err="1">
                <a:solidFill>
                  <a:srgbClr val="FF0000"/>
                </a:solidFill>
              </a:rPr>
              <a:t>func.c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date.c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492649"/>
      </p:ext>
    </p:extLst>
  </p:cSld>
  <p:clrMapOvr>
    <a:masterClrMapping/>
  </p:clrMapOvr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tailEnd type="arrow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24094</TotalTime>
  <Words>918</Words>
  <Application>Microsoft Office PowerPoint</Application>
  <PresentationFormat>화면 슬라이드 쇼(4:3)</PresentationFormat>
  <Paragraphs>203</Paragraphs>
  <Slides>22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ＭＳ Ｐゴシック</vt:lpstr>
      <vt:lpstr>굴림</vt:lpstr>
      <vt:lpstr>나눔고딕</vt:lpstr>
      <vt:lpstr>맑은 고딕</vt:lpstr>
      <vt:lpstr>Arial</vt:lpstr>
      <vt:lpstr>Calibri</vt:lpstr>
      <vt:lpstr>Wingdings</vt:lpstr>
      <vt:lpstr>2012 VLDB 서식</vt:lpstr>
      <vt:lpstr>SQLite Overview</vt:lpstr>
      <vt:lpstr>What is SQLite?</vt:lpstr>
      <vt:lpstr>About SQLite</vt:lpstr>
      <vt:lpstr>Datatypes In SQLite</vt:lpstr>
      <vt:lpstr>Appropriate Uses For SQLite</vt:lpstr>
      <vt:lpstr>The architecture of sqlite</vt:lpstr>
      <vt:lpstr>Block Diagram Of SQLite</vt:lpstr>
      <vt:lpstr>Core - Interface</vt:lpstr>
      <vt:lpstr>Core – Virtual Machine</vt:lpstr>
      <vt:lpstr>SQL Compiler</vt:lpstr>
      <vt:lpstr>Backend</vt:lpstr>
      <vt:lpstr>Sample programs</vt:lpstr>
      <vt:lpstr>Internals of sqlite</vt:lpstr>
      <vt:lpstr>Atomic Commit</vt:lpstr>
      <vt:lpstr>Database locking</vt:lpstr>
      <vt:lpstr>Isolation</vt:lpstr>
      <vt:lpstr>Roll back journal</vt:lpstr>
      <vt:lpstr>RBJ</vt:lpstr>
      <vt:lpstr>WAL journal</vt:lpstr>
      <vt:lpstr>WAL</vt:lpstr>
      <vt:lpstr>실습 예제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I/O Tracing</dc:title>
  <dc:creator>woonhak</dc:creator>
  <cp:lastModifiedBy>오기환</cp:lastModifiedBy>
  <cp:revision>2252</cp:revision>
  <cp:lastPrinted>2012-08-26T09:34:42Z</cp:lastPrinted>
  <dcterms:created xsi:type="dcterms:W3CDTF">2012-05-13T08:46:04Z</dcterms:created>
  <dcterms:modified xsi:type="dcterms:W3CDTF">2016-09-07T21:29:43Z</dcterms:modified>
</cp:coreProperties>
</file>