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679" r:id="rId2"/>
    <p:sldId id="724" r:id="rId3"/>
    <p:sldId id="725" r:id="rId4"/>
    <p:sldId id="726" r:id="rId5"/>
    <p:sldId id="727" r:id="rId6"/>
    <p:sldId id="730" r:id="rId7"/>
    <p:sldId id="728" r:id="rId8"/>
    <p:sldId id="729" r:id="rId9"/>
    <p:sldId id="731" r:id="rId10"/>
    <p:sldId id="732" r:id="rId11"/>
    <p:sldId id="733" r:id="rId12"/>
    <p:sldId id="734" r:id="rId13"/>
    <p:sldId id="735" r:id="rId14"/>
    <p:sldId id="736" r:id="rId15"/>
  </p:sldIdLst>
  <p:sldSz cx="9144000" cy="6858000" type="screen4x3"/>
  <p:notesSz cx="6797675" cy="9928225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10000"/>
    <a:srgbClr val="800000"/>
    <a:srgbClr val="A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63847" autoAdjust="0"/>
  </p:normalViewPr>
  <p:slideViewPr>
    <p:cSldViewPr snapToGrid="0" snapToObjects="1">
      <p:cViewPr varScale="1">
        <p:scale>
          <a:sx n="72" d="100"/>
          <a:sy n="72" d="100"/>
        </p:scale>
        <p:origin x="1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BF9B-247A-E042-AF29-52A4501E3DBC}" type="datetimeFigureOut">
              <a:rPr kumimoji="1" lang="ja-JP" altLang="en-US" smtClean="0"/>
              <a:pPr/>
              <a:t>2016/9/8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F1843-C3F5-3D40-B419-89E7E059F5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7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8EF7-1894-F549-A5FA-48CDB1394516}" type="datetimeFigureOut">
              <a:rPr kumimoji="1" lang="ja-JP" altLang="en-US" smtClean="0"/>
              <a:pPr/>
              <a:t>2016/9/8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0DC30-9171-D342-827B-94582DF8AD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54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Thank you</a:t>
            </a:r>
            <a:r>
              <a:rPr lang="en-US" altLang="ko-KR" baseline="0" dirty="0"/>
              <a:t> for introduction. (</a:t>
            </a:r>
            <a:r>
              <a:rPr lang="ko-KR" altLang="en-US" baseline="0" dirty="0"/>
              <a:t>사회자 </a:t>
            </a:r>
            <a:r>
              <a:rPr lang="ko-KR" altLang="en-US" baseline="0" dirty="0" err="1"/>
              <a:t>진행후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r>
              <a:rPr lang="en-US" altLang="ko-KR" baseline="0" dirty="0"/>
              <a:t>My name is</a:t>
            </a:r>
            <a:r>
              <a:rPr lang="en-US" altLang="ko-KR" dirty="0"/>
              <a:t> Gihwan Oh. </a:t>
            </a:r>
            <a:endParaRPr lang="en-US" altLang="ko-KR" baseline="0" dirty="0"/>
          </a:p>
          <a:p>
            <a:r>
              <a:rPr lang="en-US" altLang="ko-KR" baseline="0" dirty="0"/>
              <a:t>Today,/ I will present our recent work/ on SQLite Optimization with Phase Change Memory for Mobile Applications.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As far as we know,/ this is the first work/ in database community/ using real PCM Chips.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This is a joint work with my advisor/ Sang-Won Lee at S K </a:t>
            </a:r>
            <a:r>
              <a:rPr lang="en-US" altLang="ko-KR" baseline="0" dirty="0" err="1"/>
              <a:t>K</a:t>
            </a:r>
            <a:r>
              <a:rPr lang="en-US" altLang="ko-KR" baseline="0" dirty="0"/>
              <a:t> U,(</a:t>
            </a:r>
            <a:r>
              <a:rPr lang="ko-KR" altLang="en-US" baseline="0" dirty="0"/>
              <a:t>천천히</a:t>
            </a:r>
            <a:r>
              <a:rPr lang="en-US" altLang="ko-KR" baseline="0" dirty="0"/>
              <a:t>) </a:t>
            </a:r>
            <a:r>
              <a:rPr lang="en-US" altLang="ko-KR" baseline="0" dirty="0" err="1"/>
              <a:t>Sangchul</a:t>
            </a:r>
            <a:r>
              <a:rPr lang="en-US" altLang="ko-KR" baseline="0" dirty="0"/>
              <a:t> Kim/ and </a:t>
            </a:r>
            <a:r>
              <a:rPr lang="en-US" altLang="ko-KR" baseline="0" dirty="0" err="1"/>
              <a:t>Bongki</a:t>
            </a:r>
            <a:r>
              <a:rPr lang="en-US" altLang="ko-KR" baseline="0" dirty="0"/>
              <a:t> Moon at Se Na Un.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====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====== </a:t>
            </a:r>
            <a:r>
              <a:rPr lang="en-US" altLang="ko-KR" dirty="0" err="1"/>
              <a:t>dGood</a:t>
            </a:r>
            <a:r>
              <a:rPr lang="en-US" altLang="ko-KR" dirty="0"/>
              <a:t> afternoon</a:t>
            </a:r>
            <a:r>
              <a:rPr lang="en-US" altLang="ko-KR" baseline="0" dirty="0"/>
              <a:t> everyone</a:t>
            </a:r>
          </a:p>
          <a:p>
            <a:r>
              <a:rPr lang="en-US" altLang="ko-KR" baseline="0" dirty="0"/>
              <a:t>We designed and Implemented a new physiological Logging system for SQLite with a Real PCM</a:t>
            </a:r>
          </a:p>
          <a:p>
            <a:r>
              <a:rPr lang="en-US" altLang="ko-KR" baseline="0" dirty="0"/>
              <a:t>We call this new approach Per-page-logging with PCM, and in short PPL.</a:t>
            </a:r>
          </a:p>
          <a:p>
            <a:endParaRPr lang="en-US" altLang="ko-KR" baseline="0" dirty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1C62454-CBEE-4347-8D67-0316A341EA30}" type="slidenum">
              <a:rPr lang="ko-KR" altLang="en-US" smtClean="0"/>
              <a:pPr eaLnBrk="1" hangingPunct="1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01" y="1334079"/>
            <a:ext cx="7928435" cy="502227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9308" y="6356350"/>
            <a:ext cx="2133600" cy="365125"/>
          </a:xfrm>
        </p:spPr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66DD30AA-2BE8-C645-8D51-FE68EE7EE754}" type="datetime1">
              <a:rPr lang="en-US" altLang="ja-JP" smtClean="0"/>
              <a:pPr/>
              <a:t>9/8/2016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0" r:id="rId13"/>
  </p:sldLayoutIdLst>
  <p:hf hdr="0" ftr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685800" y="1416107"/>
            <a:ext cx="7772400" cy="218434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Blktrace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오기환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2000" u="sng" dirty="0">
                <a:solidFill>
                  <a:schemeClr val="tx1"/>
                </a:solidFill>
              </a:rPr>
              <a:t>wurikiji@skku.edu</a:t>
            </a:r>
            <a:endParaRPr lang="en-US" altLang="ko-KR" sz="1800" u="sng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5332930"/>
            <a:ext cx="1232833" cy="126331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92" y="5342031"/>
            <a:ext cx="1281584" cy="124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오디오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81"/>
    </mc:Choice>
    <mc:Fallback xmlns="">
      <p:transition spd="slow" advTm="3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Terminate </a:t>
            </a:r>
            <a:r>
              <a:rPr lang="en-US" altLang="ko-KR" dirty="0" err="1"/>
              <a:t>btrace</a:t>
            </a:r>
            <a:endParaRPr lang="en-US" altLang="ko-KR" dirty="0"/>
          </a:p>
          <a:p>
            <a:pPr lvl="1"/>
            <a:r>
              <a:rPr lang="en-US" altLang="ko-KR" dirty="0"/>
              <a:t>Ctrl + C 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killall</a:t>
            </a:r>
            <a:r>
              <a:rPr lang="en-US" altLang="ko-KR" dirty="0"/>
              <a:t> -15 </a:t>
            </a:r>
            <a:r>
              <a:rPr lang="en-US" altLang="ko-KR" dirty="0" err="1"/>
              <a:t>btrace</a:t>
            </a:r>
            <a:r>
              <a:rPr lang="en-US" altLang="ko-KR" dirty="0"/>
              <a:t> </a:t>
            </a:r>
            <a:r>
              <a:rPr lang="en-US" altLang="ko-KR" dirty="0" err="1"/>
              <a:t>blktrace</a:t>
            </a:r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72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Analyze the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900238"/>
            <a:ext cx="846455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27652" y="2425148"/>
            <a:ext cx="6347791" cy="198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8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 – IO is issued</a:t>
            </a:r>
          </a:p>
          <a:p>
            <a:r>
              <a:rPr lang="en-US" altLang="ko-KR" dirty="0"/>
              <a:t>M – IO is merged</a:t>
            </a:r>
          </a:p>
          <a:p>
            <a:r>
              <a:rPr lang="en-US" altLang="ko-KR" dirty="0"/>
              <a:t>C – IO is completed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8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R, RS, RM – Read </a:t>
            </a:r>
          </a:p>
          <a:p>
            <a:r>
              <a:rPr lang="en-US" altLang="ko-KR" dirty="0"/>
              <a:t>W, WS, WM – Write</a:t>
            </a:r>
          </a:p>
          <a:p>
            <a:r>
              <a:rPr lang="en-US" altLang="ko-KR" dirty="0"/>
              <a:t>F, FW, FWF, FWFS – </a:t>
            </a:r>
            <a:r>
              <a:rPr lang="en-US" altLang="ko-KR" dirty="0" err="1"/>
              <a:t>fsync</a:t>
            </a:r>
            <a:r>
              <a:rPr lang="en-US" altLang="ko-KR" dirty="0"/>
              <a:t> or flush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87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a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13" y="1259552"/>
            <a:ext cx="6624695" cy="49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I/O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800" dirty="0" err="1"/>
              <a:t>blktrace</a:t>
            </a:r>
            <a:endParaRPr lang="en-US" altLang="ko-KR" sz="2800" dirty="0"/>
          </a:p>
          <a:p>
            <a:pPr lvl="1">
              <a:buFont typeface="Arial" charset="0"/>
              <a:buChar char="-"/>
              <a:defRPr/>
            </a:pPr>
            <a:r>
              <a:rPr lang="en-US" altLang="ko-KR" sz="2400" dirty="0" err="1"/>
              <a:t>blktrace</a:t>
            </a:r>
            <a:r>
              <a:rPr lang="en-US" altLang="ko-KR" sz="2400" dirty="0"/>
              <a:t> is a block layer IO tracing mechanism which provides detailed information about </a:t>
            </a:r>
            <a:r>
              <a:rPr lang="en-US" altLang="ko-KR" sz="2400" dirty="0">
                <a:solidFill>
                  <a:srgbClr val="C00000"/>
                </a:solidFill>
              </a:rPr>
              <a:t>request queue operations.</a:t>
            </a:r>
            <a:endParaRPr lang="en-US" altLang="ko-KR" sz="2400" dirty="0"/>
          </a:p>
          <a:p>
            <a:pPr>
              <a:defRPr/>
            </a:pPr>
            <a:r>
              <a:rPr lang="en-US" altLang="ko-KR" sz="2800" dirty="0"/>
              <a:t>Package Components</a:t>
            </a:r>
          </a:p>
          <a:p>
            <a:pPr lvl="1">
              <a:buFont typeface="Arial" charset="0"/>
              <a:buChar char="-"/>
              <a:defRPr/>
            </a:pPr>
            <a:r>
              <a:rPr lang="en-US" altLang="ko-KR" sz="2400" dirty="0" err="1"/>
              <a:t>blktrace</a:t>
            </a:r>
            <a:endParaRPr lang="en-US" altLang="ko-KR" sz="2400" dirty="0"/>
          </a:p>
          <a:p>
            <a:pPr lvl="2">
              <a:buFont typeface="Arial" charset="0"/>
              <a:buChar char="-"/>
              <a:defRPr/>
            </a:pPr>
            <a:r>
              <a:rPr lang="en-US" altLang="ko-KR" dirty="0" err="1"/>
              <a:t>blktrace</a:t>
            </a:r>
            <a:r>
              <a:rPr lang="en-US" altLang="ko-KR" dirty="0"/>
              <a:t> is utility for tracing. Trace results are saved to binary file.</a:t>
            </a:r>
          </a:p>
          <a:p>
            <a:pPr lvl="1">
              <a:buFont typeface="Arial" charset="0"/>
              <a:buChar char="-"/>
              <a:defRPr/>
            </a:pPr>
            <a:r>
              <a:rPr lang="en-US" altLang="ko-KR" sz="2400" dirty="0" err="1"/>
              <a:t>blkparse</a:t>
            </a:r>
            <a:endParaRPr lang="en-US" altLang="ko-KR" sz="2400" dirty="0"/>
          </a:p>
          <a:p>
            <a:pPr lvl="2">
              <a:buFont typeface="Arial" charset="0"/>
              <a:buChar char="-"/>
              <a:defRPr/>
            </a:pPr>
            <a:r>
              <a:rPr lang="en-US" altLang="ko-KR" dirty="0" err="1"/>
              <a:t>blkparse</a:t>
            </a:r>
            <a:r>
              <a:rPr lang="en-US" altLang="ko-KR" dirty="0"/>
              <a:t> is utility for parsing trace result. It reads trace results from binary file and parses.</a:t>
            </a:r>
          </a:p>
          <a:p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2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그룹 56"/>
          <p:cNvGrpSpPr>
            <a:grpSpLocks/>
          </p:cNvGrpSpPr>
          <p:nvPr/>
        </p:nvGrpSpPr>
        <p:grpSpPr bwMode="auto">
          <a:xfrm>
            <a:off x="571500" y="1285875"/>
            <a:ext cx="8034338" cy="5013325"/>
            <a:chOff x="1752609" y="1285860"/>
            <a:chExt cx="8034365" cy="501334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132299" y="1285860"/>
              <a:ext cx="1800225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Application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97149" y="1931974"/>
              <a:ext cx="5473700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System Call Interface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59049" y="2641586"/>
              <a:ext cx="5494352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Virtual File System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08746" y="3373424"/>
              <a:ext cx="935038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/>
                <a:t>EXT4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564099" y="3373424"/>
              <a:ext cx="935037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/>
                <a:t>F2FS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225711" y="3373424"/>
              <a:ext cx="936625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/>
                <a:t>XFS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25711" y="4000504"/>
              <a:ext cx="3313113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Buffer Cache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25711" y="5289561"/>
              <a:ext cx="5545138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Device Driver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225711" y="5938847"/>
              <a:ext cx="5545138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Hardware</a:t>
              </a:r>
            </a:p>
          </p:txBody>
        </p:sp>
        <p:cxnSp>
          <p:nvCxnSpPr>
            <p:cNvPr id="15" name="AutoShape 13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16200000" flipH="1">
              <a:off x="4890330" y="1788304"/>
              <a:ext cx="285751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8202649" y="4708534"/>
              <a:ext cx="15843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1800"/>
                <a:t>Kernel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202649" y="1422387"/>
              <a:ext cx="15843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1800"/>
                <a:t>User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657511" y="301306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881474" y="301306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5033999" y="301306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3895761" y="2301861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233489" y="4572008"/>
              <a:ext cx="5545138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FF0000"/>
                </a:buClr>
                <a:buChar char="•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-"/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C00000"/>
                  </a:solidFill>
                </a:rPr>
                <a:t>Request Queue</a:t>
              </a:r>
            </a:p>
          </p:txBody>
        </p:sp>
        <p:cxnSp>
          <p:nvCxnSpPr>
            <p:cNvPr id="23" name="직선 화살표 연결선 33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rot="16200000" flipH="1">
              <a:off x="3154787" y="3273023"/>
              <a:ext cx="266718" cy="11882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화살표 연결선 3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rot="16200000" flipH="1">
              <a:off x="3745907" y="3864143"/>
              <a:ext cx="266718" cy="600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화살표 연결선 38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rot="5400000">
              <a:off x="4323584" y="3292470"/>
              <a:ext cx="266718" cy="1149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화살표 연결선 41"/>
            <p:cNvCxnSpPr>
              <a:cxnSpLocks noChangeShapeType="1"/>
              <a:stCxn id="12" idx="2"/>
              <a:endCxn id="22" idx="0"/>
            </p:cNvCxnSpPr>
            <p:nvPr/>
          </p:nvCxnSpPr>
          <p:spPr bwMode="auto">
            <a:xfrm rot="16200000" flipH="1">
              <a:off x="4338593" y="3904542"/>
              <a:ext cx="211141" cy="1123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화살표 연결선 44"/>
            <p:cNvCxnSpPr>
              <a:cxnSpLocks noChangeShapeType="1"/>
              <a:stCxn id="22" idx="2"/>
              <a:endCxn id="13" idx="0"/>
            </p:cNvCxnSpPr>
            <p:nvPr/>
          </p:nvCxnSpPr>
          <p:spPr bwMode="auto">
            <a:xfrm rot="5400000">
              <a:off x="4823574" y="5107077"/>
              <a:ext cx="357190" cy="77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연결선 50"/>
            <p:cNvCxnSpPr>
              <a:cxnSpLocks noChangeShapeType="1"/>
            </p:cNvCxnSpPr>
            <p:nvPr/>
          </p:nvCxnSpPr>
          <p:spPr bwMode="auto">
            <a:xfrm>
              <a:off x="1752609" y="1789099"/>
              <a:ext cx="7143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52"/>
            <p:cNvCxnSpPr>
              <a:cxnSpLocks noChangeShapeType="1"/>
            </p:cNvCxnSpPr>
            <p:nvPr/>
          </p:nvCxnSpPr>
          <p:spPr bwMode="auto">
            <a:xfrm>
              <a:off x="1752609" y="5073659"/>
              <a:ext cx="7143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화살표 연결선 53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rot="5400000">
              <a:off x="4853819" y="5794385"/>
              <a:ext cx="28892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1391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5" y="1617663"/>
            <a:ext cx="7219950" cy="4486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37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‘</a:t>
            </a:r>
            <a:r>
              <a:rPr lang="en-US" altLang="ko-KR" dirty="0" err="1"/>
              <a:t>sudo</a:t>
            </a:r>
            <a:r>
              <a:rPr lang="en-US" altLang="ko-KR" dirty="0"/>
              <a:t> apt-get update’</a:t>
            </a:r>
          </a:p>
          <a:p>
            <a:r>
              <a:rPr lang="en-US" altLang="ko-KR" dirty="0"/>
              <a:t>Run ‘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blktrace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084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your device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66712"/>
            <a:ext cx="88296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your device path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fdisk</a:t>
            </a:r>
            <a:r>
              <a:rPr lang="en-US" altLang="ko-KR" dirty="0"/>
              <a:t> –l’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01" y="1205802"/>
            <a:ext cx="80867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en-US" altLang="ko-KR" dirty="0" err="1"/>
              <a:t>blktrace</a:t>
            </a:r>
            <a:r>
              <a:rPr lang="en-US" altLang="ko-KR" dirty="0"/>
              <a:t> before testing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btrace</a:t>
            </a:r>
            <a:r>
              <a:rPr lang="en-US" altLang="ko-KR" dirty="0"/>
              <a:t> /dev/</a:t>
            </a:r>
            <a:r>
              <a:rPr lang="en-US" altLang="ko-KR" dirty="0" err="1"/>
              <a:t>sda</a:t>
            </a:r>
            <a:r>
              <a:rPr lang="en-US" altLang="ko-KR" dirty="0"/>
              <a:t>’ or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btrace</a:t>
            </a:r>
            <a:r>
              <a:rPr lang="en-US" altLang="ko-KR" dirty="0"/>
              <a:t> /dev/</a:t>
            </a:r>
            <a:r>
              <a:rPr lang="en-US" altLang="ko-KR" dirty="0" err="1"/>
              <a:t>sda</a:t>
            </a:r>
            <a:r>
              <a:rPr lang="en-US" altLang="ko-KR" dirty="0"/>
              <a:t> &gt; output’ for 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552450"/>
            <a:ext cx="83534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btrace</a:t>
            </a:r>
            <a:r>
              <a:rPr lang="en-US" altLang="ko-KR" dirty="0"/>
              <a:t> shows block operations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30640"/>
            <a:ext cx="85534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24111</TotalTime>
  <Words>337</Words>
  <Application>Microsoft Office PowerPoint</Application>
  <PresentationFormat>화면 슬라이드 쇼(4:3)</PresentationFormat>
  <Paragraphs>79</Paragraphs>
  <Slides>14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ＭＳ Ｐゴシック</vt:lpstr>
      <vt:lpstr>굴림</vt:lpstr>
      <vt:lpstr>나눔고딕</vt:lpstr>
      <vt:lpstr>맑은 고딕</vt:lpstr>
      <vt:lpstr>Arial</vt:lpstr>
      <vt:lpstr>Calibri</vt:lpstr>
      <vt:lpstr>Wingdings</vt:lpstr>
      <vt:lpstr>2012 VLDB 서식</vt:lpstr>
      <vt:lpstr>Blktrace</vt:lpstr>
      <vt:lpstr>Block I/O tracing</vt:lpstr>
      <vt:lpstr>Structure</vt:lpstr>
      <vt:lpstr>Structure</vt:lpstr>
      <vt:lpstr>How to install</vt:lpstr>
      <vt:lpstr>Usage</vt:lpstr>
      <vt:lpstr>Usage</vt:lpstr>
      <vt:lpstr>Usage</vt:lpstr>
      <vt:lpstr>Usage </vt:lpstr>
      <vt:lpstr>Usage</vt:lpstr>
      <vt:lpstr>Analyze the result</vt:lpstr>
      <vt:lpstr>Main events</vt:lpstr>
      <vt:lpstr>Main IO</vt:lpstr>
      <vt:lpstr>Draw a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I/O Tracing</dc:title>
  <dc:creator>woonhak</dc:creator>
  <cp:lastModifiedBy>오기환</cp:lastModifiedBy>
  <cp:revision>2269</cp:revision>
  <cp:lastPrinted>2012-08-26T09:34:42Z</cp:lastPrinted>
  <dcterms:created xsi:type="dcterms:W3CDTF">2012-05-13T08:46:04Z</dcterms:created>
  <dcterms:modified xsi:type="dcterms:W3CDTF">2016-09-07T21:48:02Z</dcterms:modified>
</cp:coreProperties>
</file>