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1"/>
  </p:notesMasterIdLst>
  <p:handoutMasterIdLst>
    <p:handoutMasterId r:id="rId42"/>
  </p:handoutMasterIdLst>
  <p:sldIdLst>
    <p:sldId id="316" r:id="rId2"/>
    <p:sldId id="326" r:id="rId3"/>
    <p:sldId id="327" r:id="rId4"/>
    <p:sldId id="330" r:id="rId5"/>
    <p:sldId id="328" r:id="rId6"/>
    <p:sldId id="360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5" r:id="rId19"/>
    <p:sldId id="346" r:id="rId20"/>
    <p:sldId id="347" r:id="rId21"/>
    <p:sldId id="348" r:id="rId22"/>
    <p:sldId id="349" r:id="rId23"/>
    <p:sldId id="350" r:id="rId24"/>
    <p:sldId id="367" r:id="rId25"/>
    <p:sldId id="329" r:id="rId26"/>
    <p:sldId id="332" r:id="rId27"/>
    <p:sldId id="351" r:id="rId28"/>
    <p:sldId id="352" r:id="rId29"/>
    <p:sldId id="353" r:id="rId30"/>
    <p:sldId id="356" r:id="rId31"/>
    <p:sldId id="355" r:id="rId32"/>
    <p:sldId id="359" r:id="rId33"/>
    <p:sldId id="357" r:id="rId34"/>
    <p:sldId id="358" r:id="rId35"/>
    <p:sldId id="363" r:id="rId36"/>
    <p:sldId id="364" r:id="rId37"/>
    <p:sldId id="365" r:id="rId38"/>
    <p:sldId id="366" r:id="rId39"/>
    <p:sldId id="362" r:id="rId40"/>
  </p:sldIdLst>
  <p:sldSz cx="9144000" cy="6858000" type="screen4x3"/>
  <p:notesSz cx="6772275" cy="9902825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CC"/>
    <a:srgbClr val="C10FBD"/>
    <a:srgbClr val="F8FD2F"/>
    <a:srgbClr val="F5F7A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6410" autoAdjust="0"/>
  </p:normalViewPr>
  <p:slideViewPr>
    <p:cSldViewPr>
      <p:cViewPr varScale="1">
        <p:scale>
          <a:sx n="114" d="100"/>
          <a:sy n="114" d="100"/>
        </p:scale>
        <p:origin x="12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80" y="-96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C321BC20-854F-4911-A678-C481FA83B8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66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7332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7863" y="4703763"/>
            <a:ext cx="541655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3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I will explain two journal modes of SQLite.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Rollback journal mode.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transaction updates pages in rollback journal mode, </a:t>
            </a: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content of the page is copied to the rollback journal before updating it in the database, so that the change can always be undone if the transaction aborts.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transaction commits, SQLite syncs rollback journal file first,</a:t>
            </a: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flushes updated pages to original database file.</a:t>
            </a: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database file is also required to sync before commit.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Rollback journal file should be deleted at commit time.</a:t>
            </a: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addition, A transaction commit is regarded as success only after journal file is deleted.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some run-time overheads in rollback journal mode:</a:t>
            </a: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described in right figure.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a journal file is created and deleted whenever a new transaction begins and ends.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it invokes 3 </a:t>
            </a:r>
            <a:r>
              <a:rPr kumimoji="1"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fsync</a:t>
            </a:r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operations per transaction, and it incurs 2 writes per each updated page.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recent study, one logical page update in SQLite which runs in rollback journal mode, may invoke 22 physical page writes in the worst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/>
          <a:lstStyle/>
          <a:p>
            <a:fld id="{E280DC30-9171-D342-827B-94582DF8ADB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83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9/20/2016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╜┼╕φ┴╢" charset="0"/>
                <a:ea typeface="신명조" charset="-127"/>
              </a:rPr>
              <a:t>SKKU VLDB Lab.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dt="0"/>
  <p:txStyles>
    <p:titleStyle>
      <a:lvl1pPr algn="ctr" defTabSz="457200" rtl="0" eaLnBrk="1" latinLnBrk="1" hangingPunct="1">
        <a:spcBef>
          <a:spcPct val="0"/>
        </a:spcBef>
        <a:buNone/>
        <a:defRPr kumimoji="1" sz="4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  <a:lvl2pPr marL="742950" indent="-28575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2pPr>
      <a:lvl3pPr marL="11430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3pPr>
      <a:lvl4pPr marL="16002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4pPr>
      <a:lvl5pPr marL="20574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urikij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Journal Modes in SQLite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4000" dirty="0"/>
              <a:t>오기환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en-US" altLang="ko-KR" sz="4000" dirty="0">
                <a:hlinkClick r:id="rId3"/>
              </a:rPr>
              <a:t>wurikiji@gmail.com</a:t>
            </a:r>
            <a:r>
              <a:rPr lang="en-US" altLang="ko-KR" sz="4000" dirty="0"/>
              <a:t>)</a:t>
            </a:r>
          </a:p>
          <a:p>
            <a:r>
              <a:rPr lang="en-US" altLang="ko-KR" dirty="0"/>
              <a:t>SKKU VLDB Lab. (27334)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7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File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Changing Data</a:t>
            </a:r>
          </a:p>
          <a:p>
            <a:pPr lvl="1"/>
            <a:r>
              <a:rPr lang="en-US" altLang="ko-KR" dirty="0"/>
              <a:t>Red: Modified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308" y="1689273"/>
            <a:ext cx="33147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7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File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Flushing RBJ</a:t>
            </a:r>
          </a:p>
          <a:p>
            <a:pPr lvl="1"/>
            <a:r>
              <a:rPr lang="en-US" altLang="ko-KR" dirty="0"/>
              <a:t>Flush RBJ to NV-storage</a:t>
            </a:r>
          </a:p>
          <a:p>
            <a:pPr lvl="1"/>
            <a:r>
              <a:rPr lang="en-US" altLang="ko-KR" dirty="0"/>
              <a:t>2 </a:t>
            </a:r>
            <a:r>
              <a:rPr lang="en-US" altLang="ko-KR" dirty="0" err="1"/>
              <a:t>fsync</a:t>
            </a:r>
            <a:r>
              <a:rPr lang="en-US" altLang="ko-KR" dirty="0"/>
              <a:t>() are required</a:t>
            </a:r>
          </a:p>
          <a:p>
            <a:pPr lvl="2"/>
            <a:r>
              <a:rPr lang="en-US" altLang="ko-KR" dirty="0"/>
              <a:t>First: flush content</a:t>
            </a:r>
          </a:p>
          <a:p>
            <a:pPr lvl="2"/>
            <a:r>
              <a:rPr lang="en-US" altLang="ko-KR" dirty="0"/>
              <a:t>Second: flush header</a:t>
            </a:r>
          </a:p>
          <a:p>
            <a:pPr lvl="2"/>
            <a:r>
              <a:rPr lang="en-US" altLang="ko-KR" dirty="0"/>
              <a:t>Avoid reorder issue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642" y="1702023"/>
            <a:ext cx="3219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File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Changes to DB</a:t>
            </a:r>
          </a:p>
          <a:p>
            <a:pPr lvl="1"/>
            <a:r>
              <a:rPr lang="en-US" altLang="ko-KR" dirty="0"/>
              <a:t>OS writes it to buffer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42" y="1734716"/>
            <a:ext cx="33337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5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File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Flush Changes</a:t>
            </a:r>
          </a:p>
          <a:p>
            <a:pPr lvl="1"/>
            <a:r>
              <a:rPr lang="en-US" altLang="ko-KR" dirty="0" err="1"/>
              <a:t>fsync</a:t>
            </a:r>
            <a:r>
              <a:rPr lang="en-US" altLang="ko-KR" dirty="0"/>
              <a:t>() to DB file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61" y="1735212"/>
            <a:ext cx="3305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7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File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Deleting RBJ File</a:t>
            </a:r>
          </a:p>
          <a:p>
            <a:pPr lvl="1"/>
            <a:r>
              <a:rPr lang="en-US" altLang="ko-KR" dirty="0"/>
              <a:t>Deleting file is </a:t>
            </a:r>
            <a:r>
              <a:rPr lang="en-US" altLang="ko-KR" dirty="0" err="1"/>
              <a:t>exensive</a:t>
            </a:r>
            <a:endParaRPr lang="en-US" altLang="ko-KR" dirty="0"/>
          </a:p>
          <a:p>
            <a:pPr lvl="1"/>
            <a:r>
              <a:rPr lang="en-US" altLang="ko-KR" dirty="0"/>
              <a:t>3 methods to delete</a:t>
            </a:r>
          </a:p>
          <a:p>
            <a:pPr lvl="2"/>
            <a:r>
              <a:rPr lang="en-US" altLang="ko-KR" dirty="0"/>
              <a:t>Delete file</a:t>
            </a:r>
          </a:p>
          <a:p>
            <a:pPr lvl="2"/>
            <a:r>
              <a:rPr lang="en-US" altLang="ko-KR" dirty="0"/>
              <a:t>Truncate file size</a:t>
            </a:r>
          </a:p>
          <a:p>
            <a:pPr lvl="2"/>
            <a:r>
              <a:rPr lang="en-US" altLang="ko-KR" dirty="0"/>
              <a:t>Overwrite HDR with zero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61" y="1735212"/>
            <a:ext cx="3305175" cy="3962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110" y="1764505"/>
            <a:ext cx="3343275" cy="3914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44" y="1832371"/>
            <a:ext cx="2274005" cy="38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Roll back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291" y="1759297"/>
            <a:ext cx="3362325" cy="3952875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lnSpc>
                <a:spcPct val="100000"/>
              </a:lnSpc>
              <a:spcBef>
                <a:spcPts val="2000"/>
              </a:spcBef>
              <a:buClr>
                <a:srgbClr val="AA0000"/>
              </a:buClr>
              <a:buFont typeface="Arial"/>
              <a:buChar char="•"/>
              <a:defRPr kumimoji="1" sz="32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8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•"/>
              <a:defRPr kumimoji="1" sz="24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»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Rollback partial changes</a:t>
            </a:r>
          </a:p>
          <a:p>
            <a:pPr lvl="1" fontAlgn="auto">
              <a:spcAft>
                <a:spcPts val="0"/>
              </a:spcAft>
            </a:pPr>
            <a:r>
              <a:rPr lang="en-US" altLang="ko-KR" dirty="0"/>
              <a:t>RBJ exists</a:t>
            </a:r>
          </a:p>
          <a:p>
            <a:pPr lvl="1" fontAlgn="auto">
              <a:spcAft>
                <a:spcPts val="0"/>
              </a:spcAft>
            </a:pPr>
            <a:r>
              <a:rPr lang="en-US" altLang="ko-KR" dirty="0"/>
              <a:t>RBJ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ko-KR" dirty="0"/>
              <a:t>No write lock on DB</a:t>
            </a:r>
          </a:p>
          <a:p>
            <a:pPr lvl="1" fontAlgn="auto">
              <a:spcAft>
                <a:spcPts val="0"/>
              </a:spcAft>
            </a:pPr>
            <a:r>
              <a:rPr lang="en-US" altLang="ko-KR" dirty="0"/>
              <a:t>RBJ header is well-formed</a:t>
            </a:r>
            <a:br>
              <a:rPr lang="en-US" altLang="ko-KR" dirty="0"/>
            </a:br>
            <a:r>
              <a:rPr lang="en-US" altLang="ko-KR" dirty="0"/>
              <a:t>and not zeroed</a:t>
            </a:r>
          </a:p>
          <a:p>
            <a:pPr lvl="1" fontAlgn="auto">
              <a:spcAft>
                <a:spcPts val="0"/>
              </a:spcAft>
            </a:pPr>
            <a:r>
              <a:rPr lang="en-US" altLang="ko-KR" dirty="0"/>
              <a:t>No master journal name </a:t>
            </a:r>
          </a:p>
          <a:p>
            <a:pPr lvl="1" fontAlgn="auto">
              <a:spcAft>
                <a:spcPts val="0"/>
              </a:spcAft>
            </a:pPr>
            <a:r>
              <a:rPr lang="en-US" altLang="ko-KR" dirty="0"/>
              <a:t>Master journal exists</a:t>
            </a:r>
            <a:br>
              <a:rPr lang="en-US" altLang="ko-KR" dirty="0"/>
            </a:br>
            <a:r>
              <a:rPr lang="en-US" altLang="ko-KR" dirty="0"/>
              <a:t>with its name on RBJ </a:t>
            </a:r>
          </a:p>
          <a:p>
            <a:pPr lvl="1" fontAlgn="auto">
              <a:spcAft>
                <a:spcPts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497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Roll back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291" y="1759297"/>
            <a:ext cx="3362325" cy="3952875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lnSpc>
                <a:spcPct val="100000"/>
              </a:lnSpc>
              <a:spcBef>
                <a:spcPts val="2000"/>
              </a:spcBef>
              <a:buClr>
                <a:srgbClr val="AA0000"/>
              </a:buClr>
              <a:buFont typeface="Arial"/>
              <a:buChar char="•"/>
              <a:defRPr kumimoji="1" sz="32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8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•"/>
              <a:defRPr kumimoji="1" sz="24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»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Write content back to </a:t>
            </a:r>
            <a:br>
              <a:rPr lang="en-US" altLang="ko-KR" dirty="0"/>
            </a:br>
            <a:r>
              <a:rPr lang="en-US" altLang="ko-KR" dirty="0"/>
              <a:t>DB file</a:t>
            </a:r>
          </a:p>
          <a:p>
            <a:pPr fontAlgn="auto">
              <a:spcAft>
                <a:spcPts val="0"/>
              </a:spcAft>
            </a:pPr>
            <a:r>
              <a:rPr lang="en-US" altLang="ko-KR" dirty="0"/>
              <a:t>Use RBJ header info</a:t>
            </a:r>
          </a:p>
          <a:p>
            <a:pPr lvl="1" fontAlgn="auto">
              <a:spcAft>
                <a:spcPts val="0"/>
              </a:spcAft>
            </a:pPr>
            <a:r>
              <a:rPr lang="en-US" altLang="ko-KR" dirty="0"/>
              <a:t>Original DB size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63" y="1773275"/>
            <a:ext cx="33623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Roll back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Deleting RBJ File</a:t>
            </a:r>
          </a:p>
          <a:p>
            <a:pPr lvl="1"/>
            <a:r>
              <a:rPr lang="en-US" altLang="ko-KR" dirty="0"/>
              <a:t>Deleting file is </a:t>
            </a:r>
            <a:r>
              <a:rPr lang="en-US" altLang="ko-KR" dirty="0" err="1"/>
              <a:t>exensive</a:t>
            </a:r>
            <a:endParaRPr lang="en-US" altLang="ko-KR" dirty="0"/>
          </a:p>
          <a:p>
            <a:pPr lvl="1"/>
            <a:r>
              <a:rPr lang="en-US" altLang="ko-KR" dirty="0"/>
              <a:t>3 methods to delete</a:t>
            </a:r>
          </a:p>
          <a:p>
            <a:pPr lvl="2"/>
            <a:r>
              <a:rPr lang="en-US" altLang="ko-KR" dirty="0"/>
              <a:t>Delete file</a:t>
            </a:r>
          </a:p>
          <a:p>
            <a:pPr lvl="2"/>
            <a:r>
              <a:rPr lang="en-US" altLang="ko-KR" dirty="0"/>
              <a:t>Truncate file size</a:t>
            </a:r>
          </a:p>
          <a:p>
            <a:pPr lvl="2"/>
            <a:r>
              <a:rPr lang="en-US" altLang="ko-KR" dirty="0"/>
              <a:t>Overwrite HDR with zero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61" y="1735212"/>
            <a:ext cx="3305175" cy="3962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110" y="1764505"/>
            <a:ext cx="3343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1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Multi-file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 allows a single database connection to talk to two or more database files</a:t>
            </a:r>
          </a:p>
          <a:p>
            <a:endParaRPr lang="en-US" altLang="ko-KR" dirty="0"/>
          </a:p>
          <a:p>
            <a:r>
              <a:rPr lang="en-US" altLang="ko-KR" dirty="0"/>
              <a:t>More complex than single file commit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34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Multi-file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Separate </a:t>
            </a:r>
            <a:r>
              <a:rPr lang="en-US" altLang="ko-KR" dirty="0"/>
              <a:t>Rollback Journals for Each DB file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20" y="1941626"/>
            <a:ext cx="3681760" cy="43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1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Atomic Commit in SQLite</a:t>
            </a:r>
          </a:p>
          <a:p>
            <a:r>
              <a:rPr lang="en-US" altLang="ko-KR" dirty="0"/>
              <a:t>Rollback Journal</a:t>
            </a:r>
          </a:p>
          <a:p>
            <a:r>
              <a:rPr lang="en-US" altLang="ko-KR" dirty="0"/>
              <a:t>WAL Journal</a:t>
            </a:r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29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Multi-file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Master Journal File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44" y="2106109"/>
            <a:ext cx="4921312" cy="37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1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Multi-file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 RBJ headers</a:t>
            </a:r>
          </a:p>
          <a:p>
            <a:pPr lvl="1"/>
            <a:r>
              <a:rPr lang="en-US" altLang="ko-KR" dirty="0" err="1"/>
              <a:t>fsync</a:t>
            </a:r>
            <a:r>
              <a:rPr lang="en-US" altLang="ko-KR" dirty="0"/>
              <a:t>() both before and after updating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3" y="2524497"/>
            <a:ext cx="5134554" cy="38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4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Multi-file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 MJ file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32" y="1988840"/>
            <a:ext cx="5203137" cy="381642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018" y="50131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fontAlgn="auto">
              <a:spcAft>
                <a:spcPts val="0"/>
              </a:spcAft>
              <a:buFontTx/>
              <a:buChar char="-"/>
            </a:pPr>
            <a:r>
              <a:rPr lang="en-US" altLang="ko-KR" dirty="0"/>
              <a:t>No master journal name </a:t>
            </a:r>
          </a:p>
          <a:p>
            <a:pPr marL="742950" lvl="1" indent="-285750" fontAlgn="auto">
              <a:spcAft>
                <a:spcPts val="0"/>
              </a:spcAft>
              <a:buFontTx/>
              <a:buChar char="-"/>
            </a:pPr>
            <a:r>
              <a:rPr lang="en-US" altLang="ko-KR" dirty="0"/>
              <a:t>Master journal exists with its name on RBJ </a:t>
            </a:r>
          </a:p>
        </p:txBody>
      </p:sp>
    </p:spTree>
    <p:extLst>
      <p:ext uri="{BB962C8B-B14F-4D97-AF65-F5344CB8AC3E}">
        <p14:creationId xmlns:p14="http://schemas.microsoft.com/office/powerpoint/2010/main" val="2206784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Multi-file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Clean up the RBJ files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060848"/>
            <a:ext cx="3168352" cy="36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9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of RBJ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347" y="1333500"/>
            <a:ext cx="5269180" cy="4792663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880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 journal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9250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Write-Ahead Logging - Advantages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WAL is significantly faster in most scenarios</a:t>
            </a:r>
          </a:p>
          <a:p>
            <a:r>
              <a:rPr lang="en-US" altLang="ko-KR" dirty="0"/>
              <a:t>Disk I/O operations tends to be more sequential using WAL</a:t>
            </a:r>
          </a:p>
          <a:p>
            <a:r>
              <a:rPr lang="en-US" altLang="ko-KR" dirty="0"/>
              <a:t>WAL uses many fewer </a:t>
            </a:r>
            <a:r>
              <a:rPr lang="en-US" altLang="ko-KR" dirty="0" err="1"/>
              <a:t>fsync</a:t>
            </a:r>
            <a:r>
              <a:rPr lang="en-US" altLang="ko-KR" dirty="0"/>
              <a:t>() operations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859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Write-Ahead Logging - Disadvantages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 atomic across all databases as a set</a:t>
            </a:r>
          </a:p>
          <a:p>
            <a:r>
              <a:rPr lang="en-US" altLang="ko-KR" dirty="0"/>
              <a:t>WAL might be very slightly slower in read intensive applications</a:t>
            </a:r>
          </a:p>
          <a:p>
            <a:r>
              <a:rPr lang="en-US" altLang="ko-KR" dirty="0"/>
              <a:t>There is the extra operation of </a:t>
            </a:r>
            <a:r>
              <a:rPr lang="en-US" altLang="ko-KR" dirty="0" err="1"/>
              <a:t>checkpointing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08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252884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The original content is preserved in the database file</a:t>
            </a:r>
          </a:p>
          <a:p>
            <a:r>
              <a:rPr lang="en-US" altLang="ko-KR" dirty="0"/>
              <a:t>Changes are appended into a WAL file</a:t>
            </a:r>
          </a:p>
          <a:p>
            <a:pPr marL="342900" lvl="1" indent="-342900">
              <a:spcBef>
                <a:spcPts val="2000"/>
              </a:spcBef>
              <a:buFont typeface="Arial"/>
              <a:buChar char="•"/>
            </a:pPr>
            <a:r>
              <a:rPr lang="en-US" altLang="ko-KR" sz="3000" dirty="0"/>
              <a:t>Check-point when it becomes full</a:t>
            </a:r>
          </a:p>
          <a:p>
            <a:pPr marL="342900" lvl="1" indent="-342900">
              <a:spcBef>
                <a:spcPts val="2000"/>
              </a:spcBef>
              <a:buFont typeface="Arial"/>
              <a:buChar char="•"/>
            </a:pPr>
            <a:r>
              <a:rPr lang="en-US" altLang="ko-KR" sz="3000" dirty="0"/>
              <a:t>No file creation/deletion overhead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슬라이드 번호 개체 틀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9pPr>
          </a:lstStyle>
          <a:p>
            <a:fld id="{E8EFAFCE-8557-1447-889E-35AD09E1545F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293466" y="4352161"/>
            <a:ext cx="6379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dirty="0">
                <a:latin typeface="Calibri" pitchFamily="34" charset="0"/>
                <a:ea typeface="굴림" pitchFamily="50" charset="-127"/>
                <a:cs typeface="Calibri" pitchFamily="34" charset="0"/>
              </a:rPr>
              <a:t>RAM</a:t>
            </a:r>
            <a:endParaRPr lang="en-US" altLang="ko-KR" sz="1800" b="0" dirty="0">
              <a:solidFill>
                <a:schemeClr val="tx1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1812924" y="5291668"/>
            <a:ext cx="5967947" cy="1453448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2179320" y="598888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644998" y="5745423"/>
            <a:ext cx="89357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sz="1800" b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Storage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307247" y="6014285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5636406" y="6430062"/>
            <a:ext cx="97340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latinLnBrk="0" hangingPunct="0"/>
            <a:r>
              <a:rPr lang="en-US" altLang="ko-KR" b="1" dirty="0">
                <a:solidFill>
                  <a:srgbClr val="3333FF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WAL file</a:t>
            </a:r>
            <a:endParaRPr lang="en-US" altLang="ko-KR" sz="1800" b="1" dirty="0">
              <a:solidFill>
                <a:srgbClr val="3333FF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87133" y="4240997"/>
            <a:ext cx="3606800" cy="67433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>
              <a:latin typeface="Calibri" pitchFamily="34" charset="0"/>
            </a:endParaRPr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4978927" y="5919375"/>
            <a:ext cx="2361675" cy="53433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3485047" y="4395607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5062293" y="439406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3485047" y="4394064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P1_new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5062293" y="4385464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P2_new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9577" y="4385845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Transaction Commit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폭발 1 19"/>
          <p:cNvSpPr/>
          <p:nvPr/>
        </p:nvSpPr>
        <p:spPr>
          <a:xfrm>
            <a:off x="6609815" y="5102447"/>
            <a:ext cx="1778000" cy="123139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FULL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01526" y="5432270"/>
            <a:ext cx="1648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Check point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5132477" y="5997374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P1_new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6281309" y="5988907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P2_new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3326" y="5440852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Commit Done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69457" y="5429216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</a:rPr>
              <a:t>fsync</a:t>
            </a:r>
            <a:r>
              <a:rPr lang="en-US" altLang="ko-KR" sz="1600" b="1" dirty="0">
                <a:solidFill>
                  <a:srgbClr val="FF0000"/>
                </a:solidFill>
              </a:rPr>
              <a:t>() WAL file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9740" y="5369762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</a:rPr>
              <a:t>fsync</a:t>
            </a:r>
            <a:r>
              <a:rPr lang="en-US" altLang="ko-KR" sz="1600" b="1" dirty="0">
                <a:solidFill>
                  <a:srgbClr val="FF0000"/>
                </a:solidFill>
              </a:rPr>
              <a:t>() DB file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667208" y="2894784"/>
            <a:ext cx="2070018" cy="3911098"/>
            <a:chOff x="6830160" y="2263366"/>
            <a:chExt cx="2070018" cy="3911098"/>
          </a:xfrm>
        </p:grpSpPr>
        <p:sp>
          <p:nvSpPr>
            <p:cNvPr id="28" name="직사각형 27"/>
            <p:cNvSpPr/>
            <p:nvPr/>
          </p:nvSpPr>
          <p:spPr>
            <a:xfrm>
              <a:off x="6830160" y="2263366"/>
              <a:ext cx="2060965" cy="391109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77"/>
            <p:cNvSpPr/>
            <p:nvPr/>
          </p:nvSpPr>
          <p:spPr bwMode="auto">
            <a:xfrm>
              <a:off x="7172146" y="2373058"/>
              <a:ext cx="1440000" cy="26212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WAL Mode</a:t>
              </a:r>
              <a:endParaRPr lang="ko-KR" alt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직사각형 119"/>
            <p:cNvSpPr/>
            <p:nvPr/>
          </p:nvSpPr>
          <p:spPr bwMode="auto">
            <a:xfrm>
              <a:off x="6839213" y="2635181"/>
              <a:ext cx="1062713" cy="26510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Database File </a:t>
              </a:r>
              <a:endParaRPr lang="ko-KR" altLang="en-US" sz="105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직사각형 120"/>
            <p:cNvSpPr/>
            <p:nvPr/>
          </p:nvSpPr>
          <p:spPr bwMode="auto">
            <a:xfrm>
              <a:off x="7703309" y="2599177"/>
              <a:ext cx="1062713" cy="33711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WAL File</a:t>
              </a:r>
              <a:endParaRPr lang="ko-KR" altLang="en-US" sz="105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모서리가 둥근 직사각형 121"/>
            <p:cNvSpPr/>
            <p:nvPr/>
          </p:nvSpPr>
          <p:spPr>
            <a:xfrm>
              <a:off x="7975935" y="3165146"/>
              <a:ext cx="576000" cy="180000"/>
            </a:xfrm>
            <a:prstGeom prst="roundRect">
              <a:avLst/>
            </a:prstGeom>
            <a:noFill/>
            <a:ln w="952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P1_new</a:t>
              </a:r>
              <a:endParaRPr lang="ko-KR" alt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모서리가 둥근 직사각형 128"/>
            <p:cNvSpPr/>
            <p:nvPr/>
          </p:nvSpPr>
          <p:spPr>
            <a:xfrm>
              <a:off x="7975935" y="3592755"/>
              <a:ext cx="576000" cy="180000"/>
            </a:xfrm>
            <a:prstGeom prst="roundRect">
              <a:avLst/>
            </a:prstGeom>
            <a:noFill/>
            <a:ln w="952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Pn_new</a:t>
              </a:r>
              <a:endParaRPr lang="ko-KR" alt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40"/>
            <p:cNvSpPr/>
            <p:nvPr/>
          </p:nvSpPr>
          <p:spPr>
            <a:xfrm>
              <a:off x="7975935" y="3844803"/>
              <a:ext cx="576000" cy="180000"/>
            </a:xfrm>
            <a:prstGeom prst="roundRect">
              <a:avLst/>
            </a:prstGeom>
            <a:noFill/>
            <a:ln w="952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900" b="1" dirty="0" err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fsync</a:t>
              </a:r>
              <a:r>
                <a:rPr lang="en-US" altLang="ko-KR" sz="900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()</a:t>
              </a:r>
              <a:endParaRPr lang="ko-KR" altLang="en-US" sz="9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48049" y="4024803"/>
              <a:ext cx="1152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latin typeface="Calibri" pitchFamily="34" charset="0"/>
                  <a:cs typeface="Calibri" pitchFamily="34" charset="0"/>
                </a:rPr>
                <a:t>- TX Completion - </a:t>
              </a:r>
              <a:endParaRPr lang="ko-KR" altLang="en-US" sz="900" b="1" i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모서리가 둥근 직사각형 161"/>
            <p:cNvSpPr/>
            <p:nvPr/>
          </p:nvSpPr>
          <p:spPr>
            <a:xfrm>
              <a:off x="7082569" y="5032915"/>
              <a:ext cx="576000" cy="180000"/>
            </a:xfrm>
            <a:prstGeom prst="roundRect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P1</a:t>
              </a:r>
              <a:endParaRPr lang="ko-KR" alt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모서리가 둥근 직사각형 162"/>
            <p:cNvSpPr/>
            <p:nvPr/>
          </p:nvSpPr>
          <p:spPr>
            <a:xfrm>
              <a:off x="7082569" y="5464963"/>
              <a:ext cx="576000" cy="180000"/>
            </a:xfrm>
            <a:prstGeom prst="roundRect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Pn</a:t>
              </a:r>
              <a:endParaRPr lang="ko-KR" alt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폭발 1 16"/>
            <p:cNvSpPr/>
            <p:nvPr/>
          </p:nvSpPr>
          <p:spPr>
            <a:xfrm>
              <a:off x="7919333" y="4312835"/>
              <a:ext cx="792088" cy="544774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WAL File full</a:t>
              </a:r>
              <a:endParaRPr lang="ko-KR" altLang="en-US" sz="9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모서리가 둥근 직사각형 169"/>
            <p:cNvSpPr/>
            <p:nvPr/>
          </p:nvSpPr>
          <p:spPr>
            <a:xfrm>
              <a:off x="7074287" y="5700938"/>
              <a:ext cx="576000" cy="180000"/>
            </a:xfrm>
            <a:prstGeom prst="roundRect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 err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fsync</a:t>
              </a:r>
              <a:r>
                <a:rPr lang="en-US" altLang="ko-KR" sz="900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()</a:t>
              </a:r>
              <a:endParaRPr lang="ko-KR" altLang="en-US" sz="9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29575" y="3280908"/>
              <a:ext cx="338554" cy="38758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alibri" pitchFamily="34" charset="0"/>
                  <a:cs typeface="Calibri" pitchFamily="34" charset="0"/>
                </a:rPr>
                <a:t>...</a:t>
              </a:r>
              <a:endParaRPr lang="ko-KR" altLang="en-US" sz="1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29575" y="2800667"/>
              <a:ext cx="338554" cy="38758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alibri" pitchFamily="34" charset="0"/>
                  <a:cs typeface="Calibri" pitchFamily="34" charset="0"/>
                </a:rPr>
                <a:t>...</a:t>
              </a:r>
              <a:endParaRPr lang="ko-KR" altLang="en-US" sz="1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29575" y="4096811"/>
              <a:ext cx="338554" cy="38758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alibri" pitchFamily="34" charset="0"/>
                  <a:cs typeface="Calibri" pitchFamily="34" charset="0"/>
                </a:rPr>
                <a:t>...</a:t>
              </a:r>
              <a:endParaRPr lang="ko-KR" altLang="en-US" sz="10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3" name="꺾인 연결선 12"/>
            <p:cNvCxnSpPr>
              <a:stCxn id="32" idx="1"/>
              <a:endCxn id="36" idx="0"/>
            </p:cNvCxnSpPr>
            <p:nvPr/>
          </p:nvCxnSpPr>
          <p:spPr bwMode="auto">
            <a:xfrm rot="10800000" flipV="1">
              <a:off x="7370569" y="3255145"/>
              <a:ext cx="605366" cy="1777769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꺾인 연결선 64"/>
            <p:cNvCxnSpPr>
              <a:stCxn id="33" idx="1"/>
              <a:endCxn id="37" idx="3"/>
            </p:cNvCxnSpPr>
            <p:nvPr/>
          </p:nvCxnSpPr>
          <p:spPr bwMode="auto">
            <a:xfrm rot="10800000" flipV="1">
              <a:off x="7658569" y="3682755"/>
              <a:ext cx="317366" cy="187220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7230265" y="5149387"/>
              <a:ext cx="338554" cy="38758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alibri" pitchFamily="34" charset="0"/>
                  <a:cs typeface="Calibri" pitchFamily="34" charset="0"/>
                </a:rPr>
                <a:t>...</a:t>
              </a:r>
              <a:endParaRPr lang="ko-KR" altLang="en-US" sz="1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직사각형 22"/>
            <p:cNvSpPr/>
            <p:nvPr/>
          </p:nvSpPr>
          <p:spPr>
            <a:xfrm>
              <a:off x="6983228" y="4903188"/>
              <a:ext cx="1782793" cy="10303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933622" y="5218742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alibri" pitchFamily="34" charset="0"/>
                  <a:cs typeface="Calibri" pitchFamily="34" charset="0"/>
                </a:rPr>
                <a:t>Checkpoint</a:t>
              </a:r>
              <a:endParaRPr lang="ko-KR" altLang="en-US" sz="1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549480" y="4927713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after Update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18507 0.23495 " pathEditMode="relative" rAng="0" ptsTypes="AA">
                                      <p:cBhvr>
                                        <p:cTn id="39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1173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11111E-6 -7.40741E-7 L 0.13559 0.23634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-0.32673 0.00371 " pathEditMode="relative" rAng="0" ptsTypes="AA">
                                      <p:cBhvr>
                                        <p:cTn id="7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3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"/>
                            </p:stCondLst>
                            <p:childTnLst>
                              <p:par>
                                <p:cTn id="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0.00255 L -0.3283 0.0088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/>
      <p:bldP spid="19" grpId="1"/>
      <p:bldP spid="20" grpId="0" animBg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/>
      <p:bldP spid="25" grpId="1"/>
      <p:bldP spid="26" grpId="0"/>
      <p:bldP spid="26" grpId="1"/>
      <p:bldP spid="48" grpId="0"/>
      <p:bldP spid="4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Checkpointing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Moving the WAL file back into the database</a:t>
            </a:r>
          </a:p>
          <a:p>
            <a:r>
              <a:rPr lang="en-US" altLang="ko-KR" dirty="0"/>
              <a:t>By default, threshold size is 1000 pages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88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 commit in SQLite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227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Header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30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5289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File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80" y="1523734"/>
            <a:ext cx="6417041" cy="44255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19672" y="1909631"/>
            <a:ext cx="5184576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19672" y="3067208"/>
            <a:ext cx="5184576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14617" y="2029254"/>
            <a:ext cx="2425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Verdana" panose="020B0604030504040204" pitchFamily="34" charset="0"/>
              </a:rPr>
              <a:t>page size divided by 256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16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Page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flags</a:t>
            </a:r>
          </a:p>
          <a:p>
            <a:pPr lvl="1"/>
            <a:r>
              <a:rPr lang="en-US" altLang="ko-KR" dirty="0"/>
              <a:t>0x02: Index </a:t>
            </a:r>
            <a:r>
              <a:rPr lang="en-US" altLang="ko-KR" dirty="0" err="1"/>
              <a:t>b+tree</a:t>
            </a:r>
            <a:r>
              <a:rPr lang="en-US" altLang="ko-KR" dirty="0"/>
              <a:t> internal node</a:t>
            </a:r>
          </a:p>
          <a:p>
            <a:pPr lvl="1"/>
            <a:r>
              <a:rPr lang="en-US" altLang="ko-KR" dirty="0"/>
              <a:t>0x0A: Index </a:t>
            </a:r>
            <a:r>
              <a:rPr lang="en-US" altLang="ko-KR" dirty="0" err="1"/>
              <a:t>b+tree</a:t>
            </a:r>
            <a:r>
              <a:rPr lang="en-US" altLang="ko-KR" dirty="0"/>
              <a:t> leaf node</a:t>
            </a:r>
          </a:p>
          <a:p>
            <a:pPr lvl="1"/>
            <a:r>
              <a:rPr lang="en-US" altLang="ko-KR" dirty="0"/>
              <a:t>0x05: Table B-tree internal node</a:t>
            </a:r>
          </a:p>
          <a:p>
            <a:pPr lvl="1"/>
            <a:r>
              <a:rPr lang="en-US" altLang="ko-KR" dirty="0"/>
              <a:t>0x0D: Table B-tree leaf node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75" y="4221088"/>
            <a:ext cx="7470450" cy="16561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02087" y="4476951"/>
            <a:ext cx="7109769" cy="19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21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RBJ File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Journal Header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Journal record format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23" y="1916832"/>
            <a:ext cx="7525989" cy="12216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6747" y="2121925"/>
            <a:ext cx="7439192" cy="201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2476" y="2518296"/>
            <a:ext cx="5081068" cy="201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8284" y="2912244"/>
            <a:ext cx="5081068" cy="201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" y="4149080"/>
            <a:ext cx="7627620" cy="11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65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 File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WAL File Header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WAL Frame Header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0" y="1916832"/>
            <a:ext cx="7393980" cy="15121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8" y="4185135"/>
            <a:ext cx="6143625" cy="11620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0068" y="2301210"/>
            <a:ext cx="4856068" cy="19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5212" y="2642287"/>
            <a:ext cx="6499016" cy="38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84547" y="4185135"/>
            <a:ext cx="1547293" cy="19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29608" y="4678049"/>
            <a:ext cx="3618456" cy="314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71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Rollback journal internal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Example of transaction which inserts data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381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Start transaction and Insert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915"/>
            <a:ext cx="7271345" cy="55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88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Transaction – 1</a:t>
            </a:r>
            <a:r>
              <a:rPr lang="en-US" altLang="ko-KR" baseline="30000" dirty="0"/>
              <a:t>st</a:t>
            </a:r>
            <a:r>
              <a:rPr lang="en-US" altLang="ko-KR" dirty="0"/>
              <a:t> phase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76672"/>
            <a:ext cx="6526091" cy="50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89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Transaction - 2</a:t>
            </a:r>
            <a:r>
              <a:rPr lang="en-US" altLang="ko-KR" baseline="30000" dirty="0"/>
              <a:t>nd</a:t>
            </a:r>
            <a:r>
              <a:rPr lang="en-US" altLang="ko-KR" dirty="0"/>
              <a:t> phase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07" y="1123428"/>
            <a:ext cx="8176022" cy="53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75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www.sqlite.org</a:t>
            </a:r>
            <a:endParaRPr lang="en-US" altLang="ko-KR" dirty="0"/>
          </a:p>
          <a:p>
            <a:r>
              <a:rPr lang="en-US" altLang="ko-KR" dirty="0"/>
              <a:t>K. Lee et al., “Smart Layers and Dumb Result: IO Characterization of an Android-Based Smartphone”, EMSOFT’12</a:t>
            </a:r>
          </a:p>
          <a:p>
            <a:r>
              <a:rPr lang="en-US" altLang="ko-KR" dirty="0"/>
              <a:t>W. Kang et al., “X-FTL: Transactional FTL for SQLite Databases”, SIGMOD’13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17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 Commit in SQLite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Atomic commit means all or nothing </a:t>
            </a:r>
          </a:p>
          <a:p>
            <a:r>
              <a:rPr lang="en-US" altLang="ko-KR" dirty="0"/>
              <a:t>Some assumptions </a:t>
            </a:r>
          </a:p>
          <a:p>
            <a:pPr lvl="1"/>
            <a:r>
              <a:rPr lang="en-US" altLang="ko-KR" dirty="0"/>
              <a:t>A sector write is not atomic</a:t>
            </a:r>
          </a:p>
          <a:p>
            <a:pPr lvl="1"/>
            <a:r>
              <a:rPr lang="en-US" altLang="ko-KR" dirty="0"/>
              <a:t>OS will buffer writes and reorder the writes</a:t>
            </a:r>
          </a:p>
          <a:p>
            <a:pPr lvl="2"/>
            <a:r>
              <a:rPr lang="en-US" altLang="ko-KR" dirty="0"/>
              <a:t>flush or </a:t>
            </a:r>
            <a:r>
              <a:rPr lang="en-US" altLang="ko-KR" dirty="0" err="1"/>
              <a:t>fsync</a:t>
            </a:r>
            <a:r>
              <a:rPr lang="en-US" altLang="ko-KR" dirty="0"/>
              <a:t> data</a:t>
            </a:r>
          </a:p>
          <a:p>
            <a:pPr lvl="1"/>
            <a:r>
              <a:rPr lang="en-US" altLang="ko-KR" dirty="0"/>
              <a:t>File deletion is atomic </a:t>
            </a:r>
          </a:p>
          <a:p>
            <a:pPr lvl="1"/>
            <a:r>
              <a:rPr lang="en-US" altLang="ko-KR" dirty="0"/>
              <a:t>Bit error is the responsibility of the hardware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1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Roll back journal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551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RBJ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2911557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Rollback Journal (RBJ)</a:t>
            </a:r>
            <a:endParaRPr lang="en-US" altLang="ko-KR" sz="3000" dirty="0">
              <a:solidFill>
                <a:srgbClr val="92D050"/>
              </a:solidFill>
            </a:endParaRPr>
          </a:p>
          <a:p>
            <a:pPr lvl="1"/>
            <a:r>
              <a:rPr lang="en-US" altLang="ko-KR" sz="2600" b="1" dirty="0">
                <a:solidFill>
                  <a:srgbClr val="C00000"/>
                </a:solidFill>
              </a:rPr>
              <a:t>Old page images are backed up in RBJ file for undo</a:t>
            </a:r>
          </a:p>
          <a:p>
            <a:pPr lvl="1"/>
            <a:r>
              <a:rPr lang="en-US" altLang="ko-KR" sz="2600" dirty="0"/>
              <a:t>RBJ  file should be deleted at commit time</a:t>
            </a:r>
          </a:p>
          <a:p>
            <a:pPr lvl="2"/>
            <a:r>
              <a:rPr lang="en-US" altLang="ko-KR" sz="2200" dirty="0"/>
              <a:t>Transaction commit is regarded as success  only </a:t>
            </a:r>
            <a:r>
              <a:rPr lang="en-US" altLang="ko-KR" sz="2200" dirty="0">
                <a:solidFill>
                  <a:srgbClr val="C00000"/>
                </a:solidFill>
              </a:rPr>
              <a:t>after RBJ file is  deleted</a:t>
            </a:r>
            <a:endParaRPr lang="en-US" altLang="ko-KR" sz="1800" dirty="0">
              <a:solidFill>
                <a:srgbClr val="C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1293466" y="4352161"/>
            <a:ext cx="6379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dirty="0">
                <a:latin typeface="Calibri" pitchFamily="34" charset="0"/>
                <a:ea typeface="굴림" pitchFamily="50" charset="-127"/>
                <a:cs typeface="Calibri" pitchFamily="34" charset="0"/>
              </a:rPr>
              <a:t>RAM</a:t>
            </a:r>
            <a:endParaRPr lang="en-US" altLang="ko-KR" sz="1800" b="0" dirty="0">
              <a:solidFill>
                <a:schemeClr val="tx1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1831030" y="5291668"/>
            <a:ext cx="5967947" cy="1453448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179320" y="598888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644998" y="5745423"/>
            <a:ext cx="89357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sz="1800" b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Storage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281260" y="598888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5153993" y="6402903"/>
            <a:ext cx="168475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latinLnBrk="0" hangingPunct="0"/>
            <a:r>
              <a:rPr lang="en-US" altLang="ko-KR" b="1" dirty="0">
                <a:solidFill>
                  <a:srgbClr val="3333FF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RBJ file (per TX)</a:t>
            </a:r>
            <a:endParaRPr lang="en-US" altLang="ko-KR" sz="1800" b="1" dirty="0">
              <a:solidFill>
                <a:srgbClr val="3333FF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887133" y="4240997"/>
            <a:ext cx="3606800" cy="67433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49480" y="4927713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before Update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8" name="한쪽 모서리가 잘린 사각형 37"/>
          <p:cNvSpPr/>
          <p:nvPr/>
        </p:nvSpPr>
        <p:spPr>
          <a:xfrm>
            <a:off x="4843132" y="5919375"/>
            <a:ext cx="2361675" cy="53433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485047" y="4395607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5062293" y="439406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3485047" y="4397222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P1_new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5070763" y="4404282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P2_new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46333" y="4352161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Transaction Commit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2293" y="5406869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 </a:t>
            </a:r>
            <a:r>
              <a:rPr lang="en-US" altLang="ko-KR" sz="1600" b="1" dirty="0" err="1">
                <a:solidFill>
                  <a:srgbClr val="FF0000"/>
                </a:solidFill>
              </a:rPr>
              <a:t>fsync</a:t>
            </a:r>
            <a:r>
              <a:rPr lang="en-US" altLang="ko-KR" sz="1600" b="1" dirty="0">
                <a:solidFill>
                  <a:srgbClr val="FF0000"/>
                </a:solidFill>
              </a:rPr>
              <a:t>()s RBJ file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2852" y="5355481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</a:rPr>
              <a:t>fsync</a:t>
            </a:r>
            <a:r>
              <a:rPr lang="en-US" altLang="ko-KR" sz="1600" b="1" dirty="0">
                <a:solidFill>
                  <a:srgbClr val="FF0000"/>
                </a:solidFill>
              </a:rPr>
              <a:t>() DB file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73489" y="6000550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Journal file is deleted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5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7257 0.2351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1175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1111E-6 3.7037E-7 L 0.12274 0.23542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14548 0.2349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1173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1.48148E-6 L -0.19861 0.23403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1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2" grpId="0" animBg="1"/>
      <p:bldP spid="42" grpId="1" animBg="1"/>
      <p:bldP spid="43" grpId="0"/>
      <p:bldP spid="21" grpId="0"/>
      <p:bldP spid="21" grpId="1"/>
      <p:bldP spid="22" grpId="0"/>
      <p:bldP spid="22" grpId="1"/>
      <p:bldP spid="51" grpId="0"/>
      <p:bldP spid="5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File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 state</a:t>
            </a:r>
          </a:p>
          <a:p>
            <a:pPr lvl="1"/>
            <a:r>
              <a:rPr lang="en-US" altLang="ko-KR" dirty="0"/>
              <a:t>Rectangle: Page</a:t>
            </a:r>
          </a:p>
          <a:p>
            <a:pPr lvl="1"/>
            <a:r>
              <a:rPr lang="en-US" altLang="ko-KR" dirty="0"/>
              <a:t>Blue: Original</a:t>
            </a:r>
          </a:p>
          <a:p>
            <a:pPr lvl="1"/>
            <a:r>
              <a:rPr lang="en-US" altLang="ko-KR" dirty="0"/>
              <a:t>White: Empty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7" y="2106109"/>
            <a:ext cx="32861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5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File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Reading Data</a:t>
            </a:r>
          </a:p>
          <a:p>
            <a:pPr lvl="1"/>
            <a:r>
              <a:rPr lang="en-US" altLang="ko-KR" dirty="0"/>
              <a:t>Read 3 pages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7" y="2106109"/>
            <a:ext cx="3286125" cy="3248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258" y="2153766"/>
            <a:ext cx="3333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File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Creating RBJ File</a:t>
            </a:r>
          </a:p>
          <a:p>
            <a:pPr lvl="1"/>
            <a:r>
              <a:rPr lang="en-US" altLang="ko-KR" dirty="0"/>
              <a:t>First create RBJ</a:t>
            </a:r>
          </a:p>
          <a:p>
            <a:pPr lvl="1"/>
            <a:r>
              <a:rPr lang="en-US" altLang="ko-KR" dirty="0"/>
              <a:t>Write original contents</a:t>
            </a:r>
            <a:br>
              <a:rPr lang="en-US" altLang="ko-KR" dirty="0"/>
            </a:br>
            <a:r>
              <a:rPr lang="en-US" altLang="ko-KR" dirty="0"/>
              <a:t>to RBJ file with </a:t>
            </a:r>
            <a:r>
              <a:rPr lang="en-US" altLang="ko-KR" dirty="0" err="1"/>
              <a:t>pgno</a:t>
            </a:r>
            <a:endParaRPr lang="en-US" altLang="ko-KR" dirty="0"/>
          </a:p>
          <a:p>
            <a:pPr lvl="1"/>
            <a:r>
              <a:rPr lang="en-US" altLang="ko-KR" dirty="0"/>
              <a:t>Green: RBJ Header</a:t>
            </a:r>
          </a:p>
          <a:p>
            <a:pPr lvl="2"/>
            <a:r>
              <a:rPr lang="en-US" altLang="ko-KR" dirty="0"/>
              <a:t>Original size of DB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58" y="1744191"/>
            <a:ext cx="32956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676"/>
      </p:ext>
    </p:extLst>
  </p:cSld>
  <p:clrMapOvr>
    <a:masterClrMapping/>
  </p:clrMapOvr>
</p:sld>
</file>

<file path=ppt/theme/theme1.xml><?xml version="1.0" encoding="utf-8"?>
<a:theme xmlns:a="http://schemas.openxmlformats.org/drawingml/2006/main" name="2012 VLDB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>
          <a:defRPr b="1" dirty="0" smtClean="0">
            <a:solidFill>
              <a:srgbClr val="FF0000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VLDB 서식</Template>
  <TotalTime>2333</TotalTime>
  <Words>1038</Words>
  <Application>Microsoft Office PowerPoint</Application>
  <PresentationFormat>화면 슬라이드 쇼(4:3)</PresentationFormat>
  <Paragraphs>289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1" baseType="lpstr">
      <vt:lpstr>╜┼╕φ┴╢</vt:lpstr>
      <vt:lpstr>굴림</vt:lpstr>
      <vt:lpstr>나눔고딕</vt:lpstr>
      <vt:lpstr>맑은 고딕</vt:lpstr>
      <vt:lpstr>신명조</vt:lpstr>
      <vt:lpstr>한양해서</vt:lpstr>
      <vt:lpstr>Arial</vt:lpstr>
      <vt:lpstr>Book Antiqua</vt:lpstr>
      <vt:lpstr>Calibri</vt:lpstr>
      <vt:lpstr>Verdana</vt:lpstr>
      <vt:lpstr>Wingdings</vt:lpstr>
      <vt:lpstr>2012 VLDB 서식</vt:lpstr>
      <vt:lpstr>Journal Modes in SQLite</vt:lpstr>
      <vt:lpstr>Contents</vt:lpstr>
      <vt:lpstr>Atomic commit in SQLite</vt:lpstr>
      <vt:lpstr>Atomic Commit in SQLite</vt:lpstr>
      <vt:lpstr>Roll back journal</vt:lpstr>
      <vt:lpstr>RBJ</vt:lpstr>
      <vt:lpstr>Single File Commit</vt:lpstr>
      <vt:lpstr>Single File Commit</vt:lpstr>
      <vt:lpstr>Single File Commit</vt:lpstr>
      <vt:lpstr>Single File Commit</vt:lpstr>
      <vt:lpstr>Single File Commit</vt:lpstr>
      <vt:lpstr>Single File Commit</vt:lpstr>
      <vt:lpstr>Single File Commit</vt:lpstr>
      <vt:lpstr>Single File Commit</vt:lpstr>
      <vt:lpstr>Roll back </vt:lpstr>
      <vt:lpstr>Roll back </vt:lpstr>
      <vt:lpstr>Roll back </vt:lpstr>
      <vt:lpstr>Multi-file Commit</vt:lpstr>
      <vt:lpstr>Multi-file Commit</vt:lpstr>
      <vt:lpstr>Multi-file Commit</vt:lpstr>
      <vt:lpstr>Multi-file Commit</vt:lpstr>
      <vt:lpstr>Multi-file Commit</vt:lpstr>
      <vt:lpstr>Multi-file Commit</vt:lpstr>
      <vt:lpstr>Problems of RBJ</vt:lpstr>
      <vt:lpstr>WAL journal</vt:lpstr>
      <vt:lpstr>Write-Ahead Logging - Advantages</vt:lpstr>
      <vt:lpstr>Write-Ahead Logging - Disadvantages</vt:lpstr>
      <vt:lpstr>WAL</vt:lpstr>
      <vt:lpstr>Checkpointing</vt:lpstr>
      <vt:lpstr>File Header</vt:lpstr>
      <vt:lpstr>DB File Header</vt:lpstr>
      <vt:lpstr>DB Page Header</vt:lpstr>
      <vt:lpstr>RBJ File Header</vt:lpstr>
      <vt:lpstr>WAL File Header</vt:lpstr>
      <vt:lpstr>Rollback journal internal</vt:lpstr>
      <vt:lpstr>Start transaction and Insert</vt:lpstr>
      <vt:lpstr>Commit Transaction – 1st phase</vt:lpstr>
      <vt:lpstr>Commit Transaction - 2nd phase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10g Install</dc:title>
  <dc:creator>文盛業</dc:creator>
  <cp:lastModifiedBy>오기환</cp:lastModifiedBy>
  <cp:revision>467</cp:revision>
  <dcterms:created xsi:type="dcterms:W3CDTF">2008-09-03T12:14:57Z</dcterms:created>
  <dcterms:modified xsi:type="dcterms:W3CDTF">2016-09-19T17:28:43Z</dcterms:modified>
</cp:coreProperties>
</file>