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37"/>
  </p:notesMasterIdLst>
  <p:handoutMasterIdLst>
    <p:handoutMasterId r:id="rId38"/>
  </p:handoutMasterIdLst>
  <p:sldIdLst>
    <p:sldId id="316" r:id="rId2"/>
    <p:sldId id="326" r:id="rId3"/>
    <p:sldId id="392" r:id="rId4"/>
    <p:sldId id="393" r:id="rId5"/>
    <p:sldId id="394" r:id="rId6"/>
    <p:sldId id="396" r:id="rId7"/>
    <p:sldId id="405" r:id="rId8"/>
    <p:sldId id="327" r:id="rId9"/>
    <p:sldId id="330" r:id="rId10"/>
    <p:sldId id="389" r:id="rId11"/>
    <p:sldId id="390" r:id="rId12"/>
    <p:sldId id="391" r:id="rId13"/>
    <p:sldId id="401" r:id="rId14"/>
    <p:sldId id="402" r:id="rId15"/>
    <p:sldId id="403" r:id="rId16"/>
    <p:sldId id="398" r:id="rId17"/>
    <p:sldId id="407" r:id="rId18"/>
    <p:sldId id="406" r:id="rId19"/>
    <p:sldId id="412" r:id="rId20"/>
    <p:sldId id="414" r:id="rId21"/>
    <p:sldId id="419" r:id="rId22"/>
    <p:sldId id="420" r:id="rId23"/>
    <p:sldId id="421" r:id="rId24"/>
    <p:sldId id="408" r:id="rId25"/>
    <p:sldId id="409" r:id="rId26"/>
    <p:sldId id="410" r:id="rId27"/>
    <p:sldId id="415" r:id="rId28"/>
    <p:sldId id="416" r:id="rId29"/>
    <p:sldId id="418" r:id="rId30"/>
    <p:sldId id="422" r:id="rId31"/>
    <p:sldId id="423" r:id="rId32"/>
    <p:sldId id="424" r:id="rId33"/>
    <p:sldId id="425" r:id="rId34"/>
    <p:sldId id="417" r:id="rId35"/>
    <p:sldId id="397" r:id="rId36"/>
  </p:sldIdLst>
  <p:sldSz cx="9144000" cy="6858000" type="screen4x3"/>
  <p:notesSz cx="6772275" cy="9902825"/>
  <p:defaultTextStyle>
    <a:defPPr>
      <a:defRPr lang="ko-KR"/>
    </a:defPPr>
    <a:lvl1pPr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9">
          <p15:clr>
            <a:srgbClr val="A4A3A4"/>
          </p15:clr>
        </p15:guide>
        <p15:guide id="2" pos="21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0000FF"/>
    <a:srgbClr val="C10FBD"/>
    <a:srgbClr val="F8FD2F"/>
    <a:srgbClr val="F5F7A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96" autoAdjust="0"/>
    <p:restoredTop sz="86410" autoAdjust="0"/>
  </p:normalViewPr>
  <p:slideViewPr>
    <p:cSldViewPr>
      <p:cViewPr varScale="1">
        <p:scale>
          <a:sx n="76" d="100"/>
          <a:sy n="76" d="100"/>
        </p:scale>
        <p:origin x="77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0" d="100"/>
        <a:sy n="1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980" y="-96"/>
      </p:cViewPr>
      <p:guideLst>
        <p:guide orient="horz" pos="3119"/>
        <p:guide pos="21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99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400" y="0"/>
            <a:ext cx="29352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99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99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40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C321BC20-854F-4911-A678-C481FA83B8E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9662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733226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7863" y="4703763"/>
            <a:ext cx="5416550" cy="445611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63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vldb.skku.ac.kr/xe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0" y="4554924"/>
            <a:ext cx="2091840" cy="2091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부제목 스타일 편집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t>10/13/2016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8" name="Picture 2" descr="log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45318" y="5495853"/>
            <a:ext cx="1424550" cy="6221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970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317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3463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1412777"/>
            <a:ext cx="7772400" cy="1152128"/>
          </a:xfrm>
        </p:spPr>
        <p:txBody>
          <a:bodyPr>
            <a:normAutofit/>
          </a:bodyPr>
          <a:lstStyle>
            <a:lvl1pPr>
              <a:defRPr sz="3600" baseline="0"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r>
              <a:rPr lang="en-US" altLang="ko-KR" dirty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12976"/>
            <a:ext cx="6400800" cy="7200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Department of Computer and Electrical Engineering</a:t>
            </a:r>
          </a:p>
          <a:p>
            <a:r>
              <a:rPr lang="en-US" altLang="ko-KR" dirty="0" err="1"/>
              <a:t>Sungkyunkwan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2636912"/>
            <a:ext cx="4392488" cy="432048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lang="ko-KR" altLang="en-US" sz="1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pPr lvl="0"/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130" y="4437063"/>
            <a:ext cx="4679950" cy="13684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3045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1412777"/>
            <a:ext cx="7772400" cy="1152128"/>
          </a:xfrm>
        </p:spPr>
        <p:txBody>
          <a:bodyPr>
            <a:normAutofit/>
          </a:bodyPr>
          <a:lstStyle>
            <a:lvl1pPr>
              <a:defRPr sz="3600" baseline="0"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r>
              <a:rPr lang="en-US" altLang="ko-KR" dirty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12976"/>
            <a:ext cx="6400800" cy="7200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Department of Computer and Electrical Engineering</a:t>
            </a:r>
          </a:p>
          <a:p>
            <a:r>
              <a:rPr lang="en-US" altLang="ko-KR" dirty="0" err="1"/>
              <a:t>Sungkyunkwan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2636912"/>
            <a:ext cx="4392488" cy="432048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lang="ko-KR" altLang="en-US" sz="1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pPr lvl="0"/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130" y="4437063"/>
            <a:ext cx="4679950" cy="13684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3045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49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36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448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348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╜┼╕φ┴╢" charset="0"/>
                <a:ea typeface="신명조" charset="-127"/>
              </a:rPr>
              <a:t>SKKU VLDB Lab.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679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330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482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ko-KR" altLang="en-US"/>
              <a:t>그림을 추가하려면 아이콘을 클릭하십시오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781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801" y="274638"/>
            <a:ext cx="7928435" cy="931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801" y="1334080"/>
            <a:ext cx="7928435" cy="47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편집합니다</a:t>
            </a:r>
          </a:p>
          <a:p>
            <a:pPr lvl="1"/>
            <a:r>
              <a:rPr kumimoji="1" lang="ko-KR" altLang="en-US" dirty="0"/>
              <a:t>둘째 수준</a:t>
            </a:r>
          </a:p>
          <a:p>
            <a:pPr lvl="2"/>
            <a:r>
              <a:rPr kumimoji="1" lang="ko-KR" altLang="en-US" dirty="0"/>
              <a:t>셋째 수준</a:t>
            </a:r>
          </a:p>
          <a:p>
            <a:pPr lvl="3"/>
            <a:r>
              <a:rPr kumimoji="1" lang="ko-KR" altLang="en-US" dirty="0"/>
              <a:t>넷째 수준</a:t>
            </a:r>
          </a:p>
          <a:p>
            <a:pPr lvl="4"/>
            <a:r>
              <a:rPr kumimoji="1" lang="ko-KR" altLang="en-US" dirty="0"/>
              <a:t>다섯째 수준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endParaRPr lang="en-US" altLang="ko-KR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fld id="{D4197B64-B297-43F4-8479-C08517DC8D3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80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hf hdr="0" dt="0"/>
  <p:txStyles>
    <p:titleStyle>
      <a:lvl1pPr algn="ctr" defTabSz="457200" rtl="0" eaLnBrk="1" latinLnBrk="1" hangingPunct="1">
        <a:spcBef>
          <a:spcPct val="0"/>
        </a:spcBef>
        <a:buNone/>
        <a:defRPr kumimoji="1" sz="44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1pPr>
    </p:titleStyle>
    <p:bodyStyle>
      <a:lvl1pPr marL="342900" indent="-342900" algn="l" defTabSz="457200" rtl="0" eaLnBrk="1" latinLnBrk="1" hangingPunct="1">
        <a:lnSpc>
          <a:spcPct val="100000"/>
        </a:lnSpc>
        <a:spcBef>
          <a:spcPts val="2000"/>
        </a:spcBef>
        <a:buClr>
          <a:srgbClr val="AA0000"/>
        </a:buClr>
        <a:buFont typeface="Arial"/>
        <a:buChar char="•"/>
        <a:defRPr kumimoji="1" sz="32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1pPr>
      <a:lvl2pPr marL="742950" indent="-28575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–"/>
        <a:defRPr kumimoji="1" sz="28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2pPr>
      <a:lvl3pPr marL="1143000" indent="-22860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•"/>
        <a:defRPr kumimoji="1" sz="24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3pPr>
      <a:lvl4pPr marL="1600200" indent="-22860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–"/>
        <a:defRPr kumimoji="1" sz="20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4pPr>
      <a:lvl5pPr marL="2057400" indent="-22860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»"/>
        <a:defRPr kumimoji="1" sz="20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5pPr>
      <a:lvl6pPr marL="25146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urikij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ysoh.wordpress.com/2012/04/09/&#47532;&#45573;&#49828;-&#52964;&#45328;-&#44060;&#48156;&#51012;-&#50948;&#54620;-vim-&#49444;&#51221;-vimrc/" TargetMode="External"/><Relationship Id="rId2" Type="http://schemas.openxmlformats.org/officeDocument/2006/relationships/hyperlink" Target="https://github.com/wurikiji/2016-db-programming-fal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sqlite.org/queryplanner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Sorting in SQLite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z="4000" dirty="0"/>
              <a:t>오기환</a:t>
            </a:r>
            <a:endParaRPr lang="en-US" altLang="ko-KR" sz="4000" dirty="0"/>
          </a:p>
          <a:p>
            <a:r>
              <a:rPr lang="en-US" altLang="ko-KR" sz="4000" dirty="0"/>
              <a:t>(</a:t>
            </a:r>
            <a:r>
              <a:rPr lang="en-US" altLang="ko-KR" sz="4000" dirty="0">
                <a:hlinkClick r:id="rId3"/>
              </a:rPr>
              <a:t>wurikiji@gmail.com</a:t>
            </a:r>
            <a:r>
              <a:rPr lang="en-US" altLang="ko-KR" sz="4000" dirty="0"/>
              <a:t>)</a:t>
            </a:r>
          </a:p>
          <a:p>
            <a:r>
              <a:rPr lang="en-US" altLang="ko-KR" dirty="0"/>
              <a:t>SKKU VLDB Lab. (27334)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72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Execution Query Plan - Sort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637" y="1429544"/>
            <a:ext cx="7848600" cy="4600575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87624" y="2348880"/>
            <a:ext cx="1080120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03648" y="3499971"/>
            <a:ext cx="1080120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87624" y="4293096"/>
            <a:ext cx="1080120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87624" y="5053595"/>
            <a:ext cx="1080120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81144" y="2770073"/>
            <a:ext cx="1309105" cy="1101830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61310" y="4288213"/>
            <a:ext cx="1348772" cy="986288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65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3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VDBE level analysis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VDBE Opcodes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9032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OP-codes related to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OP_SorterOpen</a:t>
            </a:r>
            <a:endParaRPr lang="en-US" altLang="ko-KR" dirty="0"/>
          </a:p>
          <a:p>
            <a:pPr lvl="1"/>
            <a:r>
              <a:rPr lang="en-US" altLang="ko-KR" dirty="0"/>
              <a:t>Open a transient index that is specifically designed to sort large tables using external merge sort</a:t>
            </a:r>
          </a:p>
          <a:p>
            <a:r>
              <a:rPr lang="en-US" altLang="ko-KR" dirty="0" err="1"/>
              <a:t>OP_SorterInsert</a:t>
            </a:r>
            <a:endParaRPr lang="en-US" altLang="ko-KR" dirty="0"/>
          </a:p>
          <a:p>
            <a:pPr lvl="1"/>
            <a:r>
              <a:rPr lang="en-US" altLang="ko-KR" dirty="0"/>
              <a:t>Add a record to sorter</a:t>
            </a:r>
          </a:p>
          <a:p>
            <a:r>
              <a:rPr lang="en-US" altLang="ko-KR" dirty="0" err="1"/>
              <a:t>OP_SorterSort</a:t>
            </a:r>
            <a:endParaRPr lang="en-US" altLang="ko-KR" dirty="0"/>
          </a:p>
          <a:p>
            <a:pPr lvl="1"/>
            <a:r>
              <a:rPr lang="en-US" altLang="ko-KR" dirty="0"/>
              <a:t>Move cursor to forward and Sort data</a:t>
            </a:r>
          </a:p>
          <a:p>
            <a:r>
              <a:rPr lang="en-US" altLang="ko-KR" dirty="0" err="1"/>
              <a:t>OP_SorterNext</a:t>
            </a:r>
            <a:endParaRPr lang="en-US" altLang="ko-KR" dirty="0"/>
          </a:p>
          <a:p>
            <a:pPr lvl="1"/>
            <a:r>
              <a:rPr lang="en-US" altLang="ko-KR" dirty="0"/>
              <a:t>Get next elements in sorter</a:t>
            </a:r>
          </a:p>
          <a:p>
            <a:r>
              <a:rPr lang="en-US" altLang="ko-KR" dirty="0"/>
              <a:t>See details on </a:t>
            </a:r>
            <a:r>
              <a:rPr lang="en-US" altLang="ko-KR" dirty="0" err="1"/>
              <a:t>vdbe.c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0925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OP_SorterOpen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93" y="1334080"/>
            <a:ext cx="7410450" cy="479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20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OP_SorterInsert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43" y="1334080"/>
            <a:ext cx="7905750" cy="479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02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OP_SorterSort</a:t>
            </a:r>
            <a:r>
              <a:rPr lang="en-US" altLang="ko-KR" dirty="0"/>
              <a:t> &amp; </a:t>
            </a:r>
            <a:r>
              <a:rPr lang="en-US" altLang="ko-KR" dirty="0" err="1"/>
              <a:t>OP_SorterNext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1804987"/>
            <a:ext cx="5400675" cy="3248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762" y="5191077"/>
            <a:ext cx="53244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29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SQLite internals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SQLite sort code examples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16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1376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83568" y="1205802"/>
            <a:ext cx="7860668" cy="48874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1340768"/>
            <a:ext cx="142616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+mj-lt"/>
              </a:rPr>
              <a:t>Temp Memory</a:t>
            </a:r>
            <a:endParaRPr lang="ko-KR" altLang="en-US" sz="1600" b="1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898727" y="2257086"/>
            <a:ext cx="7430350" cy="2882760"/>
            <a:chOff x="898727" y="2257086"/>
            <a:chExt cx="7430350" cy="2882760"/>
          </a:xfrm>
        </p:grpSpPr>
        <p:grpSp>
          <p:nvGrpSpPr>
            <p:cNvPr id="14" name="그룹 13"/>
            <p:cNvGrpSpPr/>
            <p:nvPr/>
          </p:nvGrpSpPr>
          <p:grpSpPr>
            <a:xfrm>
              <a:off x="898727" y="2257086"/>
              <a:ext cx="7430350" cy="1440160"/>
              <a:chOff x="827584" y="1844824"/>
              <a:chExt cx="8654486" cy="144016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827584" y="1844824"/>
                <a:ext cx="2880320" cy="144016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3714667" y="1844824"/>
                <a:ext cx="2880320" cy="144016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6601750" y="1844824"/>
                <a:ext cx="2880320" cy="144016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898727" y="3699686"/>
              <a:ext cx="7430350" cy="1440160"/>
              <a:chOff x="827584" y="1844824"/>
              <a:chExt cx="8654486" cy="1440160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827584" y="1844824"/>
                <a:ext cx="2880320" cy="144016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3714667" y="1844824"/>
                <a:ext cx="2880320" cy="144016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601750" y="1844824"/>
                <a:ext cx="2880320" cy="144016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910702" y="1948089"/>
            <a:ext cx="114101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PMA or Page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1" name="순서도: 수행의 시작/종료 20"/>
          <p:cNvSpPr/>
          <p:nvPr/>
        </p:nvSpPr>
        <p:spPr>
          <a:xfrm>
            <a:off x="1043608" y="2521792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22" name="순서도: 수행의 시작/종료 21"/>
          <p:cNvSpPr/>
          <p:nvPr/>
        </p:nvSpPr>
        <p:spPr>
          <a:xfrm>
            <a:off x="2118173" y="2521792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23" name="순서도: 수행의 시작/종료 22"/>
          <p:cNvSpPr/>
          <p:nvPr/>
        </p:nvSpPr>
        <p:spPr>
          <a:xfrm>
            <a:off x="1043608" y="3010942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24" name="순서도: 수행의 시작/종료 23"/>
          <p:cNvSpPr/>
          <p:nvPr/>
        </p:nvSpPr>
        <p:spPr>
          <a:xfrm>
            <a:off x="2118173" y="3010942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25" name="순서도: 수행의 시작/종료 24"/>
          <p:cNvSpPr/>
          <p:nvPr/>
        </p:nvSpPr>
        <p:spPr>
          <a:xfrm>
            <a:off x="3558329" y="2521792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26" name="순서도: 수행의 시작/종료 25"/>
          <p:cNvSpPr/>
          <p:nvPr/>
        </p:nvSpPr>
        <p:spPr>
          <a:xfrm>
            <a:off x="4632894" y="2521792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27" name="순서도: 수행의 시작/종료 26"/>
          <p:cNvSpPr/>
          <p:nvPr/>
        </p:nvSpPr>
        <p:spPr>
          <a:xfrm>
            <a:off x="3558329" y="3010942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28" name="순서도: 수행의 시작/종료 27"/>
          <p:cNvSpPr/>
          <p:nvPr/>
        </p:nvSpPr>
        <p:spPr>
          <a:xfrm>
            <a:off x="4632894" y="3010942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29" name="순서도: 수행의 시작/종료 28"/>
          <p:cNvSpPr/>
          <p:nvPr/>
        </p:nvSpPr>
        <p:spPr>
          <a:xfrm>
            <a:off x="6100102" y="2521792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30" name="순서도: 수행의 시작/종료 29"/>
          <p:cNvSpPr/>
          <p:nvPr/>
        </p:nvSpPr>
        <p:spPr>
          <a:xfrm>
            <a:off x="7174667" y="2521792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31" name="순서도: 수행의 시작/종료 30"/>
          <p:cNvSpPr/>
          <p:nvPr/>
        </p:nvSpPr>
        <p:spPr>
          <a:xfrm>
            <a:off x="6100102" y="3010942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32" name="순서도: 수행의 시작/종료 31"/>
          <p:cNvSpPr/>
          <p:nvPr/>
        </p:nvSpPr>
        <p:spPr>
          <a:xfrm>
            <a:off x="7174667" y="3010942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33" name="순서도: 수행의 시작/종료 32"/>
          <p:cNvSpPr/>
          <p:nvPr/>
        </p:nvSpPr>
        <p:spPr>
          <a:xfrm>
            <a:off x="1044621" y="3966235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34" name="순서도: 수행의 시작/종료 33"/>
          <p:cNvSpPr/>
          <p:nvPr/>
        </p:nvSpPr>
        <p:spPr>
          <a:xfrm>
            <a:off x="2119186" y="3966235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35" name="순서도: 수행의 시작/종료 34"/>
          <p:cNvSpPr/>
          <p:nvPr/>
        </p:nvSpPr>
        <p:spPr>
          <a:xfrm>
            <a:off x="1044621" y="4455385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36" name="순서도: 수행의 시작/종료 35"/>
          <p:cNvSpPr/>
          <p:nvPr/>
        </p:nvSpPr>
        <p:spPr>
          <a:xfrm>
            <a:off x="2119186" y="4455385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37" name="순서도: 수행의 시작/종료 36"/>
          <p:cNvSpPr/>
          <p:nvPr/>
        </p:nvSpPr>
        <p:spPr>
          <a:xfrm>
            <a:off x="3563471" y="3966235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38" name="순서도: 수행의 시작/종료 37"/>
          <p:cNvSpPr/>
          <p:nvPr/>
        </p:nvSpPr>
        <p:spPr>
          <a:xfrm>
            <a:off x="4638036" y="3966235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39" name="순서도: 수행의 시작/종료 38"/>
          <p:cNvSpPr/>
          <p:nvPr/>
        </p:nvSpPr>
        <p:spPr>
          <a:xfrm>
            <a:off x="3563471" y="4455385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40" name="순서도: 수행의 시작/종료 39"/>
          <p:cNvSpPr/>
          <p:nvPr/>
        </p:nvSpPr>
        <p:spPr>
          <a:xfrm>
            <a:off x="4638036" y="4455385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41" name="순서도: 수행의 시작/종료 40"/>
          <p:cNvSpPr/>
          <p:nvPr/>
        </p:nvSpPr>
        <p:spPr>
          <a:xfrm>
            <a:off x="6070739" y="3966235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42" name="순서도: 수행의 시작/종료 41"/>
          <p:cNvSpPr/>
          <p:nvPr/>
        </p:nvSpPr>
        <p:spPr>
          <a:xfrm>
            <a:off x="7145304" y="3966235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43" name="순서도: 수행의 시작/종료 42"/>
          <p:cNvSpPr/>
          <p:nvPr/>
        </p:nvSpPr>
        <p:spPr>
          <a:xfrm>
            <a:off x="6070739" y="4455385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44" name="순서도: 수행의 시작/종료 43"/>
          <p:cNvSpPr/>
          <p:nvPr/>
        </p:nvSpPr>
        <p:spPr>
          <a:xfrm>
            <a:off x="7145304" y="4455385"/>
            <a:ext cx="1008112" cy="3460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69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Basic Terms - 1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All codes related to sort are in </a:t>
            </a:r>
            <a:r>
              <a:rPr lang="en-US" altLang="ko-KR" dirty="0" err="1"/>
              <a:t>vdbesort.c</a:t>
            </a:r>
            <a:endParaRPr lang="en-US" altLang="ko-KR" dirty="0"/>
          </a:p>
          <a:p>
            <a:r>
              <a:rPr lang="en-US" altLang="ko-KR" dirty="0"/>
              <a:t>Sorter </a:t>
            </a:r>
          </a:p>
          <a:p>
            <a:pPr lvl="1"/>
            <a:r>
              <a:rPr lang="en-US" altLang="ko-KR" dirty="0"/>
              <a:t>Sorting module</a:t>
            </a:r>
          </a:p>
          <a:p>
            <a:r>
              <a:rPr lang="en-US" altLang="ko-KR" dirty="0"/>
              <a:t>PMA – Packed Memory Array</a:t>
            </a:r>
          </a:p>
          <a:p>
            <a:pPr lvl="1"/>
            <a:r>
              <a:rPr lang="en-US" altLang="ko-KR" dirty="0"/>
              <a:t>Data format to write ‘sorted data’ to file</a:t>
            </a:r>
          </a:p>
          <a:p>
            <a:pPr lvl="1"/>
            <a:r>
              <a:rPr lang="en-US" altLang="ko-KR" dirty="0"/>
              <a:t>Same terms with “run”</a:t>
            </a:r>
          </a:p>
          <a:p>
            <a:r>
              <a:rPr lang="en-US" altLang="ko-KR" dirty="0"/>
              <a:t>Temp Memory</a:t>
            </a:r>
          </a:p>
          <a:p>
            <a:pPr lvl="1"/>
            <a:r>
              <a:rPr lang="en-US" altLang="ko-KR" dirty="0"/>
              <a:t>Used to sort data</a:t>
            </a:r>
          </a:p>
          <a:p>
            <a:pPr lvl="1"/>
            <a:r>
              <a:rPr lang="en-US" altLang="ko-KR" dirty="0"/>
              <a:t>Default: Set to same as buffer cache size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115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615801" y="2852936"/>
            <a:ext cx="3596159" cy="35034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Sorter Structure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7624" y="3769876"/>
            <a:ext cx="122238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nVal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Size of Record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85549" y="3769876"/>
            <a:ext cx="115127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pNext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Next address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5801" y="1507140"/>
            <a:ext cx="120135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latin typeface="+mj-lt"/>
              </a:rPr>
              <a:t>SorterList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801" y="1907250"/>
            <a:ext cx="171636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pList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Linked list of records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32168" y="1907250"/>
            <a:ext cx="152971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aMemory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Bulk </a:t>
            </a:r>
            <a:r>
              <a:rPr lang="en-US" altLang="ko-KR" b="1" dirty="0" err="1">
                <a:solidFill>
                  <a:schemeClr val="tx1"/>
                </a:solidFill>
                <a:latin typeface="+mj-lt"/>
              </a:rPr>
              <a:t>SorterRecord</a:t>
            </a:r>
            <a:endParaRPr lang="en-US" altLang="ko-KR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1882" y="1907250"/>
            <a:ext cx="153067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szPMA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Size of list as PMA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7624" y="4797152"/>
            <a:ext cx="122238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nVal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Size of Record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85548" y="4797152"/>
            <a:ext cx="115127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pNext</a:t>
            </a:r>
            <a:r>
              <a:rPr lang="en-US" altLang="ko-KR" b="1" dirty="0">
                <a:solidFill>
                  <a:srgbClr val="FF0000"/>
                </a:solidFill>
                <a:latin typeface="+mj-lt"/>
              </a:rPr>
              <a:t>/</a:t>
            </a:r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iNext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Next address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9" name="연결선: 구부러짐 18"/>
          <p:cNvCxnSpPr>
            <a:stCxn id="9" idx="2"/>
            <a:endCxn id="15" idx="0"/>
          </p:cNvCxnSpPr>
          <p:nvPr/>
        </p:nvCxnSpPr>
        <p:spPr>
          <a:xfrm rot="5400000">
            <a:off x="2127975" y="3963939"/>
            <a:ext cx="504056" cy="1162371"/>
          </a:xfrm>
          <a:prstGeom prst="curvedConnector3">
            <a:avLst/>
          </a:prstGeom>
          <a:ln w="28575">
            <a:headEnd w="lg" len="lg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5801" y="2852936"/>
            <a:ext cx="17091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9900CC"/>
                </a:solidFill>
                <a:latin typeface="+mj-lt"/>
              </a:rPr>
              <a:t>Using Pointer </a:t>
            </a:r>
            <a:r>
              <a:rPr lang="en-US" altLang="ko-KR" b="1" dirty="0" err="1">
                <a:solidFill>
                  <a:srgbClr val="9900CC"/>
                </a:solidFill>
                <a:latin typeface="+mj-lt"/>
              </a:rPr>
              <a:t>pNext</a:t>
            </a:r>
            <a:endParaRPr lang="ko-KR" altLang="en-US" b="1" dirty="0">
              <a:solidFill>
                <a:srgbClr val="9900CC"/>
              </a:solidFill>
              <a:latin typeface="+mj-lt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03138" y="2852936"/>
            <a:ext cx="3596159" cy="35034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003138" y="2852936"/>
            <a:ext cx="150457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9900CC"/>
                </a:solidFill>
                <a:latin typeface="+mj-lt"/>
              </a:rPr>
              <a:t>Using offset </a:t>
            </a:r>
            <a:r>
              <a:rPr lang="en-US" altLang="ko-KR" b="1" dirty="0" err="1">
                <a:solidFill>
                  <a:srgbClr val="9900CC"/>
                </a:solidFill>
                <a:latin typeface="+mj-lt"/>
              </a:rPr>
              <a:t>iNext</a:t>
            </a:r>
            <a:endParaRPr lang="ko-KR" altLang="en-US" b="1" dirty="0">
              <a:solidFill>
                <a:srgbClr val="9900CC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06525" y="5833131"/>
            <a:ext cx="180696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Allocate </a:t>
            </a:r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SorterRecord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Separately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82183" y="5833129"/>
            <a:ext cx="183806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Allocate Bulk Memory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For </a:t>
            </a:r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SorterRecord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80112" y="3346969"/>
            <a:ext cx="122238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nVal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Size of Record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01216" y="3346969"/>
            <a:ext cx="100444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iNext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Next offset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42007" y="1907250"/>
            <a:ext cx="122238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nVal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Size of Record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64393" y="1907250"/>
            <a:ext cx="110235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pNext</a:t>
            </a:r>
            <a:r>
              <a:rPr lang="en-US" altLang="ko-KR" b="1" dirty="0">
                <a:solidFill>
                  <a:srgbClr val="FF0000"/>
                </a:solidFill>
                <a:latin typeface="+mj-lt"/>
              </a:rPr>
              <a:t>/</a:t>
            </a:r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iNext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Next record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42007" y="1507140"/>
            <a:ext cx="158235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latin typeface="+mj-lt"/>
              </a:rPr>
              <a:t>SorterRecord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80112" y="3866616"/>
            <a:ext cx="122238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nVal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Size of Record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92892" y="3866616"/>
            <a:ext cx="100444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iNext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Next offset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80112" y="4389836"/>
            <a:ext cx="122238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nVal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Size of Record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98036" y="4389836"/>
            <a:ext cx="100444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iNext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Next offset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80112" y="4909483"/>
            <a:ext cx="122238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nVal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Size of Record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03180" y="4909483"/>
            <a:ext cx="100444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iNext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Next offset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97255" y="1669624"/>
            <a:ext cx="6351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9900CC"/>
                </a:solidFill>
                <a:latin typeface="+mj-lt"/>
              </a:rPr>
              <a:t>Union</a:t>
            </a:r>
            <a:endParaRPr lang="ko-KR" altLang="en-US" b="1" dirty="0">
              <a:solidFill>
                <a:srgbClr val="9900CC"/>
              </a:solidFill>
              <a:latin typeface="+mj-lt"/>
            </a:endParaRPr>
          </a:p>
        </p:txBody>
      </p:sp>
      <p:cxnSp>
        <p:nvCxnSpPr>
          <p:cNvPr id="43" name="연결선: 구부러짐 42"/>
          <p:cNvCxnSpPr>
            <a:stCxn id="13" idx="2"/>
            <a:endCxn id="22" idx="0"/>
          </p:cNvCxnSpPr>
          <p:nvPr/>
        </p:nvCxnSpPr>
        <p:spPr>
          <a:xfrm rot="16200000" flipH="1">
            <a:off x="4737888" y="789606"/>
            <a:ext cx="422466" cy="3704193"/>
          </a:xfrm>
          <a:prstGeom prst="curvedConnector3">
            <a:avLst/>
          </a:prstGeom>
          <a:ln w="28575">
            <a:headEnd w="lg" len="lg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86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Sorting in SQLite</a:t>
            </a:r>
          </a:p>
          <a:p>
            <a:r>
              <a:rPr lang="en-US" altLang="ko-KR" dirty="0"/>
              <a:t>Execution query plan analysis</a:t>
            </a:r>
          </a:p>
          <a:p>
            <a:r>
              <a:rPr lang="en-US" altLang="ko-KR" dirty="0"/>
              <a:t>VDBE level analysis</a:t>
            </a:r>
          </a:p>
          <a:p>
            <a:r>
              <a:rPr lang="en-US" altLang="ko-KR" dirty="0"/>
              <a:t>SQLite Internals</a:t>
            </a:r>
          </a:p>
          <a:p>
            <a:r>
              <a:rPr lang="en-US" altLang="ko-KR" dirty="0"/>
              <a:t>Assignment #4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0293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Making PMA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27446" y="2262345"/>
            <a:ext cx="122238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nVal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Size of Record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9832" y="2262345"/>
            <a:ext cx="110235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pNext</a:t>
            </a:r>
            <a:r>
              <a:rPr lang="en-US" altLang="ko-KR" b="1" dirty="0">
                <a:solidFill>
                  <a:srgbClr val="FF0000"/>
                </a:solidFill>
                <a:latin typeface="+mj-lt"/>
              </a:rPr>
              <a:t>/</a:t>
            </a:r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iNext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Next record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27446" y="1862235"/>
            <a:ext cx="158235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latin typeface="+mj-lt"/>
              </a:rPr>
              <a:t>SorterRecord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52185" y="2262345"/>
            <a:ext cx="142981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Record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Space for Record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827446" y="2919999"/>
            <a:ext cx="23072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152185" y="2919999"/>
            <a:ext cx="14298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30499" y="2955111"/>
            <a:ext cx="170110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9900CC"/>
                </a:solidFill>
                <a:latin typeface="+mj-lt"/>
              </a:rPr>
              <a:t>sizeof</a:t>
            </a:r>
            <a:r>
              <a:rPr lang="en-US" altLang="ko-KR" b="1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+mj-lt"/>
              </a:rPr>
              <a:t>SorterRecord</a:t>
            </a:r>
            <a:r>
              <a:rPr lang="en-US" altLang="ko-KR" b="1" dirty="0">
                <a:solidFill>
                  <a:schemeClr val="tx1"/>
                </a:solidFill>
                <a:latin typeface="+mj-lt"/>
              </a:rPr>
              <a:t>)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0486" y="2955111"/>
            <a:ext cx="953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9900CC"/>
                </a:solidFill>
                <a:latin typeface="+mj-lt"/>
              </a:rPr>
              <a:t>nVal</a:t>
            </a:r>
            <a:r>
              <a:rPr lang="en-US" altLang="ko-KR" b="1" dirty="0">
                <a:solidFill>
                  <a:srgbClr val="9900CC"/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+mj-lt"/>
              </a:rPr>
              <a:t>bytes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27446" y="3757957"/>
            <a:ext cx="347781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Packed Memory Array Element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27446" y="4158067"/>
            <a:ext cx="122238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altLang="ko-KR" b="1" dirty="0" err="1">
                <a:solidFill>
                  <a:srgbClr val="FF0000"/>
                </a:solidFill>
                <a:latin typeface="Calibri"/>
              </a:rPr>
              <a:t>nVal</a:t>
            </a:r>
            <a:endParaRPr lang="en-US" altLang="ko-KR" b="1" dirty="0">
              <a:solidFill>
                <a:srgbClr val="FF0000"/>
              </a:solidFill>
              <a:latin typeface="Calibri"/>
            </a:endParaRPr>
          </a:p>
          <a:p>
            <a:pPr lvl="0"/>
            <a:r>
              <a:rPr lang="en-US" altLang="ko-KR" b="1" dirty="0">
                <a:solidFill>
                  <a:prstClr val="black"/>
                </a:solidFill>
                <a:latin typeface="Calibri"/>
              </a:rPr>
              <a:t>Size of Record</a:t>
            </a:r>
            <a:endParaRPr lang="ko-KR" altLang="en-US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49832" y="4158067"/>
            <a:ext cx="142981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Record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Space for Record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97282" y="4653136"/>
            <a:ext cx="148271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9900CC"/>
                </a:solidFill>
                <a:latin typeface="+mj-lt"/>
              </a:rPr>
              <a:t>Length &lt;= 4 bytes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890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Basic Terms - 2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MergeEngine</a:t>
            </a:r>
            <a:endParaRPr lang="en-US" altLang="ko-KR" dirty="0"/>
          </a:p>
          <a:p>
            <a:pPr lvl="1"/>
            <a:r>
              <a:rPr lang="en-US" altLang="ko-KR" dirty="0"/>
              <a:t>Has multiple PMAs</a:t>
            </a:r>
          </a:p>
          <a:p>
            <a:pPr lvl="1"/>
            <a:r>
              <a:rPr lang="en-US" altLang="ko-KR" dirty="0"/>
              <a:t>Combine multiple PMAs (default: &lt;= 16) into one big PMA using merge operation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7704" y="3730122"/>
            <a:ext cx="159114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latin typeface="+mj-lt"/>
              </a:rPr>
              <a:t>MergeEngine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7704" y="4130232"/>
            <a:ext cx="108779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nTree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Size of array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95502" y="4130232"/>
            <a:ext cx="195502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pTask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For multi thread sorting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0524" y="4130232"/>
            <a:ext cx="153093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aTree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Merge Result Tree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81457" y="4130232"/>
            <a:ext cx="95551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aReadr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Input data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3054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971600" y="1988840"/>
            <a:ext cx="7572636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MergeEngine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5801" y="1334080"/>
            <a:ext cx="7928435" cy="654760"/>
          </a:xfrm>
        </p:spPr>
        <p:txBody>
          <a:bodyPr/>
          <a:lstStyle/>
          <a:p>
            <a:r>
              <a:rPr lang="en-US" altLang="ko-KR" dirty="0"/>
              <a:t>Uses Incremental Merge Tree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8463" y="2276872"/>
            <a:ext cx="74251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Banana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9256" y="2276872"/>
            <a:ext cx="62927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Feijoa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06813" y="2276872"/>
            <a:ext cx="96770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Elderberry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2796" y="2276872"/>
            <a:ext cx="74488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Currant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5962" y="2281159"/>
            <a:ext cx="95519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Grapefruit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99442" y="2276872"/>
            <a:ext cx="6206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Apple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8407" y="2276872"/>
            <a:ext cx="68800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Durian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685" y="2266999"/>
            <a:ext cx="79919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aReader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52996" y="4982802"/>
            <a:ext cx="85003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303030" y="4982802"/>
            <a:ext cx="85003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153064" y="4982802"/>
            <a:ext cx="85003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003098" y="4982802"/>
            <a:ext cx="85003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853132" y="4982802"/>
            <a:ext cx="85003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703166" y="4982802"/>
            <a:ext cx="85003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553200" y="4982802"/>
            <a:ext cx="85003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403234" y="4982802"/>
            <a:ext cx="85003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38913" y="5260961"/>
            <a:ext cx="59343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aTree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51699" y="3049214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0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34392" y="3049214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6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2915816" y="1844824"/>
            <a:ext cx="0" cy="12043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5278905" y="1844824"/>
            <a:ext cx="0" cy="12043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7452320" y="1844824"/>
            <a:ext cx="0" cy="12043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69348" y="5260961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6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40198" y="5260961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5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5874" y="3049214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1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52644" y="3049214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2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17029" y="3049214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3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81414" y="3049214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4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71764" y="3049214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5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68781" y="5260961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3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40131" y="5257563"/>
            <a:ext cx="27603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0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90095" y="5257562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5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40061" y="5257562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0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84817" y="5264731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5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4853132" y="4694770"/>
            <a:ext cx="0" cy="15121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153064" y="4694770"/>
            <a:ext cx="0" cy="15121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7" idx="2"/>
            <a:endCxn id="32" idx="0"/>
          </p:cNvCxnSpPr>
          <p:nvPr/>
        </p:nvCxnSpPr>
        <p:spPr>
          <a:xfrm flipH="1">
            <a:off x="7807367" y="3356991"/>
            <a:ext cx="165044" cy="1903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/>
          <p:cNvCxnSpPr>
            <a:stCxn id="37" idx="2"/>
            <a:endCxn id="38" idx="2"/>
          </p:cNvCxnSpPr>
          <p:nvPr/>
        </p:nvCxnSpPr>
        <p:spPr>
          <a:xfrm rot="16200000" flipH="1">
            <a:off x="6464608" y="2811816"/>
            <a:ext cx="12700" cy="1090350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/>
          <p:cNvCxnSpPr>
            <a:stCxn id="35" idx="2"/>
            <a:endCxn id="36" idx="2"/>
          </p:cNvCxnSpPr>
          <p:nvPr/>
        </p:nvCxnSpPr>
        <p:spPr>
          <a:xfrm rot="16200000" flipH="1">
            <a:off x="4172855" y="2774798"/>
            <a:ext cx="12700" cy="1164385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/>
          <p:cNvCxnSpPr>
            <a:stCxn id="26" idx="2"/>
            <a:endCxn id="34" idx="2"/>
          </p:cNvCxnSpPr>
          <p:nvPr/>
        </p:nvCxnSpPr>
        <p:spPr>
          <a:xfrm rot="16200000" flipH="1">
            <a:off x="1986805" y="2859903"/>
            <a:ext cx="12700" cy="994175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33" idx="0"/>
          </p:cNvCxnSpPr>
          <p:nvPr/>
        </p:nvCxnSpPr>
        <p:spPr>
          <a:xfrm>
            <a:off x="6444208" y="3573016"/>
            <a:ext cx="534009" cy="16879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endCxn id="39" idx="0"/>
          </p:cNvCxnSpPr>
          <p:nvPr/>
        </p:nvCxnSpPr>
        <p:spPr>
          <a:xfrm>
            <a:off x="4202487" y="3573016"/>
            <a:ext cx="1904313" cy="16879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endCxn id="40" idx="0"/>
          </p:cNvCxnSpPr>
          <p:nvPr/>
        </p:nvCxnSpPr>
        <p:spPr>
          <a:xfrm>
            <a:off x="1965861" y="3586198"/>
            <a:ext cx="3312289" cy="1671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/>
          <p:cNvCxnSpPr>
            <a:stCxn id="21" idx="2"/>
            <a:endCxn id="22" idx="2"/>
          </p:cNvCxnSpPr>
          <p:nvPr/>
        </p:nvCxnSpPr>
        <p:spPr>
          <a:xfrm rot="16200000" flipH="1">
            <a:off x="5703166" y="5421881"/>
            <a:ext cx="12700" cy="850034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/>
          <p:cNvCxnSpPr>
            <a:stCxn id="23" idx="2"/>
            <a:endCxn id="24" idx="2"/>
          </p:cNvCxnSpPr>
          <p:nvPr/>
        </p:nvCxnSpPr>
        <p:spPr>
          <a:xfrm rot="16200000" flipH="1">
            <a:off x="7403234" y="5421881"/>
            <a:ext cx="12700" cy="850034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/>
          <p:cNvCxnSpPr>
            <a:stCxn id="19" idx="2"/>
            <a:endCxn id="20" idx="2"/>
          </p:cNvCxnSpPr>
          <p:nvPr/>
        </p:nvCxnSpPr>
        <p:spPr>
          <a:xfrm rot="16200000" flipH="1">
            <a:off x="4003098" y="5421881"/>
            <a:ext cx="12700" cy="850034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06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971600" y="1988840"/>
            <a:ext cx="7572636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MergeEngine</a:t>
            </a:r>
            <a:r>
              <a:rPr lang="en-US" altLang="ko-KR" dirty="0"/>
              <a:t>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5801" y="1334080"/>
            <a:ext cx="7928435" cy="654760"/>
          </a:xfrm>
        </p:spPr>
        <p:txBody>
          <a:bodyPr/>
          <a:lstStyle/>
          <a:p>
            <a:r>
              <a:rPr lang="en-US" altLang="ko-KR" dirty="0"/>
              <a:t>Uses Incremental Merge Tree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8463" y="2276872"/>
            <a:ext cx="74251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Banana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9256" y="2276872"/>
            <a:ext cx="62927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Feijoa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06813" y="2276872"/>
            <a:ext cx="96770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Elderberry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2796" y="2276872"/>
            <a:ext cx="74488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Currant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5962" y="2281159"/>
            <a:ext cx="95519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Grapefruit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99442" y="2276872"/>
            <a:ext cx="6206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Apple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8407" y="2276872"/>
            <a:ext cx="68800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Durian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685" y="2266999"/>
            <a:ext cx="79919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aReader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52996" y="4982802"/>
            <a:ext cx="85003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303030" y="4982802"/>
            <a:ext cx="85003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153064" y="4982802"/>
            <a:ext cx="85003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003098" y="4982802"/>
            <a:ext cx="85003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853132" y="4982802"/>
            <a:ext cx="85003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703166" y="4982802"/>
            <a:ext cx="85003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553200" y="4982802"/>
            <a:ext cx="85003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403234" y="4982802"/>
            <a:ext cx="85003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38913" y="5260961"/>
            <a:ext cx="59343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aTree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51699" y="3049214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0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34392" y="3049214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6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2915816" y="1844824"/>
            <a:ext cx="0" cy="12043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5278905" y="1844824"/>
            <a:ext cx="0" cy="12043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7452320" y="1844824"/>
            <a:ext cx="0" cy="12043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69348" y="5260961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6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40198" y="5260961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5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5874" y="3049214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1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52644" y="3049214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2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17029" y="3049214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3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81414" y="3049214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4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71764" y="3049214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5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68781" y="5260961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3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40131" y="5257563"/>
            <a:ext cx="27603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0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90095" y="5257562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5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40061" y="5257562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0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84817" y="5264731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5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4853132" y="4694770"/>
            <a:ext cx="0" cy="15121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153064" y="4694770"/>
            <a:ext cx="0" cy="15121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94540" y="2276871"/>
            <a:ext cx="83048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Eggplant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8" name="연결선: 꺾임 27"/>
          <p:cNvCxnSpPr>
            <a:stCxn id="37" idx="2"/>
            <a:endCxn id="38" idx="2"/>
          </p:cNvCxnSpPr>
          <p:nvPr/>
        </p:nvCxnSpPr>
        <p:spPr>
          <a:xfrm rot="16200000" flipH="1">
            <a:off x="6464608" y="2811816"/>
            <a:ext cx="12700" cy="1090350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/>
          <p:cNvCxnSpPr>
            <a:stCxn id="23" idx="2"/>
            <a:endCxn id="24" idx="2"/>
          </p:cNvCxnSpPr>
          <p:nvPr/>
        </p:nvCxnSpPr>
        <p:spPr>
          <a:xfrm rot="16200000" flipH="1">
            <a:off x="7403234" y="5421881"/>
            <a:ext cx="12700" cy="850034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/>
          <p:cNvCxnSpPr>
            <a:stCxn id="19" idx="2"/>
            <a:endCxn id="20" idx="2"/>
          </p:cNvCxnSpPr>
          <p:nvPr/>
        </p:nvCxnSpPr>
        <p:spPr>
          <a:xfrm rot="16200000" flipH="1">
            <a:off x="4003098" y="5421881"/>
            <a:ext cx="12700" cy="850034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90096" y="5259853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6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79606" y="5264731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0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448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3" grpId="0" animBg="1"/>
      <p:bldP spid="33" grpId="1" animBg="1"/>
      <p:bldP spid="9" grpId="0" animBg="1"/>
      <p:bldP spid="51" grpId="0" animBg="1"/>
      <p:bldP spid="6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Sort-related Functions – 1/2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2132856"/>
            <a:ext cx="77628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48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Sort-related Functions – 2/2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937" y="1667669"/>
            <a:ext cx="7620000" cy="4124325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267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Merge Sort in SQLite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data fit to the memory size</a:t>
            </a:r>
          </a:p>
          <a:p>
            <a:pPr lvl="1"/>
            <a:r>
              <a:rPr lang="en-US" altLang="ko-KR" dirty="0"/>
              <a:t>Collect records to be sorted</a:t>
            </a:r>
          </a:p>
          <a:p>
            <a:pPr lvl="1"/>
            <a:r>
              <a:rPr lang="en-US" altLang="ko-KR" dirty="0"/>
              <a:t>Use in-memory merge sort</a:t>
            </a:r>
          </a:p>
          <a:p>
            <a:r>
              <a:rPr lang="en-US" altLang="ko-KR" dirty="0"/>
              <a:t>If data exceeds the memory size</a:t>
            </a:r>
          </a:p>
          <a:p>
            <a:pPr lvl="1"/>
            <a:r>
              <a:rPr lang="en-US" altLang="ko-KR" dirty="0"/>
              <a:t>Use external merge sort</a:t>
            </a:r>
          </a:p>
          <a:p>
            <a:pPr lvl="1"/>
            <a:r>
              <a:rPr lang="en-US" altLang="ko-KR" dirty="0"/>
              <a:t>Sort collected records </a:t>
            </a:r>
          </a:p>
          <a:p>
            <a:pPr lvl="1"/>
            <a:r>
              <a:rPr lang="en-US" altLang="ko-KR" dirty="0"/>
              <a:t>Write sorted records to a file in PMA format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1046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1 – in-memory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18" y="1996003"/>
            <a:ext cx="6736963" cy="3550890"/>
          </a:xfrm>
          <a:prstGeom prst="rect">
            <a:avLst/>
          </a:prstGeom>
        </p:spPr>
      </p:pic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615801" y="1334080"/>
            <a:ext cx="7928435" cy="4792084"/>
          </a:xfrm>
        </p:spPr>
        <p:txBody>
          <a:bodyPr/>
          <a:lstStyle/>
          <a:p>
            <a:r>
              <a:rPr lang="en-US" altLang="ko-KR" dirty="0"/>
              <a:t>If data fit to the memory size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0553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2 – EMS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data exceeds the memory size</a:t>
            </a:r>
          </a:p>
          <a:p>
            <a:pPr lvl="1"/>
            <a:r>
              <a:rPr lang="en-US" altLang="ko-KR" dirty="0" err="1"/>
              <a:t>OP_SorterInsert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01" y="2433464"/>
            <a:ext cx="3648075" cy="29908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25" y="2204864"/>
            <a:ext cx="41814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56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2 – EMS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OP_SorterSort</a:t>
            </a:r>
            <a:r>
              <a:rPr lang="en-US" altLang="ko-KR" dirty="0"/>
              <a:t> &amp; </a:t>
            </a:r>
            <a:r>
              <a:rPr lang="en-US" altLang="ko-KR" dirty="0" err="1"/>
              <a:t>OP_SorterNext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79" y="2637129"/>
            <a:ext cx="4181475" cy="23050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794" y="2527592"/>
            <a:ext cx="41719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8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Sorting in </a:t>
            </a:r>
            <a:r>
              <a:rPr lang="en-US" altLang="ko-KR" dirty="0" err="1"/>
              <a:t>sqlite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Sorting Basics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3685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EMS with Multi Thread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SortSubtask</a:t>
            </a:r>
            <a:endParaRPr lang="en-US" altLang="ko-KR" dirty="0"/>
          </a:p>
          <a:p>
            <a:pPr lvl="1"/>
            <a:r>
              <a:rPr lang="en-US" altLang="ko-KR" dirty="0"/>
              <a:t>Representation of a single thread sorter </a:t>
            </a:r>
          </a:p>
          <a:p>
            <a:pPr lvl="2"/>
            <a:r>
              <a:rPr lang="en-US" altLang="ko-KR" dirty="0" err="1"/>
              <a:t>pThread</a:t>
            </a:r>
            <a:r>
              <a:rPr lang="en-US" altLang="ko-KR" dirty="0"/>
              <a:t>: Thread information</a:t>
            </a:r>
          </a:p>
          <a:p>
            <a:pPr lvl="2"/>
            <a:r>
              <a:rPr lang="en-US" altLang="ko-KR" dirty="0" err="1"/>
              <a:t>bDone</a:t>
            </a:r>
            <a:r>
              <a:rPr lang="en-US" altLang="ko-KR" dirty="0"/>
              <a:t>: Progress information</a:t>
            </a:r>
          </a:p>
          <a:p>
            <a:pPr lvl="2"/>
            <a:r>
              <a:rPr lang="en-US" altLang="ko-KR" dirty="0" err="1"/>
              <a:t>pSorter</a:t>
            </a:r>
            <a:r>
              <a:rPr lang="en-US" altLang="ko-KR" dirty="0"/>
              <a:t>: Sorter object</a:t>
            </a:r>
          </a:p>
          <a:p>
            <a:pPr lvl="2"/>
            <a:r>
              <a:rPr lang="en-US" altLang="ko-KR" dirty="0"/>
              <a:t>list: </a:t>
            </a:r>
            <a:r>
              <a:rPr lang="en-US" altLang="ko-KR" dirty="0" err="1"/>
              <a:t>SorterList</a:t>
            </a:r>
            <a:endParaRPr lang="en-US" altLang="ko-KR" dirty="0"/>
          </a:p>
          <a:p>
            <a:pPr lvl="2"/>
            <a:r>
              <a:rPr lang="en-US" altLang="ko-KR" dirty="0" err="1"/>
              <a:t>nPMA</a:t>
            </a:r>
            <a:r>
              <a:rPr lang="en-US" altLang="ko-KR" dirty="0"/>
              <a:t>: # of PMAs in a file</a:t>
            </a:r>
          </a:p>
          <a:p>
            <a:pPr lvl="2"/>
            <a:r>
              <a:rPr lang="en-US" altLang="ko-KR" dirty="0"/>
              <a:t>file, file2: Level-0 and other 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285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EMS with Multi Thread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vdbeSorterFlushPMA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Select idle background thread</a:t>
            </a:r>
          </a:p>
          <a:p>
            <a:pPr lvl="2"/>
            <a:r>
              <a:rPr lang="en-US" altLang="ko-KR" dirty="0"/>
              <a:t>Use round-robin for searching</a:t>
            </a:r>
          </a:p>
          <a:p>
            <a:pPr lvl="2"/>
            <a:r>
              <a:rPr lang="en-US" altLang="ko-KR" dirty="0"/>
              <a:t>Use foreground (main) thread if all threads are busy</a:t>
            </a:r>
          </a:p>
          <a:p>
            <a:pPr lvl="1"/>
            <a:r>
              <a:rPr lang="en-US" altLang="ko-KR" dirty="0"/>
              <a:t>Launch a thread to call </a:t>
            </a:r>
            <a:r>
              <a:rPr lang="en-US" altLang="ko-KR" dirty="0" err="1"/>
              <a:t>vdbeSorterListToPMA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Go back to </a:t>
            </a:r>
            <a:r>
              <a:rPr lang="en-US" altLang="ko-KR" dirty="0" err="1"/>
              <a:t>vdbeSorterWrite</a:t>
            </a:r>
            <a:r>
              <a:rPr lang="en-US" altLang="ko-KR" dirty="0"/>
              <a:t>() </a:t>
            </a:r>
            <a:r>
              <a:rPr lang="en-US" altLang="ko-KR" dirty="0">
                <a:solidFill>
                  <a:srgbClr val="92D050"/>
                </a:solidFill>
              </a:rPr>
              <a:t>right after launching the thread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Flush PMA and Add records to memory can be overlapped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3938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EMS with Multi Thread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sqlite3VdbeSorterRewind()</a:t>
            </a:r>
          </a:p>
          <a:p>
            <a:pPr lvl="1"/>
            <a:r>
              <a:rPr lang="en-US" altLang="ko-KR" dirty="0"/>
              <a:t>Wait background flusher using </a:t>
            </a:r>
            <a:r>
              <a:rPr lang="en-US" altLang="ko-KR" dirty="0" err="1"/>
              <a:t>vdbeSorterJoinAll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Setup </a:t>
            </a:r>
            <a:r>
              <a:rPr lang="en-US" altLang="ko-KR" dirty="0" err="1"/>
              <a:t>MergeEngine</a:t>
            </a:r>
            <a:r>
              <a:rPr lang="en-US" altLang="ko-KR" dirty="0"/>
              <a:t> for all threads</a:t>
            </a:r>
          </a:p>
          <a:p>
            <a:pPr lvl="1"/>
            <a:r>
              <a:rPr lang="en-US" altLang="ko-KR" dirty="0">
                <a:solidFill>
                  <a:srgbClr val="92D050"/>
                </a:solidFill>
              </a:rPr>
              <a:t>Read a first PMA for all threads concurrently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All threads also create a new thread to read a next PMA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after reading the first PMA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Next step like </a:t>
            </a:r>
            <a:r>
              <a:rPr lang="en-US" altLang="ko-KR" dirty="0" err="1">
                <a:solidFill>
                  <a:srgbClr val="FF0000"/>
                </a:solidFill>
              </a:rPr>
              <a:t>OP_SorterNext</a:t>
            </a:r>
            <a:r>
              <a:rPr lang="en-US" altLang="ko-KR" dirty="0">
                <a:solidFill>
                  <a:srgbClr val="FF0000"/>
                </a:solidFill>
              </a:rPr>
              <a:t> can be overlapped with reading a next PMA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193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EMS with Multi Thread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sqlite3VdbeSorterNext()</a:t>
            </a:r>
          </a:p>
          <a:p>
            <a:pPr lvl="1"/>
            <a:r>
              <a:rPr lang="en-US" altLang="ko-KR" dirty="0"/>
              <a:t>If one of the threads reaches to the end of PMA</a:t>
            </a:r>
          </a:p>
          <a:p>
            <a:pPr lvl="1"/>
            <a:r>
              <a:rPr lang="en-US" altLang="ko-KR" dirty="0">
                <a:solidFill>
                  <a:srgbClr val="92D050"/>
                </a:solidFill>
              </a:rPr>
              <a:t>Swap an exhausted PMA and a new PMA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Wait until the background thread is finished reading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Create a new thread to read a new PMA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Merge and read a new PMA can be overlapped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0770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hlinkClick r:id="rId2"/>
              </a:rPr>
              <a:t>https://github.com/wurikiji/2016-db-programming-fall</a:t>
            </a:r>
            <a:endParaRPr lang="en-US" altLang="ko-KR" sz="2000" dirty="0"/>
          </a:p>
          <a:p>
            <a:pPr lvl="1"/>
            <a:r>
              <a:rPr lang="en-US" altLang="ko-KR" sz="2000" dirty="0"/>
              <a:t>4</a:t>
            </a:r>
            <a:r>
              <a:rPr lang="ko-KR" altLang="en-US" sz="2000" dirty="0"/>
              <a:t>주차</a:t>
            </a:r>
            <a:r>
              <a:rPr lang="en-US" altLang="ko-KR" sz="2000" dirty="0"/>
              <a:t>/4</a:t>
            </a:r>
            <a:r>
              <a:rPr lang="ko-KR" altLang="en-US" sz="2000" dirty="0"/>
              <a:t>주차 </a:t>
            </a:r>
            <a:r>
              <a:rPr lang="en-US" altLang="ko-KR" sz="2000" dirty="0" err="1"/>
              <a:t>pcache</a:t>
            </a:r>
            <a:r>
              <a:rPr lang="en-US" altLang="ko-KR" sz="2000" dirty="0"/>
              <a:t> </a:t>
            </a:r>
            <a:r>
              <a:rPr lang="ko-KR" altLang="en-US" sz="2000" dirty="0"/>
              <a:t>할당</a:t>
            </a:r>
            <a:r>
              <a:rPr lang="en-US" altLang="ko-KR" sz="2000" dirty="0"/>
              <a:t>.md</a:t>
            </a:r>
          </a:p>
          <a:p>
            <a:pPr lvl="1"/>
            <a:r>
              <a:rPr lang="ko-KR" altLang="en-US" sz="2000" dirty="0"/>
              <a:t>함수 포인터 추적하기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Sqlite</a:t>
            </a:r>
            <a:r>
              <a:rPr lang="ko-KR" altLang="en-US" sz="2000" dirty="0"/>
              <a:t>에서 </a:t>
            </a:r>
            <a:r>
              <a:rPr lang="en-US" altLang="ko-KR" sz="2000" dirty="0" err="1"/>
              <a:t>pcache</a:t>
            </a:r>
            <a:r>
              <a:rPr lang="en-US" altLang="ko-KR" sz="2000" dirty="0"/>
              <a:t> </a:t>
            </a:r>
            <a:r>
              <a:rPr lang="ko-KR" altLang="en-US" sz="2000" dirty="0"/>
              <a:t>관련 함수 포인터 설정하는 루틴</a:t>
            </a:r>
            <a:endParaRPr lang="en-US" altLang="ko-KR" sz="2000" dirty="0"/>
          </a:p>
          <a:p>
            <a:r>
              <a:rPr lang="ko-KR" altLang="en-US" sz="2400" dirty="0"/>
              <a:t>리눅스에서 개발 환경 만들기</a:t>
            </a:r>
            <a:endParaRPr lang="en-US" altLang="ko-KR" sz="2400" dirty="0"/>
          </a:p>
          <a:p>
            <a:pPr lvl="1"/>
            <a:r>
              <a:rPr lang="en-US" altLang="ko-KR" sz="2000" dirty="0">
                <a:hlinkClick r:id="rId3"/>
              </a:rPr>
              <a:t>https://ysoh.wordpress.com/2012/04/09/</a:t>
            </a:r>
            <a:r>
              <a:rPr lang="ko-KR" altLang="en-US" sz="2000" dirty="0">
                <a:hlinkClick r:id="rId3"/>
              </a:rPr>
              <a:t>리눅스</a:t>
            </a:r>
            <a:r>
              <a:rPr lang="en-US" altLang="ko-KR" sz="2000" dirty="0">
                <a:hlinkClick r:id="rId3"/>
              </a:rPr>
              <a:t>-</a:t>
            </a:r>
            <a:r>
              <a:rPr lang="ko-KR" altLang="en-US" sz="2000" dirty="0">
                <a:hlinkClick r:id="rId3"/>
              </a:rPr>
              <a:t>커널</a:t>
            </a:r>
            <a:r>
              <a:rPr lang="en-US" altLang="ko-KR" sz="2000" dirty="0">
                <a:hlinkClick r:id="rId3"/>
              </a:rPr>
              <a:t>-</a:t>
            </a:r>
            <a:r>
              <a:rPr lang="ko-KR" altLang="en-US" sz="2000" dirty="0">
                <a:hlinkClick r:id="rId3"/>
              </a:rPr>
              <a:t>개발을</a:t>
            </a:r>
            <a:r>
              <a:rPr lang="en-US" altLang="ko-KR" sz="2000" dirty="0">
                <a:hlinkClick r:id="rId3"/>
              </a:rPr>
              <a:t>-</a:t>
            </a:r>
            <a:r>
              <a:rPr lang="ko-KR" altLang="en-US" sz="2000" dirty="0">
                <a:hlinkClick r:id="rId3"/>
              </a:rPr>
              <a:t>위한</a:t>
            </a:r>
            <a:r>
              <a:rPr lang="en-US" altLang="ko-KR" sz="2000" dirty="0">
                <a:hlinkClick r:id="rId3"/>
              </a:rPr>
              <a:t>-vim-</a:t>
            </a:r>
            <a:r>
              <a:rPr lang="ko-KR" altLang="en-US" sz="2000" dirty="0">
                <a:hlinkClick r:id="rId3"/>
              </a:rPr>
              <a:t>설정</a:t>
            </a:r>
            <a:r>
              <a:rPr lang="en-US" altLang="ko-KR" sz="2000" dirty="0">
                <a:hlinkClick r:id="rId3"/>
              </a:rPr>
              <a:t>-</a:t>
            </a:r>
            <a:r>
              <a:rPr lang="en-US" altLang="ko-KR" sz="2000" dirty="0" err="1">
                <a:hlinkClick r:id="rId3"/>
              </a:rPr>
              <a:t>vimrc</a:t>
            </a:r>
            <a:r>
              <a:rPr lang="en-US" altLang="ko-KR" sz="2000" dirty="0">
                <a:hlinkClick r:id="rId3"/>
              </a:rPr>
              <a:t>/</a:t>
            </a:r>
            <a:endParaRPr lang="en-US" altLang="ko-KR" sz="2000" dirty="0"/>
          </a:p>
          <a:p>
            <a:pPr lvl="1"/>
            <a:r>
              <a:rPr lang="en-US" altLang="ko-KR" sz="2000" dirty="0"/>
              <a:t>Vim </a:t>
            </a:r>
            <a:r>
              <a:rPr lang="ko-KR" altLang="en-US" sz="2000" dirty="0"/>
              <a:t>에디터를 활용하여 쉽고 빠르게 코드 분석하는 방법</a:t>
            </a:r>
            <a:endParaRPr lang="en-US" altLang="ko-KR" sz="2000" dirty="0"/>
          </a:p>
          <a:p>
            <a:r>
              <a:rPr lang="ko-KR" altLang="en-US" sz="2400" dirty="0"/>
              <a:t>유닉스 리눅스 프로그래밍 필수 유틸리티</a:t>
            </a:r>
            <a:endParaRPr lang="en-US" altLang="ko-KR" sz="2400" dirty="0"/>
          </a:p>
          <a:p>
            <a:pPr lvl="1"/>
            <a:r>
              <a:rPr lang="ko-KR" altLang="en-US" sz="2000" dirty="0"/>
              <a:t>백창우 저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한빛미디어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1"/>
            <a:r>
              <a:rPr lang="en-US" altLang="ko-KR" sz="2000" dirty="0"/>
              <a:t>Vim, make, </a:t>
            </a:r>
            <a:r>
              <a:rPr lang="en-US" altLang="ko-KR" sz="2000" dirty="0" err="1"/>
              <a:t>gcc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gdb</a:t>
            </a:r>
            <a:r>
              <a:rPr lang="en-US" altLang="ko-KR" sz="2000" dirty="0"/>
              <a:t> </a:t>
            </a:r>
            <a:r>
              <a:rPr lang="ko-KR" altLang="en-US" sz="2000" dirty="0"/>
              <a:t>등에 대한 필수 설명서</a:t>
            </a:r>
            <a:endParaRPr lang="en-US" altLang="ko-KR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49423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http://sqlite.org/queryplanner.html</a:t>
            </a:r>
            <a:endParaRPr lang="en-US" altLang="ko-KR" dirty="0"/>
          </a:p>
          <a:p>
            <a:pPr lvl="1"/>
            <a:r>
              <a:rPr lang="en-US" altLang="ko-KR" dirty="0"/>
              <a:t>select and sort in SQLite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16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Sorting Scenarios - 1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Sorting without an index</a:t>
            </a:r>
          </a:p>
          <a:p>
            <a:pPr lvl="1"/>
            <a:r>
              <a:rPr lang="en-US" altLang="ko-KR" sz="2400" dirty="0"/>
              <a:t>SELECT * FROM </a:t>
            </a:r>
            <a:r>
              <a:rPr lang="en-US" altLang="ko-KR" sz="2400" dirty="0" err="1"/>
              <a:t>fruitsforsale</a:t>
            </a:r>
            <a:r>
              <a:rPr lang="en-US" altLang="ko-KR" sz="2400" dirty="0"/>
              <a:t> ORDER BY fruit;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Sorting by </a:t>
            </a:r>
            <a:r>
              <a:rPr lang="en-US" altLang="ko-KR" sz="2800" dirty="0" err="1"/>
              <a:t>rowid</a:t>
            </a:r>
            <a:endParaRPr lang="en-US" altLang="ko-KR" sz="2800" dirty="0"/>
          </a:p>
          <a:p>
            <a:pPr lvl="1"/>
            <a:r>
              <a:rPr lang="en-US" altLang="ko-KR" sz="2400" dirty="0"/>
              <a:t>SELECT * FROM </a:t>
            </a:r>
            <a:r>
              <a:rPr lang="en-US" altLang="ko-KR" sz="2400" dirty="0" err="1"/>
              <a:t>fruitsforsale</a:t>
            </a:r>
            <a:r>
              <a:rPr lang="en-US" altLang="ko-KR" sz="2400" dirty="0"/>
              <a:t> ORDER BY </a:t>
            </a:r>
            <a:r>
              <a:rPr lang="en-US" altLang="ko-KR" sz="2400" dirty="0" err="1"/>
              <a:t>rowid</a:t>
            </a:r>
            <a:r>
              <a:rPr lang="en-US" altLang="ko-KR" sz="2400" dirty="0"/>
              <a:t>;</a:t>
            </a:r>
          </a:p>
          <a:p>
            <a:endParaRPr lang="en-US" altLang="ko-KR" sz="2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930" y="2225320"/>
            <a:ext cx="4448175" cy="1752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4725144"/>
            <a:ext cx="35147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3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Sorting Scenarios - 1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Sorting by index (ex. index on fruit)</a:t>
            </a:r>
          </a:p>
          <a:p>
            <a:pPr lvl="1"/>
            <a:r>
              <a:rPr lang="en-US" altLang="ko-KR" sz="2400" dirty="0"/>
              <a:t>SELECT * FROM </a:t>
            </a:r>
            <a:r>
              <a:rPr lang="en-US" altLang="ko-KR" sz="2400" dirty="0" err="1"/>
              <a:t>fruitsforsale</a:t>
            </a:r>
            <a:r>
              <a:rPr lang="en-US" altLang="ko-KR" sz="2400" dirty="0"/>
              <a:t> ORDER BY fruit; 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Sorting by Covering index </a:t>
            </a:r>
          </a:p>
          <a:p>
            <a:pPr lvl="1"/>
            <a:r>
              <a:rPr lang="en-US" altLang="ko-KR" sz="2400" dirty="0"/>
              <a:t>SELECT * FROM </a:t>
            </a:r>
            <a:r>
              <a:rPr lang="en-US" altLang="ko-KR" sz="2400" dirty="0" err="1"/>
              <a:t>fruitsforsale</a:t>
            </a:r>
            <a:r>
              <a:rPr lang="en-US" altLang="ko-KR" sz="2400" dirty="0"/>
              <a:t> ORDER BY fruit; </a:t>
            </a:r>
          </a:p>
          <a:p>
            <a:endParaRPr lang="en-US" altLang="ko-KR" sz="2800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2" y="2204864"/>
            <a:ext cx="5667375" cy="1752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4725144"/>
            <a:ext cx="34671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0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Sorter in SQLite - OLD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SQLite always uses B-tree to sort data</a:t>
            </a:r>
          </a:p>
          <a:p>
            <a:pPr lvl="1"/>
            <a:r>
              <a:rPr lang="en-US" altLang="ko-KR" dirty="0"/>
              <a:t>Simply insert records into B-tree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2604901"/>
            <a:ext cx="5810250" cy="7905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57428" y="4941935"/>
            <a:ext cx="3429144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latin typeface="+mj-lt"/>
              </a:rPr>
              <a:t>http://sqlite.org/eqp.html#temporary_sorting_b_trees</a:t>
            </a:r>
            <a:endParaRPr lang="ko-KR" altLang="en-US" sz="1100" b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3772458"/>
            <a:ext cx="56578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37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Sorter in SQLite - NEW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Version 3.7.8 features “external merge sort”</a:t>
            </a:r>
          </a:p>
          <a:p>
            <a:pPr lvl="1"/>
            <a:r>
              <a:rPr lang="en-US" altLang="ko-KR" dirty="0"/>
              <a:t>Order by, Group by, Create Index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2564904"/>
            <a:ext cx="4667250" cy="1362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63554" y="4157165"/>
            <a:ext cx="2016899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latin typeface="+mj-lt"/>
              </a:rPr>
              <a:t>http://sqlite.org/oldnews.html</a:t>
            </a:r>
            <a:endParaRPr lang="ko-KR" altLang="en-US" sz="11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476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Execution query plan analysis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Send order by Queries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22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Execution Query Plan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sqlite</a:t>
            </a:r>
            <a:r>
              <a:rPr lang="en-US" altLang="ko-KR" dirty="0"/>
              <a:t>&gt; .eqp full </a:t>
            </a:r>
          </a:p>
          <a:p>
            <a:pPr lvl="1"/>
            <a:r>
              <a:rPr lang="en-US" altLang="ko-KR" dirty="0"/>
              <a:t>You can see execution query plan for what you request </a:t>
            </a:r>
          </a:p>
          <a:p>
            <a:r>
              <a:rPr lang="en-US" altLang="ko-KR" dirty="0" err="1"/>
              <a:t>sqlite</a:t>
            </a:r>
            <a:r>
              <a:rPr lang="en-US" altLang="ko-KR" dirty="0"/>
              <a:t>&gt; select * from a order by a;</a:t>
            </a:r>
          </a:p>
          <a:p>
            <a:pPr lvl="1"/>
            <a:r>
              <a:rPr lang="en-US" altLang="ko-KR" dirty="0"/>
              <a:t>Send ‘order by’ query to execute sort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13376"/>
      </p:ext>
    </p:extLst>
  </p:cSld>
  <p:clrMapOvr>
    <a:masterClrMapping/>
  </p:clrMapOvr>
</p:sld>
</file>

<file path=ppt/theme/theme1.xml><?xml version="1.0" encoding="utf-8"?>
<a:theme xmlns:a="http://schemas.openxmlformats.org/drawingml/2006/main" name="2012 VLDB 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  <a:ln>
          <a:solidFill>
            <a:schemeClr val="tx1"/>
          </a:solidFill>
        </a:ln>
      </a:spPr>
      <a:bodyPr wrap="square" rtlCol="0">
        <a:spAutoFit/>
      </a:bodyPr>
      <a:lstStyle>
        <a:defPPr>
          <a:defRPr b="1" dirty="0" smtClean="0">
            <a:solidFill>
              <a:srgbClr val="FF0000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 VLDB 서식</Template>
  <TotalTime>3164</TotalTime>
  <Words>1092</Words>
  <Application>Microsoft Office PowerPoint</Application>
  <PresentationFormat>화면 슬라이드 쇼(4:3)</PresentationFormat>
  <Paragraphs>350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6" baseType="lpstr">
      <vt:lpstr>╜┼╕φ┴╢</vt:lpstr>
      <vt:lpstr>굴림</vt:lpstr>
      <vt:lpstr>나눔고딕</vt:lpstr>
      <vt:lpstr>맑은 고딕</vt:lpstr>
      <vt:lpstr>신명조</vt:lpstr>
      <vt:lpstr>한양해서</vt:lpstr>
      <vt:lpstr>Arial</vt:lpstr>
      <vt:lpstr>Book Antiqua</vt:lpstr>
      <vt:lpstr>Calibri</vt:lpstr>
      <vt:lpstr>Wingdings</vt:lpstr>
      <vt:lpstr>2012 VLDB 서식</vt:lpstr>
      <vt:lpstr>Sorting in SQLite</vt:lpstr>
      <vt:lpstr>Contents</vt:lpstr>
      <vt:lpstr>Sorting in sqlite</vt:lpstr>
      <vt:lpstr>Sorting Scenarios - 1</vt:lpstr>
      <vt:lpstr>Sorting Scenarios - 1</vt:lpstr>
      <vt:lpstr>Sorter in SQLite - OLD</vt:lpstr>
      <vt:lpstr>Sorter in SQLite - NEW</vt:lpstr>
      <vt:lpstr>Execution query plan analysis</vt:lpstr>
      <vt:lpstr>Using Execution Query Plan</vt:lpstr>
      <vt:lpstr>Execution Query Plan - Sort</vt:lpstr>
      <vt:lpstr>VDBE level analysis</vt:lpstr>
      <vt:lpstr>OP-codes related to Sort</vt:lpstr>
      <vt:lpstr>OP_SorterOpen</vt:lpstr>
      <vt:lpstr>OP_SorterInsert</vt:lpstr>
      <vt:lpstr>OP_SorterSort &amp; OP_SorterNext</vt:lpstr>
      <vt:lpstr>SQLite internals</vt:lpstr>
      <vt:lpstr>Overview</vt:lpstr>
      <vt:lpstr>Basic Terms - 1</vt:lpstr>
      <vt:lpstr>Sorter Structure</vt:lpstr>
      <vt:lpstr>Making PMA</vt:lpstr>
      <vt:lpstr>Basic Terms - 2</vt:lpstr>
      <vt:lpstr>MergeEngine</vt:lpstr>
      <vt:lpstr>MergeEngine (cont’d)</vt:lpstr>
      <vt:lpstr>Sort-related Functions – 1/2</vt:lpstr>
      <vt:lpstr>Sort-related Functions – 2/2</vt:lpstr>
      <vt:lpstr>Merge Sort in SQLite</vt:lpstr>
      <vt:lpstr>Case 1 – in-memory</vt:lpstr>
      <vt:lpstr>Case 2 – EMS</vt:lpstr>
      <vt:lpstr>Case 2 – EMS (cont’d)</vt:lpstr>
      <vt:lpstr>EMS with Multi Thread</vt:lpstr>
      <vt:lpstr>EMS with Multi Thread (cont’d)</vt:lpstr>
      <vt:lpstr>EMS with Multi Thread (cont’d)</vt:lpstr>
      <vt:lpstr>EMS with Multi Thread (cont’d)</vt:lpstr>
      <vt:lpstr>Tips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10g Install</dc:title>
  <dc:creator>文盛業</dc:creator>
  <cp:lastModifiedBy>오기환</cp:lastModifiedBy>
  <cp:revision>790</cp:revision>
  <dcterms:created xsi:type="dcterms:W3CDTF">2008-09-03T12:14:57Z</dcterms:created>
  <dcterms:modified xsi:type="dcterms:W3CDTF">2016-10-12T20:46:14Z</dcterms:modified>
</cp:coreProperties>
</file>