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316" r:id="rId2"/>
    <p:sldId id="335" r:id="rId3"/>
    <p:sldId id="332" r:id="rId4"/>
    <p:sldId id="334" r:id="rId5"/>
    <p:sldId id="337" r:id="rId6"/>
    <p:sldId id="338" r:id="rId7"/>
    <p:sldId id="330" r:id="rId8"/>
    <p:sldId id="336" r:id="rId9"/>
    <p:sldId id="343" r:id="rId10"/>
    <p:sldId id="344" r:id="rId11"/>
    <p:sldId id="345" r:id="rId12"/>
    <p:sldId id="346" r:id="rId13"/>
    <p:sldId id="339" r:id="rId14"/>
    <p:sldId id="340" r:id="rId15"/>
    <p:sldId id="341" r:id="rId16"/>
    <p:sldId id="342" r:id="rId17"/>
    <p:sldId id="347" r:id="rId18"/>
    <p:sldId id="348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C10FBD"/>
    <a:srgbClr val="F8FD2F"/>
    <a:srgbClr val="F5F7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6410" autoAdjust="0"/>
  </p:normalViewPr>
  <p:slideViewPr>
    <p:cSldViewPr>
      <p:cViewPr varScale="1">
        <p:scale>
          <a:sx n="102" d="100"/>
          <a:sy n="102" d="100"/>
        </p:scale>
        <p:origin x="13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10/26/2016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SQLite Internals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 Page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Normal page is </a:t>
            </a:r>
            <a:r>
              <a:rPr lang="en-US" altLang="ko-KR" dirty="0" err="1"/>
              <a:t>btree</a:t>
            </a:r>
            <a:r>
              <a:rPr lang="en-US" altLang="ko-KR" dirty="0"/>
              <a:t> node page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32769"/>
              </p:ext>
            </p:extLst>
          </p:nvPr>
        </p:nvGraphicFramePr>
        <p:xfrm>
          <a:off x="1524000" y="2060848"/>
          <a:ext cx="6096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Offset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1: </a:t>
                      </a:r>
                      <a:r>
                        <a:rPr lang="en-US" altLang="ko-KR" dirty="0" err="1"/>
                        <a:t>intkey</a:t>
                      </a:r>
                      <a:r>
                        <a:rPr lang="en-US" altLang="ko-KR" dirty="0"/>
                        <a:t>, 2: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zerodata</a:t>
                      </a:r>
                      <a:r>
                        <a:rPr lang="en-US" altLang="ko-KR" baseline="0" dirty="0"/>
                        <a:t>, 4: </a:t>
                      </a:r>
                      <a:r>
                        <a:rPr lang="en-US" altLang="ko-KR" baseline="0" dirty="0" err="1"/>
                        <a:t>leafdata</a:t>
                      </a:r>
                      <a:r>
                        <a:rPr lang="en-US" altLang="ko-KR" baseline="0" dirty="0"/>
                        <a:t>, 8: leaf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 offset to the first </a:t>
                      </a:r>
                      <a:r>
                        <a:rPr lang="en-US" altLang="ko-KR" dirty="0" err="1"/>
                        <a:t>freeblock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cells on this page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first byte of the cell content area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fragmented</a:t>
                      </a:r>
                      <a:r>
                        <a:rPr lang="en-US" altLang="ko-KR" baseline="0" dirty="0"/>
                        <a:t> free bytes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right child 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7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851922" y="3678675"/>
            <a:ext cx="2808312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Page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Free page - unallocated page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25036"/>
              </p:ext>
            </p:extLst>
          </p:nvPr>
        </p:nvGraphicFramePr>
        <p:xfrm>
          <a:off x="1524000" y="2060848"/>
          <a:ext cx="6096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Offset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number of next free page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leaf</a:t>
                      </a:r>
                      <a:r>
                        <a:rPr lang="en-US" altLang="ko-KR" baseline="0" dirty="0"/>
                        <a:t> pointers on this page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Zero</a:t>
                      </a:r>
                      <a:r>
                        <a:rPr lang="en-US" altLang="ko-KR" baseline="0" dirty="0"/>
                        <a:t> or more pages numbers of leaves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281834" y="4085607"/>
            <a:ext cx="2808312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670" y="4266907"/>
            <a:ext cx="2808312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8" y="4509120"/>
            <a:ext cx="2808312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783707" y="3797190"/>
            <a:ext cx="288032" cy="2271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55778" y="4509120"/>
            <a:ext cx="79208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PGNO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47866" y="4509120"/>
            <a:ext cx="79208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# of pointers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139954" y="4509120"/>
            <a:ext cx="639434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p2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783629" y="4509120"/>
            <a:ext cx="576220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p3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555777" y="4808960"/>
            <a:ext cx="2804071" cy="9121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.....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2555777" y="5734414"/>
            <a:ext cx="576220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pN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stCxn id="16" idx="0"/>
            <a:endCxn id="6" idx="0"/>
          </p:cNvCxnSpPr>
          <p:nvPr/>
        </p:nvCxnSpPr>
        <p:spPr>
          <a:xfrm flipH="1" flipV="1">
            <a:off x="4685990" y="4085607"/>
            <a:ext cx="385749" cy="423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0"/>
            <a:endCxn id="8" idx="0"/>
          </p:cNvCxnSpPr>
          <p:nvPr/>
        </p:nvCxnSpPr>
        <p:spPr>
          <a:xfrm flipH="1" flipV="1">
            <a:off x="4391826" y="4266907"/>
            <a:ext cx="67845" cy="242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8" idx="1"/>
          </p:cNvCxnSpPr>
          <p:nvPr/>
        </p:nvCxnSpPr>
        <p:spPr>
          <a:xfrm rot="10800000" flipH="1">
            <a:off x="2555777" y="3855422"/>
            <a:ext cx="1301834" cy="2023009"/>
          </a:xfrm>
          <a:prstGeom prst="bentConnector4">
            <a:avLst>
              <a:gd name="adj1" fmla="val -17560"/>
              <a:gd name="adj2" fmla="val 999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9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 Page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Overflow page stores the overflowed data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347864" y="3730122"/>
            <a:ext cx="2952328" cy="1944216"/>
            <a:chOff x="2771800" y="3284984"/>
            <a:chExt cx="3960440" cy="2592288"/>
          </a:xfrm>
        </p:grpSpPr>
        <p:sp>
          <p:nvSpPr>
            <p:cNvPr id="13" name="직사각형 12"/>
            <p:cNvSpPr/>
            <p:nvPr/>
          </p:nvSpPr>
          <p:spPr>
            <a:xfrm>
              <a:off x="2771800" y="3284984"/>
              <a:ext cx="3960440" cy="25922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71800" y="3284984"/>
              <a:ext cx="3960440" cy="25922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85968" y="3284984"/>
              <a:ext cx="1117047" cy="4147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Next PGNO</a:t>
              </a:r>
              <a:endParaRPr lang="ko-KR" altLang="en-US" dirty="0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12</a:t>
            </a:fld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99466"/>
              </p:ext>
            </p:extLst>
          </p:nvPr>
        </p:nvGraphicFramePr>
        <p:xfrm>
          <a:off x="1524000" y="2060848"/>
          <a:ext cx="60960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Offset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number of next overflow page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3067472" y="4077072"/>
            <a:ext cx="2952328" cy="1944216"/>
            <a:chOff x="2771800" y="3284984"/>
            <a:chExt cx="3960440" cy="2592288"/>
          </a:xfrm>
        </p:grpSpPr>
        <p:sp>
          <p:nvSpPr>
            <p:cNvPr id="8" name="직사각형 7"/>
            <p:cNvSpPr/>
            <p:nvPr/>
          </p:nvSpPr>
          <p:spPr>
            <a:xfrm>
              <a:off x="2771800" y="3284984"/>
              <a:ext cx="3960440" cy="25922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71800" y="3284984"/>
              <a:ext cx="3960440" cy="25922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Overflow Data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85968" y="3284984"/>
              <a:ext cx="1117047" cy="4147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Next PGNO</a:t>
              </a:r>
              <a:endParaRPr lang="ko-KR" altLang="en-US" dirty="0"/>
            </a:p>
          </p:txBody>
        </p:sp>
      </p:grpSp>
      <p:cxnSp>
        <p:nvCxnSpPr>
          <p:cNvPr id="16" name="꺾인 연결선 15"/>
          <p:cNvCxnSpPr>
            <a:stCxn id="9" idx="1"/>
            <a:endCxn id="15" idx="1"/>
          </p:cNvCxnSpPr>
          <p:nvPr/>
        </p:nvCxnSpPr>
        <p:spPr>
          <a:xfrm rot="10800000" flipH="1">
            <a:off x="3078034" y="3885660"/>
            <a:ext cx="280392" cy="346950"/>
          </a:xfrm>
          <a:prstGeom prst="bentConnector3">
            <a:avLst>
              <a:gd name="adj1" fmla="val -8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4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Pager module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22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Cache in SQLite - 1/2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B+tree</a:t>
            </a:r>
            <a:r>
              <a:rPr lang="en-US" altLang="ko-KR" dirty="0"/>
              <a:t> module requests information from the disk in fixed-size chunks</a:t>
            </a:r>
          </a:p>
          <a:p>
            <a:r>
              <a:rPr lang="en-US" altLang="ko-KR" dirty="0"/>
              <a:t>The page cache is responsible for reading, writing, and caching these chunks</a:t>
            </a:r>
          </a:p>
          <a:p>
            <a:r>
              <a:rPr lang="en-US" altLang="ko-KR" dirty="0"/>
              <a:t>The page cache also provides the rollback and atomic commit abstraction and takes care of locking of the database file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84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Cache in SQLite - 2/2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B+tree</a:t>
            </a:r>
            <a:r>
              <a:rPr lang="en-US" altLang="ko-KR" dirty="0"/>
              <a:t> module requests particular pages from the page cache and notifies the page cache when it wants to modify pages</a:t>
            </a:r>
          </a:p>
          <a:p>
            <a:r>
              <a:rPr lang="en-US" altLang="ko-KR" dirty="0"/>
              <a:t>We call the module that manages page cache “pager” </a:t>
            </a:r>
          </a:p>
          <a:p>
            <a:r>
              <a:rPr lang="en-US" altLang="ko-KR" dirty="0"/>
              <a:t>Source codes are separated as 2 files</a:t>
            </a:r>
          </a:p>
          <a:p>
            <a:pPr lvl="1"/>
            <a:r>
              <a:rPr lang="en-US" altLang="ko-KR" dirty="0" err="1"/>
              <a:t>pager.h</a:t>
            </a:r>
            <a:r>
              <a:rPr lang="en-US" altLang="ko-KR" dirty="0"/>
              <a:t>, </a:t>
            </a:r>
            <a:r>
              <a:rPr lang="en-US" altLang="ko-KR" dirty="0" err="1"/>
              <a:t>pager.c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56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04" y="908720"/>
            <a:ext cx="4112028" cy="47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1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of the Pager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page of the database file is said to be “</a:t>
            </a:r>
            <a:r>
              <a:rPr lang="en-US" altLang="ko-KR" dirty="0" err="1"/>
              <a:t>overwriteable</a:t>
            </a:r>
            <a:r>
              <a:rPr lang="en-US" altLang="ko-KR" dirty="0"/>
              <a:t>” if</a:t>
            </a:r>
          </a:p>
          <a:p>
            <a:pPr lvl="1"/>
            <a:r>
              <a:rPr lang="en-US" altLang="ko-KR" dirty="0"/>
              <a:t>The original content has been written into the rollback journal and synced</a:t>
            </a:r>
          </a:p>
          <a:p>
            <a:pPr lvl="1"/>
            <a:r>
              <a:rPr lang="en-US" altLang="ko-KR" dirty="0"/>
              <a:t>The page was a </a:t>
            </a:r>
            <a:r>
              <a:rPr lang="en-US" altLang="ko-KR" dirty="0" err="1"/>
              <a:t>freelist</a:t>
            </a:r>
            <a:r>
              <a:rPr lang="en-US" altLang="ko-KR" dirty="0"/>
              <a:t> leaf page </a:t>
            </a:r>
          </a:p>
          <a:p>
            <a:pPr lvl="1"/>
            <a:r>
              <a:rPr lang="en-US" altLang="ko-KR" dirty="0"/>
              <a:t>The page number is greater than the largest page that existed at the start of the transaction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328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of the Pager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Writes to the database file are an integer multiple of the page size in length and are aligned on a page boundary</a:t>
            </a:r>
          </a:p>
          <a:p>
            <a:endParaRPr lang="en-US" altLang="ko-KR" dirty="0"/>
          </a:p>
          <a:p>
            <a:r>
              <a:rPr lang="en-US" altLang="ko-KR" dirty="0"/>
              <a:t>Pager implements atomic commit and file locking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76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52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Internals - 1/3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85" y="1412776"/>
            <a:ext cx="3797631" cy="47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1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File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80" y="1523734"/>
            <a:ext cx="6417041" cy="44255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19672" y="1909631"/>
            <a:ext cx="51845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9672" y="3067208"/>
            <a:ext cx="51845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14617" y="2029254"/>
            <a:ext cx="2425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Verdana" panose="020B0604030504040204" pitchFamily="34" charset="0"/>
              </a:rPr>
              <a:t>page size divided by 256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Page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flags</a:t>
            </a:r>
          </a:p>
          <a:p>
            <a:pPr lvl="1"/>
            <a:r>
              <a:rPr lang="en-US" altLang="ko-KR" dirty="0"/>
              <a:t>0x02: Index </a:t>
            </a:r>
            <a:r>
              <a:rPr lang="en-US" altLang="ko-KR" dirty="0" err="1"/>
              <a:t>b+tree</a:t>
            </a:r>
            <a:r>
              <a:rPr lang="en-US" altLang="ko-KR" dirty="0"/>
              <a:t> internal node</a:t>
            </a:r>
          </a:p>
          <a:p>
            <a:pPr lvl="1"/>
            <a:r>
              <a:rPr lang="en-US" altLang="ko-KR" dirty="0"/>
              <a:t>0x0A: Index </a:t>
            </a:r>
            <a:r>
              <a:rPr lang="en-US" altLang="ko-KR" dirty="0" err="1"/>
              <a:t>b+tree</a:t>
            </a:r>
            <a:r>
              <a:rPr lang="en-US" altLang="ko-KR" dirty="0"/>
              <a:t> leaf node</a:t>
            </a:r>
          </a:p>
          <a:p>
            <a:pPr lvl="1"/>
            <a:r>
              <a:rPr lang="en-US" altLang="ko-KR" dirty="0"/>
              <a:t>0x05: Table B-tree internal node</a:t>
            </a:r>
          </a:p>
          <a:p>
            <a:pPr lvl="1"/>
            <a:r>
              <a:rPr lang="en-US" altLang="ko-KR" dirty="0"/>
              <a:t>0x0D: Table B-tree leaf node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" y="4221088"/>
            <a:ext cx="7470450" cy="16561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02087" y="4476951"/>
            <a:ext cx="7109769" cy="19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2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RBJ File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Journal Header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Journal record format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23" y="1916832"/>
            <a:ext cx="7525989" cy="12216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6747" y="2121925"/>
            <a:ext cx="7439192" cy="20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2476" y="2518296"/>
            <a:ext cx="5081068" cy="20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8284" y="2912244"/>
            <a:ext cx="5081068" cy="20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4149080"/>
            <a:ext cx="7627620" cy="11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 File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WAL File Header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WAL Frame Header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" y="1916832"/>
            <a:ext cx="7393980" cy="1512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8" y="4185135"/>
            <a:ext cx="6143625" cy="11620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0068" y="2301210"/>
            <a:ext cx="4856068" cy="19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5212" y="2642287"/>
            <a:ext cx="6499016" cy="38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84547" y="4185135"/>
            <a:ext cx="1547293" cy="19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29608" y="4678049"/>
            <a:ext cx="3618456" cy="314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Codes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906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btreeInt.h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B050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MemPage</a:t>
            </a:r>
            <a:endParaRPr lang="en-US" altLang="ko-KR" dirty="0"/>
          </a:p>
          <a:p>
            <a:pPr lvl="1"/>
            <a:r>
              <a:rPr lang="en-US" altLang="ko-KR" dirty="0"/>
              <a:t>In-memory page management structure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Btree</a:t>
            </a:r>
            <a:endParaRPr lang="en-US" altLang="ko-KR" dirty="0"/>
          </a:p>
          <a:p>
            <a:pPr lvl="1"/>
            <a:r>
              <a:rPr lang="en-US" altLang="ko-KR" dirty="0"/>
              <a:t>A database connection handler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BtShared</a:t>
            </a:r>
            <a:endParaRPr lang="en-US" altLang="ko-KR" dirty="0"/>
          </a:p>
          <a:p>
            <a:pPr lvl="1"/>
            <a:r>
              <a:rPr lang="en-US" altLang="ko-KR" dirty="0"/>
              <a:t>An instance represents a single database file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51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</a:t>
            </a:r>
            <a:r>
              <a:rPr lang="en-US" altLang="ko-KR" dirty="0"/>
              <a:t> - Access and 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Open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Close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BeginTrans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BeginStmt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Commit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Rollback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257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</a:t>
            </a:r>
            <a:r>
              <a:rPr lang="en-US" altLang="ko-KR" dirty="0"/>
              <a:t> -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CreateTable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Droptable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ClearTable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105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btree</a:t>
            </a:r>
            <a:r>
              <a:rPr lang="en-US" altLang="ko-KR" dirty="0"/>
              <a:t> - Record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Delete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Insert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Key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Data</a:t>
            </a:r>
          </a:p>
          <a:p>
            <a:r>
              <a:rPr lang="en-US" altLang="ko-KR" dirty="0"/>
              <a:t>sqlite3Btree</a:t>
            </a:r>
            <a:r>
              <a:rPr lang="en-US" altLang="ko-KR" dirty="0">
                <a:solidFill>
                  <a:srgbClr val="0070C0"/>
                </a:solidFill>
              </a:rPr>
              <a:t>PutData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65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 - Page 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B050"/>
                </a:solidFill>
              </a:rPr>
              <a:t>struct</a:t>
            </a:r>
            <a:r>
              <a:rPr lang="en-US" altLang="ko-KR" dirty="0"/>
              <a:t> Pager</a:t>
            </a:r>
          </a:p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Open</a:t>
            </a:r>
          </a:p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Close</a:t>
            </a:r>
          </a:p>
          <a:p>
            <a:r>
              <a:rPr lang="en-US" altLang="ko-KR" dirty="0"/>
              <a:t>sqlite3SetPage</a:t>
            </a:r>
            <a:r>
              <a:rPr lang="en-US" altLang="ko-KR" dirty="0">
                <a:solidFill>
                  <a:srgbClr val="0070C0"/>
                </a:solidFill>
              </a:rPr>
              <a:t>Size</a:t>
            </a:r>
          </a:p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SetCachesize</a:t>
            </a:r>
          </a:p>
          <a:p>
            <a:r>
              <a:rPr lang="en-US" altLang="ko-KR" dirty="0"/>
              <a:t>sqlite3</a:t>
            </a:r>
            <a:r>
              <a:rPr lang="en-US" altLang="ko-KR" dirty="0">
                <a:solidFill>
                  <a:srgbClr val="0070C0"/>
                </a:solidFill>
              </a:rPr>
              <a:t>SetJournalMode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37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Internals - 2/3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10242"/>
            <a:ext cx="619789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7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 - Page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Acquire</a:t>
            </a:r>
          </a:p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Lookup</a:t>
            </a:r>
          </a:p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Ref/</a:t>
            </a:r>
            <a:r>
              <a:rPr lang="en-US" altLang="ko-KR" dirty="0" err="1">
                <a:solidFill>
                  <a:srgbClr val="0070C0"/>
                </a:solidFill>
              </a:rPr>
              <a:t>Unref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Write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842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Pager - 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Begin</a:t>
            </a:r>
          </a:p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CommitPhaseOne/Two</a:t>
            </a:r>
          </a:p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Sync</a:t>
            </a:r>
          </a:p>
          <a:p>
            <a:r>
              <a:rPr lang="en-US" altLang="ko-KR" dirty="0"/>
              <a:t>sqlite3Pager</a:t>
            </a:r>
            <a:r>
              <a:rPr lang="en-US" altLang="ko-KR" dirty="0">
                <a:solidFill>
                  <a:srgbClr val="0070C0"/>
                </a:solidFill>
              </a:rPr>
              <a:t>Rollback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4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Internals - 3/3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86" y="1356111"/>
            <a:ext cx="4112028" cy="47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9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</a:t>
            </a:r>
            <a:r>
              <a:rPr lang="en-US" altLang="ko-KR" dirty="0" err="1"/>
              <a:t>B+tree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853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r>
              <a:rPr lang="en-US" altLang="ko-KR" dirty="0"/>
              <a:t> in SQLite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SQLite database is maintained on disk using a B-tree implementation</a:t>
            </a:r>
          </a:p>
          <a:p>
            <a:r>
              <a:rPr lang="en-US" altLang="ko-KR" dirty="0"/>
              <a:t>A separate B-tree is used for each table and index in the database</a:t>
            </a:r>
          </a:p>
          <a:p>
            <a:r>
              <a:rPr lang="en-US" altLang="ko-KR" dirty="0"/>
              <a:t>All B-trees are stored in the same disk file</a:t>
            </a:r>
          </a:p>
          <a:p>
            <a:r>
              <a:rPr lang="en-US" altLang="ko-KR" dirty="0"/>
              <a:t>Source codes are separated as 3 files</a:t>
            </a:r>
          </a:p>
          <a:p>
            <a:pPr lvl="1"/>
            <a:r>
              <a:rPr lang="en-US" altLang="ko-KR" dirty="0" err="1"/>
              <a:t>btreeInt.h</a:t>
            </a:r>
            <a:r>
              <a:rPr lang="en-US" altLang="ko-KR" dirty="0"/>
              <a:t>, </a:t>
            </a:r>
            <a:r>
              <a:rPr lang="en-US" altLang="ko-KR" dirty="0" err="1"/>
              <a:t>btree.h</a:t>
            </a:r>
            <a:r>
              <a:rPr lang="en-US" altLang="ko-KR" dirty="0"/>
              <a:t>, </a:t>
            </a:r>
            <a:r>
              <a:rPr lang="en-US" altLang="ko-KR" dirty="0" err="1"/>
              <a:t>btree.c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0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r>
              <a:rPr lang="en-US" altLang="ko-KR" dirty="0"/>
              <a:t> Internals in SQLite - 1/2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50" y="1988840"/>
            <a:ext cx="8042101" cy="31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r>
              <a:rPr lang="en-US" altLang="ko-KR" dirty="0"/>
              <a:t> Internals in SQLite - 2/2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438275"/>
            <a:ext cx="37909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4140" y="1373220"/>
            <a:ext cx="4764324" cy="4792084"/>
          </a:xfrm>
        </p:spPr>
        <p:txBody>
          <a:bodyPr/>
          <a:lstStyle/>
          <a:p>
            <a:r>
              <a:rPr lang="en-US" altLang="ko-KR" dirty="0"/>
              <a:t>File Header</a:t>
            </a:r>
          </a:p>
          <a:p>
            <a:pPr lvl="1"/>
            <a:r>
              <a:rPr lang="en-US" altLang="ko-KR" dirty="0"/>
              <a:t>First page only has 100 bytes</a:t>
            </a:r>
          </a:p>
          <a:p>
            <a:r>
              <a:rPr lang="en-US" altLang="ko-KR" dirty="0"/>
              <a:t>Page Header</a:t>
            </a:r>
          </a:p>
          <a:p>
            <a:pPr lvl="1"/>
            <a:r>
              <a:rPr lang="en-US" altLang="ko-KR" dirty="0"/>
              <a:t>8 bytes for leaves</a:t>
            </a:r>
          </a:p>
          <a:p>
            <a:pPr lvl="1"/>
            <a:r>
              <a:rPr lang="en-US" altLang="ko-KR" dirty="0"/>
              <a:t>12 bytes for interiors</a:t>
            </a:r>
          </a:p>
          <a:p>
            <a:r>
              <a:rPr lang="en-US" altLang="ko-KR" dirty="0"/>
              <a:t>Cell</a:t>
            </a:r>
          </a:p>
          <a:p>
            <a:pPr lvl="1"/>
            <a:r>
              <a:rPr lang="en-US" altLang="ko-KR" dirty="0"/>
              <a:t>Real data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4705" y="1988840"/>
            <a:ext cx="2592288" cy="36909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File Header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894705" y="2348880"/>
            <a:ext cx="2592288" cy="36909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Page Header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94705" y="2721198"/>
            <a:ext cx="2592288" cy="11991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Cell Pointers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3920356"/>
            <a:ext cx="2592288" cy="4729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Free Space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895400" y="4399012"/>
            <a:ext cx="2592288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Cell Contents</a:t>
            </a:r>
            <a:endParaRPr lang="ko-KR" altLang="en-US" sz="2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275856" y="2780928"/>
            <a:ext cx="0" cy="1139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275856" y="4393310"/>
            <a:ext cx="0" cy="835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1"/>
            <a:endCxn id="12" idx="1"/>
          </p:cNvCxnSpPr>
          <p:nvPr/>
        </p:nvCxnSpPr>
        <p:spPr>
          <a:xfrm rot="10800000" flipH="1" flipV="1">
            <a:off x="894704" y="3320776"/>
            <a:ext cx="695" cy="1546287"/>
          </a:xfrm>
          <a:prstGeom prst="bentConnector3">
            <a:avLst>
              <a:gd name="adj1" fmla="val -328920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왼쪽 대괄호 25"/>
          <p:cNvSpPr/>
          <p:nvPr/>
        </p:nvSpPr>
        <p:spPr>
          <a:xfrm>
            <a:off x="539552" y="3078010"/>
            <a:ext cx="350266" cy="1994580"/>
          </a:xfrm>
          <a:prstGeom prst="lef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대괄호 26"/>
          <p:cNvSpPr/>
          <p:nvPr/>
        </p:nvSpPr>
        <p:spPr>
          <a:xfrm>
            <a:off x="407332" y="2923066"/>
            <a:ext cx="481668" cy="2296634"/>
          </a:xfrm>
          <a:prstGeom prst="lef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98582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1793</TotalTime>
  <Words>767</Words>
  <Application>Microsoft Office PowerPoint</Application>
  <PresentationFormat>화면 슬라이드 쇼(4:3)</PresentationFormat>
  <Paragraphs>233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Verdana</vt:lpstr>
      <vt:lpstr>Wingdings</vt:lpstr>
      <vt:lpstr>2012 VLDB 서식</vt:lpstr>
      <vt:lpstr>SQLite Internals</vt:lpstr>
      <vt:lpstr>SQLite Internals - 1/3</vt:lpstr>
      <vt:lpstr>SQLite Internals - 2/3</vt:lpstr>
      <vt:lpstr>SQLite Internals - 3/3</vt:lpstr>
      <vt:lpstr>SQLite B+tree module</vt:lpstr>
      <vt:lpstr>B+Tree in SQLite</vt:lpstr>
      <vt:lpstr>B+tree Internals in SQLite - 1/2</vt:lpstr>
      <vt:lpstr>B+tree Internals in SQLite - 2/2</vt:lpstr>
      <vt:lpstr>Page structure</vt:lpstr>
      <vt:lpstr>Normal Page header</vt:lpstr>
      <vt:lpstr>Free Page header</vt:lpstr>
      <vt:lpstr>Overflow Page header</vt:lpstr>
      <vt:lpstr>SQLite Pager module</vt:lpstr>
      <vt:lpstr>Page Cache in SQLite - 1/2</vt:lpstr>
      <vt:lpstr>Page Cache in SQLite - 2/2</vt:lpstr>
      <vt:lpstr>PowerPoint 프레젠테이션</vt:lpstr>
      <vt:lpstr>Design of the Pager</vt:lpstr>
      <vt:lpstr>Design of the Pager</vt:lpstr>
      <vt:lpstr>File Header</vt:lpstr>
      <vt:lpstr>DB File Header</vt:lpstr>
      <vt:lpstr>DB Page Header</vt:lpstr>
      <vt:lpstr>RBJ File Header</vt:lpstr>
      <vt:lpstr>WAL File Header</vt:lpstr>
      <vt:lpstr>main Codes</vt:lpstr>
      <vt:lpstr>btreeInt.h</vt:lpstr>
      <vt:lpstr>btree - Access and Transaction</vt:lpstr>
      <vt:lpstr>btree - Table</vt:lpstr>
      <vt:lpstr>btree - Record</vt:lpstr>
      <vt:lpstr>Pager - Page Cache Management</vt:lpstr>
      <vt:lpstr>Pager - Page management</vt:lpstr>
      <vt:lpstr>Pager -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Gihwan</cp:lastModifiedBy>
  <cp:revision>391</cp:revision>
  <dcterms:created xsi:type="dcterms:W3CDTF">2008-09-03T12:14:57Z</dcterms:created>
  <dcterms:modified xsi:type="dcterms:W3CDTF">2016-10-26T09:39:21Z</dcterms:modified>
</cp:coreProperties>
</file>