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0"/>
  </p:notesMasterIdLst>
  <p:handoutMasterIdLst>
    <p:handoutMasterId r:id="rId41"/>
  </p:handoutMasterIdLst>
  <p:sldIdLst>
    <p:sldId id="316" r:id="rId2"/>
    <p:sldId id="326" r:id="rId3"/>
    <p:sldId id="392" r:id="rId4"/>
    <p:sldId id="393" r:id="rId5"/>
    <p:sldId id="394" r:id="rId6"/>
    <p:sldId id="396" r:id="rId7"/>
    <p:sldId id="405" r:id="rId8"/>
    <p:sldId id="327" r:id="rId9"/>
    <p:sldId id="330" r:id="rId10"/>
    <p:sldId id="389" r:id="rId11"/>
    <p:sldId id="390" r:id="rId12"/>
    <p:sldId id="391" r:id="rId13"/>
    <p:sldId id="401" r:id="rId14"/>
    <p:sldId id="402" r:id="rId15"/>
    <p:sldId id="403" r:id="rId16"/>
    <p:sldId id="398" r:id="rId17"/>
    <p:sldId id="407" r:id="rId18"/>
    <p:sldId id="406" r:id="rId19"/>
    <p:sldId id="412" r:id="rId20"/>
    <p:sldId id="414" r:id="rId21"/>
    <p:sldId id="419" r:id="rId22"/>
    <p:sldId id="420" r:id="rId23"/>
    <p:sldId id="421" r:id="rId24"/>
    <p:sldId id="408" r:id="rId25"/>
    <p:sldId id="409" r:id="rId26"/>
    <p:sldId id="410" r:id="rId27"/>
    <p:sldId id="415" r:id="rId28"/>
    <p:sldId id="416" r:id="rId29"/>
    <p:sldId id="418" r:id="rId30"/>
    <p:sldId id="422" r:id="rId31"/>
    <p:sldId id="423" r:id="rId32"/>
    <p:sldId id="427" r:id="rId33"/>
    <p:sldId id="424" r:id="rId34"/>
    <p:sldId id="428" r:id="rId35"/>
    <p:sldId id="425" r:id="rId36"/>
    <p:sldId id="417" r:id="rId37"/>
    <p:sldId id="426" r:id="rId38"/>
    <p:sldId id="397" r:id="rId39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00FF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86410" autoAdjust="0"/>
  </p:normalViewPr>
  <p:slideViewPr>
    <p:cSldViewPr>
      <p:cViewPr varScale="1">
        <p:scale>
          <a:sx n="77" d="100"/>
          <a:sy n="77" d="100"/>
        </p:scale>
        <p:origin x="108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10/13/2016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soh.wordpress.com/2012/04/09/&#47532;&#45573;&#49828;-&#52964;&#45328;-&#44060;&#48156;&#51012;-&#50948;&#54620;-vim-&#49444;&#51221;-vimrc/" TargetMode="External"/><Relationship Id="rId2" Type="http://schemas.openxmlformats.org/officeDocument/2006/relationships/hyperlink" Target="https://github.com/wurikiji/2016-db-programming-f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urikiji/2016-db-programming-fall/issue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help.github.com/articles/good-resources-for-learning-git-and-github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org/queryplann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Sorting in SQLite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Query Plan - Sort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37" y="1429544"/>
            <a:ext cx="7848600" cy="460057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348880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3648" y="3499971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4293096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5053595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1144" y="2770073"/>
            <a:ext cx="1309105" cy="110183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1310" y="4288213"/>
            <a:ext cx="1348772" cy="98628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5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VDBE level analysis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VDBE Opcodes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03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OP-codes related to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OP_SorterOpen</a:t>
            </a:r>
            <a:endParaRPr lang="en-US" altLang="ko-KR" dirty="0"/>
          </a:p>
          <a:p>
            <a:pPr lvl="1"/>
            <a:r>
              <a:rPr lang="en-US" altLang="ko-KR" dirty="0"/>
              <a:t>Open a transient index that is specifically designed to sort large tables using external merge sort</a:t>
            </a:r>
          </a:p>
          <a:p>
            <a:r>
              <a:rPr lang="en-US" altLang="ko-KR" dirty="0" err="1"/>
              <a:t>OP_SorterInsert</a:t>
            </a:r>
            <a:endParaRPr lang="en-US" altLang="ko-KR" dirty="0"/>
          </a:p>
          <a:p>
            <a:pPr lvl="1"/>
            <a:r>
              <a:rPr lang="en-US" altLang="ko-KR" dirty="0"/>
              <a:t>Add a record to sorter</a:t>
            </a:r>
          </a:p>
          <a:p>
            <a:r>
              <a:rPr lang="en-US" altLang="ko-KR" dirty="0" err="1"/>
              <a:t>OP_SorterSort</a:t>
            </a:r>
            <a:endParaRPr lang="en-US" altLang="ko-KR" dirty="0"/>
          </a:p>
          <a:p>
            <a:pPr lvl="1"/>
            <a:r>
              <a:rPr lang="en-US" altLang="ko-KR" dirty="0"/>
              <a:t>Move cursor to forward and Sort data</a:t>
            </a:r>
          </a:p>
          <a:p>
            <a:r>
              <a:rPr lang="en-US" altLang="ko-KR" dirty="0" err="1"/>
              <a:t>OP_SorterNext</a:t>
            </a:r>
            <a:endParaRPr lang="en-US" altLang="ko-KR" dirty="0"/>
          </a:p>
          <a:p>
            <a:pPr lvl="1"/>
            <a:r>
              <a:rPr lang="en-US" altLang="ko-KR" dirty="0"/>
              <a:t>Get next elements in sorter</a:t>
            </a:r>
          </a:p>
          <a:p>
            <a:r>
              <a:rPr lang="en-US" altLang="ko-KR" dirty="0"/>
              <a:t>See details on </a:t>
            </a:r>
            <a:r>
              <a:rPr lang="en-US" altLang="ko-KR" dirty="0" err="1"/>
              <a:t>vdbe.c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2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OP_SorterOpen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3" y="1334080"/>
            <a:ext cx="7410450" cy="47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2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OP_SorterInsert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" y="1334080"/>
            <a:ext cx="7905750" cy="47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OP_SorterSort</a:t>
            </a:r>
            <a:r>
              <a:rPr lang="en-US" altLang="ko-KR" dirty="0"/>
              <a:t> &amp; </a:t>
            </a:r>
            <a:r>
              <a:rPr lang="en-US" altLang="ko-KR" dirty="0" err="1"/>
              <a:t>OP_SorterNext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804987"/>
            <a:ext cx="5400675" cy="3248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5191077"/>
            <a:ext cx="53244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2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internals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SQLite sort code examples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37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1205802"/>
            <a:ext cx="7860668" cy="4887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340768"/>
            <a:ext cx="14261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Temp Memory</a:t>
            </a:r>
            <a:endParaRPr lang="ko-KR" altLang="en-US" sz="16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98727" y="2257086"/>
            <a:ext cx="7430350" cy="2882760"/>
            <a:chOff x="898727" y="2257086"/>
            <a:chExt cx="7430350" cy="2882760"/>
          </a:xfrm>
        </p:grpSpPr>
        <p:grpSp>
          <p:nvGrpSpPr>
            <p:cNvPr id="14" name="그룹 13"/>
            <p:cNvGrpSpPr/>
            <p:nvPr/>
          </p:nvGrpSpPr>
          <p:grpSpPr>
            <a:xfrm>
              <a:off x="898727" y="2257086"/>
              <a:ext cx="7430350" cy="1440160"/>
              <a:chOff x="827584" y="1844824"/>
              <a:chExt cx="8654486" cy="144016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27584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14667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601750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98727" y="3699686"/>
              <a:ext cx="7430350" cy="1440160"/>
              <a:chOff x="827584" y="1844824"/>
              <a:chExt cx="8654486" cy="144016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27584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714667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01750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910702" y="1948089"/>
            <a:ext cx="114101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PMA or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043608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2118173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1043608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2118173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3558329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4632894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3558329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4632894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6100102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174667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6100102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2" name="순서도: 수행의 시작/종료 31"/>
          <p:cNvSpPr/>
          <p:nvPr/>
        </p:nvSpPr>
        <p:spPr>
          <a:xfrm>
            <a:off x="7174667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1044621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2119186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1044621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6" name="순서도: 수행의 시작/종료 35"/>
          <p:cNvSpPr/>
          <p:nvPr/>
        </p:nvSpPr>
        <p:spPr>
          <a:xfrm>
            <a:off x="2119186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3563471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4638036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3563471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4638036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6070739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7145304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6070739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145304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Terms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All codes related to sort are in </a:t>
            </a:r>
            <a:r>
              <a:rPr lang="en-US" altLang="ko-KR" dirty="0" err="1"/>
              <a:t>vdbesort.c</a:t>
            </a:r>
            <a:endParaRPr lang="en-US" altLang="ko-KR" dirty="0"/>
          </a:p>
          <a:p>
            <a:r>
              <a:rPr lang="en-US" altLang="ko-KR" dirty="0"/>
              <a:t>Sorter </a:t>
            </a:r>
          </a:p>
          <a:p>
            <a:pPr lvl="1"/>
            <a:r>
              <a:rPr lang="en-US" altLang="ko-KR" dirty="0"/>
              <a:t>Sorting module</a:t>
            </a:r>
          </a:p>
          <a:p>
            <a:r>
              <a:rPr lang="en-US" altLang="ko-KR" dirty="0"/>
              <a:t>PMA – Packed Memory Array</a:t>
            </a:r>
          </a:p>
          <a:p>
            <a:pPr lvl="1"/>
            <a:r>
              <a:rPr lang="en-US" altLang="ko-KR" dirty="0"/>
              <a:t>Data format to write ‘sorted data’ to file</a:t>
            </a:r>
          </a:p>
          <a:p>
            <a:pPr lvl="1"/>
            <a:r>
              <a:rPr lang="en-US" altLang="ko-KR" dirty="0"/>
              <a:t>Same terms with “run”</a:t>
            </a:r>
          </a:p>
          <a:p>
            <a:r>
              <a:rPr lang="en-US" altLang="ko-KR" dirty="0"/>
              <a:t>Temp Memory</a:t>
            </a:r>
          </a:p>
          <a:p>
            <a:pPr lvl="1"/>
            <a:r>
              <a:rPr lang="en-US" altLang="ko-KR" dirty="0"/>
              <a:t>Used to sort data</a:t>
            </a:r>
          </a:p>
          <a:p>
            <a:pPr lvl="1"/>
            <a:r>
              <a:rPr lang="en-US" altLang="ko-KR" dirty="0"/>
              <a:t>Default: Set to same as buffer cache size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1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5801" y="2852936"/>
            <a:ext cx="3596159" cy="3503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Sorter Structure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769876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5549" y="3769876"/>
            <a:ext cx="115127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address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801" y="1507140"/>
            <a:ext cx="120135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SorterList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801" y="1907250"/>
            <a:ext cx="17163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pList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Linked list of records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168" y="1907250"/>
            <a:ext cx="15297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aMemory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Bulk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SorterRecord</a:t>
            </a:r>
            <a:endParaRPr lang="en-US" altLang="ko-K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1882" y="1907250"/>
            <a:ext cx="153067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szPMA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list as PMA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4797152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5548" y="4797152"/>
            <a:ext cx="115127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address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연결선: 구부러짐 18"/>
          <p:cNvCxnSpPr>
            <a:stCxn id="9" idx="2"/>
            <a:endCxn id="15" idx="0"/>
          </p:cNvCxnSpPr>
          <p:nvPr/>
        </p:nvCxnSpPr>
        <p:spPr>
          <a:xfrm rot="5400000">
            <a:off x="2127975" y="3963939"/>
            <a:ext cx="504056" cy="1162371"/>
          </a:xfrm>
          <a:prstGeom prst="curvedConnector3">
            <a:avLst/>
          </a:prstGeom>
          <a:ln w="28575">
            <a:headEnd w="lg" len="lg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801" y="2852936"/>
            <a:ext cx="1709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Using Pointer </a:t>
            </a:r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pNext</a:t>
            </a:r>
            <a:endParaRPr lang="ko-KR" altLang="en-US" b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3138" y="2852936"/>
            <a:ext cx="3596159" cy="3503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03138" y="2852936"/>
            <a:ext cx="15045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Using offset </a:t>
            </a:r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iNext</a:t>
            </a:r>
            <a:endParaRPr lang="ko-KR" altLang="en-US" b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6525" y="5833131"/>
            <a:ext cx="18069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Allocate 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SorterRecord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Separately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2183" y="5833129"/>
            <a:ext cx="18380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Allocate Bulk Memory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For 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SorterRecord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3346969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1216" y="3346969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2007" y="1907250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64393" y="1907250"/>
            <a:ext cx="110235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2007" y="1507140"/>
            <a:ext cx="158235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SorterRecord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112" y="3866616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2892" y="3866616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112" y="4389836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8036" y="4389836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112" y="4909483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03180" y="4909483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97255" y="1669624"/>
            <a:ext cx="6351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Union</a:t>
            </a:r>
            <a:endParaRPr lang="ko-KR" altLang="en-US" b="1" dirty="0">
              <a:solidFill>
                <a:srgbClr val="9900CC"/>
              </a:solidFill>
              <a:latin typeface="+mj-lt"/>
            </a:endParaRPr>
          </a:p>
        </p:txBody>
      </p:sp>
      <p:cxnSp>
        <p:nvCxnSpPr>
          <p:cNvPr id="43" name="연결선: 구부러짐 42"/>
          <p:cNvCxnSpPr>
            <a:stCxn id="13" idx="2"/>
            <a:endCxn id="22" idx="0"/>
          </p:cNvCxnSpPr>
          <p:nvPr/>
        </p:nvCxnSpPr>
        <p:spPr>
          <a:xfrm rot="16200000" flipH="1">
            <a:off x="4737888" y="789606"/>
            <a:ext cx="422466" cy="3704193"/>
          </a:xfrm>
          <a:prstGeom prst="curvedConnector3">
            <a:avLst/>
          </a:prstGeom>
          <a:ln w="28575">
            <a:headEnd w="lg" len="lg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Sorting in SQLite</a:t>
            </a:r>
          </a:p>
          <a:p>
            <a:r>
              <a:rPr lang="en-US" altLang="ko-KR" dirty="0"/>
              <a:t>Execution query plan analysis</a:t>
            </a:r>
          </a:p>
          <a:p>
            <a:r>
              <a:rPr lang="en-US" altLang="ko-KR" dirty="0"/>
              <a:t>VDBE level analysis</a:t>
            </a:r>
          </a:p>
          <a:p>
            <a:r>
              <a:rPr lang="en-US" altLang="ko-KR" dirty="0"/>
              <a:t>SQLite Internals</a:t>
            </a:r>
          </a:p>
          <a:p>
            <a:r>
              <a:rPr lang="en-US" altLang="ko-KR" dirty="0"/>
              <a:t>Assignment #4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29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PMA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7446" y="2262345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832" y="2262345"/>
            <a:ext cx="110235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7446" y="1862235"/>
            <a:ext cx="158235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SorterRecord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2185" y="2262345"/>
            <a:ext cx="14298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Record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Space for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27446" y="2919999"/>
            <a:ext cx="2307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152185" y="2919999"/>
            <a:ext cx="1429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0499" y="2955111"/>
            <a:ext cx="1701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SorterRecord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0486" y="2955111"/>
            <a:ext cx="953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nVal</a:t>
            </a:r>
            <a:r>
              <a:rPr lang="en-US" altLang="ko-KR" b="1" dirty="0">
                <a:solidFill>
                  <a:srgbClr val="9900CC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bytes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7446" y="3757957"/>
            <a:ext cx="347781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Packed Memory Array Element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7446" y="4158067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ko-KR" b="1" dirty="0" err="1">
                <a:solidFill>
                  <a:srgbClr val="FF0000"/>
                </a:solidFill>
                <a:latin typeface="Calibri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Calibri"/>
            </a:endParaRPr>
          </a:p>
          <a:p>
            <a:pPr lvl="0"/>
            <a:r>
              <a:rPr lang="en-US" altLang="ko-KR" b="1" dirty="0">
                <a:solidFill>
                  <a:prstClr val="black"/>
                </a:solidFill>
                <a:latin typeface="Calibri"/>
              </a:rPr>
              <a:t>Size of Record</a:t>
            </a:r>
            <a:endParaRPr lang="ko-KR" alt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9832" y="4158067"/>
            <a:ext cx="14298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Record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Space for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7282" y="4653136"/>
            <a:ext cx="14827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Length &lt;= 4 bytes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9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Terms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MergeEngine</a:t>
            </a:r>
            <a:endParaRPr lang="en-US" altLang="ko-KR" dirty="0"/>
          </a:p>
          <a:p>
            <a:pPr lvl="1"/>
            <a:r>
              <a:rPr lang="en-US" altLang="ko-KR" dirty="0"/>
              <a:t>Has multiple PMAs</a:t>
            </a:r>
          </a:p>
          <a:p>
            <a:pPr lvl="1"/>
            <a:r>
              <a:rPr lang="en-US" altLang="ko-KR" dirty="0"/>
              <a:t>Combine multiple PMAs (default: &lt;= 16) into one big PMA using merge operation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3730122"/>
            <a:ext cx="15911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MergeEngine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4130232"/>
            <a:ext cx="10877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nTree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array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5502" y="4130232"/>
            <a:ext cx="19550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pTask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For multi thread sorting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0524" y="4130232"/>
            <a:ext cx="153093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aTree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Merge Result Tree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1457" y="4130232"/>
            <a:ext cx="9555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aReadr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Input data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054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71600" y="1988840"/>
            <a:ext cx="757263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MergeEngine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654760"/>
          </a:xfrm>
        </p:spPr>
        <p:txBody>
          <a:bodyPr/>
          <a:lstStyle/>
          <a:p>
            <a:r>
              <a:rPr lang="en-US" altLang="ko-KR" dirty="0"/>
              <a:t>Uses Incremental Merge Tree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8463" y="2276872"/>
            <a:ext cx="7425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Banana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256" y="2276872"/>
            <a:ext cx="6292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Feijoa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6813" y="2276872"/>
            <a:ext cx="9677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Elderberry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2796" y="2276872"/>
            <a:ext cx="7448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Currant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5962" y="2281159"/>
            <a:ext cx="9551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Grapefruit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442" y="2276872"/>
            <a:ext cx="6206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Apple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8407" y="2276872"/>
            <a:ext cx="6880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Durian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85" y="2266999"/>
            <a:ext cx="7991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aReader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299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0303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306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03098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3132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0316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5320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0323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8913" y="5260961"/>
            <a:ext cx="5934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aTree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169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4392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915816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278905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452320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34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019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587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264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702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141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4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176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8781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0131" y="5257563"/>
            <a:ext cx="2760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90095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0061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84817" y="526473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853132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153064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7" idx="2"/>
            <a:endCxn id="32" idx="0"/>
          </p:cNvCxnSpPr>
          <p:nvPr/>
        </p:nvCxnSpPr>
        <p:spPr>
          <a:xfrm flipH="1">
            <a:off x="7807367" y="3356991"/>
            <a:ext cx="165044" cy="1903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/>
          <p:cNvCxnSpPr>
            <a:stCxn id="37" idx="2"/>
            <a:endCxn id="38" idx="2"/>
          </p:cNvCxnSpPr>
          <p:nvPr/>
        </p:nvCxnSpPr>
        <p:spPr>
          <a:xfrm rot="16200000" flipH="1">
            <a:off x="6464608" y="2811816"/>
            <a:ext cx="12700" cy="109035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35" idx="2"/>
            <a:endCxn id="36" idx="2"/>
          </p:cNvCxnSpPr>
          <p:nvPr/>
        </p:nvCxnSpPr>
        <p:spPr>
          <a:xfrm rot="16200000" flipH="1">
            <a:off x="4172855" y="2774798"/>
            <a:ext cx="12700" cy="116438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/>
          <p:cNvCxnSpPr>
            <a:stCxn id="26" idx="2"/>
            <a:endCxn id="34" idx="2"/>
          </p:cNvCxnSpPr>
          <p:nvPr/>
        </p:nvCxnSpPr>
        <p:spPr>
          <a:xfrm rot="16200000" flipH="1">
            <a:off x="1986805" y="2859903"/>
            <a:ext cx="12700" cy="99417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33" idx="0"/>
          </p:cNvCxnSpPr>
          <p:nvPr/>
        </p:nvCxnSpPr>
        <p:spPr>
          <a:xfrm>
            <a:off x="6444208" y="3573016"/>
            <a:ext cx="534009" cy="1687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39" idx="0"/>
          </p:cNvCxnSpPr>
          <p:nvPr/>
        </p:nvCxnSpPr>
        <p:spPr>
          <a:xfrm>
            <a:off x="4202487" y="3573016"/>
            <a:ext cx="1904313" cy="1687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0" idx="0"/>
          </p:cNvCxnSpPr>
          <p:nvPr/>
        </p:nvCxnSpPr>
        <p:spPr>
          <a:xfrm>
            <a:off x="1965861" y="3586198"/>
            <a:ext cx="3312289" cy="167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/>
          <p:cNvCxnSpPr>
            <a:stCxn id="21" idx="2"/>
            <a:endCxn id="22" idx="2"/>
          </p:cNvCxnSpPr>
          <p:nvPr/>
        </p:nvCxnSpPr>
        <p:spPr>
          <a:xfrm rot="16200000" flipH="1">
            <a:off x="5703166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23" idx="2"/>
            <a:endCxn id="24" idx="2"/>
          </p:cNvCxnSpPr>
          <p:nvPr/>
        </p:nvCxnSpPr>
        <p:spPr>
          <a:xfrm rot="16200000" flipH="1">
            <a:off x="7403234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/>
          <p:cNvCxnSpPr>
            <a:stCxn id="19" idx="2"/>
            <a:endCxn id="20" idx="2"/>
          </p:cNvCxnSpPr>
          <p:nvPr/>
        </p:nvCxnSpPr>
        <p:spPr>
          <a:xfrm rot="16200000" flipH="1">
            <a:off x="4003098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71600" y="1988840"/>
            <a:ext cx="757263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MergeEngine</a:t>
            </a:r>
            <a:r>
              <a:rPr lang="en-US" altLang="ko-KR" dirty="0"/>
              <a:t>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654760"/>
          </a:xfrm>
        </p:spPr>
        <p:txBody>
          <a:bodyPr/>
          <a:lstStyle/>
          <a:p>
            <a:r>
              <a:rPr lang="en-US" altLang="ko-KR" dirty="0"/>
              <a:t>Uses Incremental Merge Tree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8463" y="2276872"/>
            <a:ext cx="7425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Banana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256" y="2276872"/>
            <a:ext cx="6292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Feijoa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6813" y="2276872"/>
            <a:ext cx="9677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Elderberry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2796" y="2276872"/>
            <a:ext cx="7448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Currant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5962" y="2281159"/>
            <a:ext cx="9551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Grapefruit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442" y="2276872"/>
            <a:ext cx="6206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Apple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8407" y="2276872"/>
            <a:ext cx="6880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Durian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85" y="2266999"/>
            <a:ext cx="7991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aReader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299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0303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306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03098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3132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0316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5320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0323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8913" y="5260961"/>
            <a:ext cx="5934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aTree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169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4392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915816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278905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452320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34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019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587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264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702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141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4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176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8781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0131" y="5257563"/>
            <a:ext cx="2760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90095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0061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84817" y="526473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853132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153064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94540" y="2276871"/>
            <a:ext cx="8304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Eggplant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8" name="연결선: 꺾임 27"/>
          <p:cNvCxnSpPr>
            <a:stCxn id="37" idx="2"/>
            <a:endCxn id="38" idx="2"/>
          </p:cNvCxnSpPr>
          <p:nvPr/>
        </p:nvCxnSpPr>
        <p:spPr>
          <a:xfrm rot="16200000" flipH="1">
            <a:off x="6464608" y="2811816"/>
            <a:ext cx="12700" cy="109035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/>
          <p:cNvCxnSpPr>
            <a:stCxn id="23" idx="2"/>
            <a:endCxn id="24" idx="2"/>
          </p:cNvCxnSpPr>
          <p:nvPr/>
        </p:nvCxnSpPr>
        <p:spPr>
          <a:xfrm rot="16200000" flipH="1">
            <a:off x="7403234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19" idx="2"/>
            <a:endCxn id="20" idx="2"/>
          </p:cNvCxnSpPr>
          <p:nvPr/>
        </p:nvCxnSpPr>
        <p:spPr>
          <a:xfrm rot="16200000" flipH="1">
            <a:off x="4003098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90096" y="5259853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9606" y="526473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4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3" grpId="1" animBg="1"/>
      <p:bldP spid="9" grpId="0" animBg="1"/>
      <p:bldP spid="5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Sort-related Functions – 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132856"/>
            <a:ext cx="7762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Sort-related Functions – 2/2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37" y="1667669"/>
            <a:ext cx="7620000" cy="41243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6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data fit to the memory size</a:t>
            </a:r>
          </a:p>
          <a:p>
            <a:pPr lvl="1"/>
            <a:r>
              <a:rPr lang="en-US" altLang="ko-KR" dirty="0"/>
              <a:t>Collect records to be sorted</a:t>
            </a:r>
          </a:p>
          <a:p>
            <a:pPr lvl="1"/>
            <a:r>
              <a:rPr lang="en-US" altLang="ko-KR" dirty="0"/>
              <a:t>Use in-memory merge sort</a:t>
            </a:r>
          </a:p>
          <a:p>
            <a:r>
              <a:rPr lang="en-US" altLang="ko-KR" dirty="0"/>
              <a:t>If data exceeds the memory size</a:t>
            </a:r>
          </a:p>
          <a:p>
            <a:pPr lvl="1"/>
            <a:r>
              <a:rPr lang="en-US" altLang="ko-KR" dirty="0"/>
              <a:t>Use external merge sort</a:t>
            </a:r>
          </a:p>
          <a:p>
            <a:pPr lvl="1"/>
            <a:r>
              <a:rPr lang="en-US" altLang="ko-KR" dirty="0"/>
              <a:t>Sort collected records </a:t>
            </a:r>
          </a:p>
          <a:p>
            <a:pPr lvl="1"/>
            <a:r>
              <a:rPr lang="en-US" altLang="ko-KR" dirty="0"/>
              <a:t>Write sorted records to a file in PMA format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04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 – in-memory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8" y="1996003"/>
            <a:ext cx="6736963" cy="3550890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4792084"/>
          </a:xfrm>
        </p:spPr>
        <p:txBody>
          <a:bodyPr/>
          <a:lstStyle/>
          <a:p>
            <a:r>
              <a:rPr lang="en-US" altLang="ko-KR" dirty="0"/>
              <a:t>If data fit to the memory size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5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 – 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data exceeds the memory size</a:t>
            </a:r>
          </a:p>
          <a:p>
            <a:pPr lvl="1"/>
            <a:r>
              <a:rPr lang="en-US" altLang="ko-KR" dirty="0" err="1"/>
              <a:t>OP_SorterInsert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01" y="2433464"/>
            <a:ext cx="3648075" cy="2990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2204864"/>
            <a:ext cx="41814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 – EMS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OP_SorterSort</a:t>
            </a:r>
            <a:r>
              <a:rPr lang="en-US" altLang="ko-KR" dirty="0"/>
              <a:t> &amp; </a:t>
            </a:r>
            <a:r>
              <a:rPr lang="en-US" altLang="ko-KR" dirty="0" err="1"/>
              <a:t>OP_SorterNext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9" y="2637129"/>
            <a:ext cx="4181475" cy="2305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94" y="2527592"/>
            <a:ext cx="4171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in </a:t>
            </a:r>
            <a:r>
              <a:rPr lang="en-US" altLang="ko-KR" dirty="0" err="1"/>
              <a:t>sqlite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Sorting Basics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68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SortSubtask</a:t>
            </a:r>
            <a:endParaRPr lang="en-US" altLang="ko-KR" dirty="0"/>
          </a:p>
          <a:p>
            <a:pPr lvl="1"/>
            <a:r>
              <a:rPr lang="en-US" altLang="ko-KR" dirty="0"/>
              <a:t>Representation of a single thread sorter </a:t>
            </a:r>
          </a:p>
          <a:p>
            <a:pPr lvl="2"/>
            <a:r>
              <a:rPr lang="en-US" altLang="ko-KR" dirty="0" err="1"/>
              <a:t>pThread</a:t>
            </a:r>
            <a:r>
              <a:rPr lang="en-US" altLang="ko-KR" dirty="0"/>
              <a:t>: Thread information</a:t>
            </a:r>
          </a:p>
          <a:p>
            <a:pPr lvl="2"/>
            <a:r>
              <a:rPr lang="en-US" altLang="ko-KR" dirty="0" err="1"/>
              <a:t>bDone</a:t>
            </a:r>
            <a:r>
              <a:rPr lang="en-US" altLang="ko-KR" dirty="0"/>
              <a:t>: Progress information</a:t>
            </a:r>
          </a:p>
          <a:p>
            <a:pPr lvl="2"/>
            <a:r>
              <a:rPr lang="en-US" altLang="ko-KR" dirty="0" err="1"/>
              <a:t>pSorter</a:t>
            </a:r>
            <a:r>
              <a:rPr lang="en-US" altLang="ko-KR" dirty="0"/>
              <a:t>: Sorter object</a:t>
            </a:r>
          </a:p>
          <a:p>
            <a:pPr lvl="2"/>
            <a:r>
              <a:rPr lang="en-US" altLang="ko-KR" dirty="0"/>
              <a:t>list: </a:t>
            </a:r>
            <a:r>
              <a:rPr lang="en-US" altLang="ko-KR" dirty="0" err="1"/>
              <a:t>SorterList</a:t>
            </a:r>
            <a:endParaRPr lang="en-US" altLang="ko-KR" dirty="0"/>
          </a:p>
          <a:p>
            <a:pPr lvl="2"/>
            <a:r>
              <a:rPr lang="en-US" altLang="ko-KR" dirty="0" err="1"/>
              <a:t>nPMA</a:t>
            </a:r>
            <a:r>
              <a:rPr lang="en-US" altLang="ko-KR" dirty="0"/>
              <a:t>: # of PMAs in a file</a:t>
            </a:r>
          </a:p>
          <a:p>
            <a:pPr lvl="2"/>
            <a:r>
              <a:rPr lang="en-US" altLang="ko-KR" dirty="0"/>
              <a:t>file, file2: Level-0 and other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28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vdbeSorterFlushPMA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Select idle background thread</a:t>
            </a:r>
          </a:p>
          <a:p>
            <a:pPr lvl="2"/>
            <a:r>
              <a:rPr lang="en-US" altLang="ko-KR" dirty="0"/>
              <a:t>Use round-robin for searching</a:t>
            </a:r>
          </a:p>
          <a:p>
            <a:pPr lvl="2"/>
            <a:r>
              <a:rPr lang="en-US" altLang="ko-KR" dirty="0"/>
              <a:t>Use foreground (main) thread if all threads are busy</a:t>
            </a:r>
          </a:p>
          <a:p>
            <a:pPr lvl="1"/>
            <a:r>
              <a:rPr lang="en-US" altLang="ko-KR" dirty="0"/>
              <a:t>Launch a thread to call </a:t>
            </a:r>
            <a:r>
              <a:rPr lang="en-US" altLang="ko-KR" dirty="0" err="1"/>
              <a:t>vdbeSorterListToPMA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Go back to </a:t>
            </a:r>
            <a:r>
              <a:rPr lang="en-US" altLang="ko-KR" dirty="0" err="1"/>
              <a:t>vdbeSorterWrite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92D050"/>
                </a:solidFill>
              </a:rPr>
              <a:t>right after launching the thread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Flush PMA and Add records to memory can be overlapped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93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95076"/>
            <a:ext cx="76771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7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sqlite3VdbeSorterRewind()</a:t>
            </a:r>
          </a:p>
          <a:p>
            <a:pPr lvl="1"/>
            <a:r>
              <a:rPr lang="en-US" altLang="ko-KR" dirty="0"/>
              <a:t>Wait background flusher using </a:t>
            </a:r>
            <a:r>
              <a:rPr lang="en-US" altLang="ko-KR" dirty="0" err="1"/>
              <a:t>vdbeSorterJoinAll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Setup </a:t>
            </a:r>
            <a:r>
              <a:rPr lang="en-US" altLang="ko-KR" dirty="0" err="1"/>
              <a:t>MergeEngine</a:t>
            </a:r>
            <a:r>
              <a:rPr lang="en-US" altLang="ko-KR" dirty="0"/>
              <a:t> for all threads</a:t>
            </a:r>
          </a:p>
          <a:p>
            <a:pPr lvl="1"/>
            <a:r>
              <a:rPr lang="en-US" altLang="ko-KR" dirty="0">
                <a:solidFill>
                  <a:srgbClr val="92D050"/>
                </a:solidFill>
              </a:rPr>
              <a:t>Read a first PMA for all threads concurrently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All threads also create a new thread to read a next PMA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after reading the first PMA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Next step like </a:t>
            </a:r>
            <a:r>
              <a:rPr lang="en-US" altLang="ko-KR" dirty="0" err="1">
                <a:solidFill>
                  <a:srgbClr val="FF0000"/>
                </a:solidFill>
              </a:rPr>
              <a:t>OP_SorterNext</a:t>
            </a:r>
            <a:r>
              <a:rPr lang="en-US" altLang="ko-KR" dirty="0">
                <a:solidFill>
                  <a:srgbClr val="FF0000"/>
                </a:solidFill>
              </a:rPr>
              <a:t> can be overlapped with reading a next PMA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193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900237"/>
            <a:ext cx="7686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2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sqlite3VdbeSorterNext()</a:t>
            </a:r>
          </a:p>
          <a:p>
            <a:pPr lvl="1"/>
            <a:r>
              <a:rPr lang="en-US" altLang="ko-KR" dirty="0"/>
              <a:t>If one of the threads reaches to the end of PMA</a:t>
            </a:r>
          </a:p>
          <a:p>
            <a:pPr lvl="1"/>
            <a:r>
              <a:rPr lang="en-US" altLang="ko-KR" dirty="0">
                <a:solidFill>
                  <a:srgbClr val="92D050"/>
                </a:solidFill>
              </a:rPr>
              <a:t>Swap an exhausted PMA and a new PMA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Wait until the background thread is finished reading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Create a new thread to read a new PMA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Merge and read a new PMA can be overlapped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371975"/>
            <a:ext cx="76581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0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https://github.com/wurikiji/2016-db-programming-fall</a:t>
            </a:r>
            <a:endParaRPr lang="en-US" altLang="ko-KR" sz="2000" dirty="0"/>
          </a:p>
          <a:p>
            <a:pPr lvl="1"/>
            <a:r>
              <a:rPr lang="en-US" altLang="ko-KR" sz="2000" dirty="0"/>
              <a:t>4</a:t>
            </a:r>
            <a:r>
              <a:rPr lang="ko-KR" altLang="en-US" sz="2000" dirty="0"/>
              <a:t>주차</a:t>
            </a:r>
            <a:r>
              <a:rPr lang="en-US" altLang="ko-KR" sz="2000" dirty="0"/>
              <a:t>/4</a:t>
            </a:r>
            <a:r>
              <a:rPr lang="ko-KR" altLang="en-US" sz="2000" dirty="0"/>
              <a:t>주차 </a:t>
            </a:r>
            <a:r>
              <a:rPr lang="en-US" altLang="ko-KR" sz="2000" dirty="0" err="1"/>
              <a:t>pcache</a:t>
            </a:r>
            <a:r>
              <a:rPr lang="en-US" altLang="ko-KR" sz="2000" dirty="0"/>
              <a:t> </a:t>
            </a:r>
            <a:r>
              <a:rPr lang="ko-KR" altLang="en-US" sz="2000" dirty="0"/>
              <a:t>할당</a:t>
            </a:r>
            <a:r>
              <a:rPr lang="en-US" altLang="ko-KR" sz="2000" dirty="0"/>
              <a:t>.md</a:t>
            </a:r>
          </a:p>
          <a:p>
            <a:pPr lvl="1"/>
            <a:r>
              <a:rPr lang="ko-KR" altLang="en-US" sz="2000" dirty="0"/>
              <a:t>함수 포인터 추적하기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Sqlite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pcache</a:t>
            </a:r>
            <a:r>
              <a:rPr lang="en-US" altLang="ko-KR" sz="2000" dirty="0"/>
              <a:t> </a:t>
            </a:r>
            <a:r>
              <a:rPr lang="ko-KR" altLang="en-US" sz="2000" dirty="0"/>
              <a:t>관련 함수 포인터 설정하는 루틴</a:t>
            </a:r>
            <a:endParaRPr lang="en-US" altLang="ko-KR" sz="2000" dirty="0"/>
          </a:p>
          <a:p>
            <a:r>
              <a:rPr lang="ko-KR" altLang="en-US" sz="2400" dirty="0"/>
              <a:t>리눅스에서 개발 환경 만들기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https://ysoh.wordpress.com/2012/04/09/</a:t>
            </a:r>
            <a:r>
              <a:rPr lang="ko-KR" altLang="en-US" sz="2000" dirty="0">
                <a:hlinkClick r:id="rId3"/>
              </a:rPr>
              <a:t>리눅스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커널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개발을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위한</a:t>
            </a:r>
            <a:r>
              <a:rPr lang="en-US" altLang="ko-KR" sz="2000" dirty="0">
                <a:hlinkClick r:id="rId3"/>
              </a:rPr>
              <a:t>-vim-</a:t>
            </a:r>
            <a:r>
              <a:rPr lang="ko-KR" altLang="en-US" sz="2000" dirty="0">
                <a:hlinkClick r:id="rId3"/>
              </a:rPr>
              <a:t>설정</a:t>
            </a:r>
            <a:r>
              <a:rPr lang="en-US" altLang="ko-KR" sz="2000" dirty="0">
                <a:hlinkClick r:id="rId3"/>
              </a:rPr>
              <a:t>-</a:t>
            </a:r>
            <a:r>
              <a:rPr lang="en-US" altLang="ko-KR" sz="2000" dirty="0" err="1">
                <a:hlinkClick r:id="rId3"/>
              </a:rPr>
              <a:t>vimrc</a:t>
            </a:r>
            <a:r>
              <a:rPr lang="en-US" altLang="ko-KR" sz="2000" dirty="0">
                <a:hlinkClick r:id="rId3"/>
              </a:rPr>
              <a:t>/</a:t>
            </a:r>
            <a:endParaRPr lang="en-US" altLang="ko-KR" sz="2000" dirty="0"/>
          </a:p>
          <a:p>
            <a:pPr lvl="1"/>
            <a:r>
              <a:rPr lang="en-US" altLang="ko-KR" sz="2000" dirty="0"/>
              <a:t>Vim </a:t>
            </a:r>
            <a:r>
              <a:rPr lang="ko-KR" altLang="en-US" sz="2000" dirty="0"/>
              <a:t>에디터를 활용하여 쉽고 빠르게 코드 분석하는 방법</a:t>
            </a:r>
            <a:endParaRPr lang="en-US" altLang="ko-KR" sz="2000" dirty="0"/>
          </a:p>
          <a:p>
            <a:r>
              <a:rPr lang="ko-KR" altLang="en-US" sz="2000" dirty="0" err="1"/>
              <a:t>다른사람과</a:t>
            </a:r>
            <a:r>
              <a:rPr lang="ko-KR" altLang="en-US" sz="2000" dirty="0"/>
              <a:t> 질문 공유하기</a:t>
            </a:r>
            <a:endParaRPr lang="en-US" altLang="ko-KR" sz="2000" dirty="0"/>
          </a:p>
          <a:p>
            <a:pPr lvl="1"/>
            <a:r>
              <a:rPr lang="en-US" altLang="ko-KR" sz="1600" dirty="0">
                <a:hlinkClick r:id="rId4"/>
              </a:rPr>
              <a:t>https://github.com/wurikiji/2016-db-programming-fall/issues</a:t>
            </a:r>
            <a:r>
              <a:rPr lang="en-US" altLang="ko-KR" sz="1600" dirty="0"/>
              <a:t> </a:t>
            </a:r>
            <a:endParaRPr lang="en-US" altLang="ko-KR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942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유닉스 리눅스 프로그래밍 필수 유틸리티</a:t>
            </a:r>
            <a:endParaRPr lang="en-US" altLang="ko-KR" sz="2400" dirty="0"/>
          </a:p>
          <a:p>
            <a:pPr lvl="1"/>
            <a:r>
              <a:rPr lang="ko-KR" altLang="en-US" sz="2000" dirty="0"/>
              <a:t>백창우 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한빛미디어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en-US" altLang="ko-KR" sz="2000" dirty="0"/>
              <a:t>Vim, make,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gdb</a:t>
            </a:r>
            <a:r>
              <a:rPr lang="en-US" altLang="ko-KR" sz="2000" dirty="0"/>
              <a:t> </a:t>
            </a:r>
            <a:r>
              <a:rPr lang="ko-KR" altLang="en-US" sz="2000" dirty="0"/>
              <a:t>등에 대한 필수 설명서</a:t>
            </a:r>
            <a:endParaRPr lang="en-US" altLang="ko-KR" dirty="0"/>
          </a:p>
          <a:p>
            <a:r>
              <a:rPr lang="en-US" altLang="ko-KR" dirty="0"/>
              <a:t>How to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https://help.github.com/articles/good-resources-for-learning-git-and-github/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https://git-scm.com/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9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http://sqlite.org/queryplanner.html</a:t>
            </a:r>
            <a:endParaRPr lang="en-US" altLang="ko-KR" dirty="0"/>
          </a:p>
          <a:p>
            <a:pPr lvl="1"/>
            <a:r>
              <a:rPr lang="en-US" altLang="ko-KR" dirty="0"/>
              <a:t>select and sort in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6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Scenarios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Sorting without an index</a:t>
            </a:r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fruit;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Sorting by </a:t>
            </a:r>
            <a:r>
              <a:rPr lang="en-US" altLang="ko-KR" sz="2800" dirty="0" err="1"/>
              <a:t>rowid</a:t>
            </a:r>
            <a:endParaRPr lang="en-US" altLang="ko-KR" sz="2800" dirty="0"/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</a:t>
            </a:r>
            <a:r>
              <a:rPr lang="en-US" altLang="ko-KR" sz="2400" dirty="0" err="1"/>
              <a:t>rowid</a:t>
            </a:r>
            <a:r>
              <a:rPr lang="en-US" altLang="ko-KR" sz="2400" dirty="0"/>
              <a:t>;</a:t>
            </a:r>
          </a:p>
          <a:p>
            <a:endParaRPr lang="en-US" altLang="ko-KR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30" y="2225320"/>
            <a:ext cx="4448175" cy="1752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4725144"/>
            <a:ext cx="3514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Scenarios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Sorting by index (ex. index on fruit)</a:t>
            </a:r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fruit; 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Sorting by Covering index </a:t>
            </a:r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fruit; </a:t>
            </a:r>
          </a:p>
          <a:p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204864"/>
            <a:ext cx="5667375" cy="1752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4725144"/>
            <a:ext cx="3467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Sorter in SQLite - OLD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 always uses B-tree to sort data</a:t>
            </a:r>
          </a:p>
          <a:p>
            <a:pPr lvl="1"/>
            <a:r>
              <a:rPr lang="en-US" altLang="ko-KR" dirty="0"/>
              <a:t>Simply insert records into B-tree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604901"/>
            <a:ext cx="5810250" cy="790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428" y="4941935"/>
            <a:ext cx="3429144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http://sqlite.org/eqp.html#temporary_sorting_b_trees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772458"/>
            <a:ext cx="5657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Sorter in SQLite - NEW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 3.7.8 features “external merge sort”</a:t>
            </a:r>
          </a:p>
          <a:p>
            <a:pPr lvl="1"/>
            <a:r>
              <a:rPr lang="en-US" altLang="ko-KR" dirty="0"/>
              <a:t>Order by, Group by, Create Index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564904"/>
            <a:ext cx="4667250" cy="136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3554" y="4157165"/>
            <a:ext cx="201689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http://sqlite.org/oldnews.html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76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query plan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Send order by Queries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22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Execution Query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sqlite</a:t>
            </a:r>
            <a:r>
              <a:rPr lang="en-US" altLang="ko-KR" dirty="0"/>
              <a:t>&gt; .eqp full </a:t>
            </a:r>
          </a:p>
          <a:p>
            <a:pPr lvl="1"/>
            <a:r>
              <a:rPr lang="en-US" altLang="ko-KR" dirty="0"/>
              <a:t>You can see execution query plan for what you request </a:t>
            </a:r>
          </a:p>
          <a:p>
            <a:r>
              <a:rPr lang="en-US" altLang="ko-KR" dirty="0" err="1"/>
              <a:t>sqlite</a:t>
            </a:r>
            <a:r>
              <a:rPr lang="en-US" altLang="ko-KR" dirty="0"/>
              <a:t>&gt; select * from a order by a;</a:t>
            </a:r>
          </a:p>
          <a:p>
            <a:pPr lvl="1"/>
            <a:r>
              <a:rPr lang="en-US" altLang="ko-KR" dirty="0"/>
              <a:t>Send ‘order by’ query to execute sort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13376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3200</TotalTime>
  <Words>1141</Words>
  <Application>Microsoft Office PowerPoint</Application>
  <PresentationFormat>화면 슬라이드 쇼(4:3)</PresentationFormat>
  <Paragraphs>364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Sorting in SQLite</vt:lpstr>
      <vt:lpstr>Contents</vt:lpstr>
      <vt:lpstr>Sorting in sqlite</vt:lpstr>
      <vt:lpstr>Sorting Scenarios - 1</vt:lpstr>
      <vt:lpstr>Sorting Scenarios - 1</vt:lpstr>
      <vt:lpstr>Sorter in SQLite - OLD</vt:lpstr>
      <vt:lpstr>Sorter in SQLite - NEW</vt:lpstr>
      <vt:lpstr>Execution query plan analysis</vt:lpstr>
      <vt:lpstr>Using Execution Query Plan</vt:lpstr>
      <vt:lpstr>Execution Query Plan - Sort</vt:lpstr>
      <vt:lpstr>VDBE level analysis</vt:lpstr>
      <vt:lpstr>OP-codes related to Sort</vt:lpstr>
      <vt:lpstr>OP_SorterOpen</vt:lpstr>
      <vt:lpstr>OP_SorterInsert</vt:lpstr>
      <vt:lpstr>OP_SorterSort &amp; OP_SorterNext</vt:lpstr>
      <vt:lpstr>SQLite internals</vt:lpstr>
      <vt:lpstr>Overview</vt:lpstr>
      <vt:lpstr>Basic Terms - 1</vt:lpstr>
      <vt:lpstr>Sorter Structure</vt:lpstr>
      <vt:lpstr>Making PMA</vt:lpstr>
      <vt:lpstr>Basic Terms - 2</vt:lpstr>
      <vt:lpstr>MergeEngine</vt:lpstr>
      <vt:lpstr>MergeEngine (cont’d)</vt:lpstr>
      <vt:lpstr>Sort-related Functions – 1/2</vt:lpstr>
      <vt:lpstr>Sort-related Functions – 2/2</vt:lpstr>
      <vt:lpstr>Merge Sort in SQLite</vt:lpstr>
      <vt:lpstr>Case 1 – in-memory</vt:lpstr>
      <vt:lpstr>Case 2 – EMS</vt:lpstr>
      <vt:lpstr>Case 2 – EMS (cont’d)</vt:lpstr>
      <vt:lpstr>EMS with Multi Thread</vt:lpstr>
      <vt:lpstr>EMS with Multi Thread (cont’d)</vt:lpstr>
      <vt:lpstr>EMS with Multi Thread (cont’d)</vt:lpstr>
      <vt:lpstr>EMS with Multi Thread (cont’d)</vt:lpstr>
      <vt:lpstr>EMS with Multi Thread (cont’d)</vt:lpstr>
      <vt:lpstr>EMS with Multi Thread (cont’d)</vt:lpstr>
      <vt:lpstr>Tips 1</vt:lpstr>
      <vt:lpstr>Tips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ogh</cp:lastModifiedBy>
  <cp:revision>798</cp:revision>
  <dcterms:created xsi:type="dcterms:W3CDTF">2008-09-03T12:14:57Z</dcterms:created>
  <dcterms:modified xsi:type="dcterms:W3CDTF">2016-10-13T04:05:41Z</dcterms:modified>
</cp:coreProperties>
</file>