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28"/>
  </p:notesMasterIdLst>
  <p:handoutMasterIdLst>
    <p:handoutMasterId r:id="rId29"/>
  </p:handoutMasterIdLst>
  <p:sldIdLst>
    <p:sldId id="316" r:id="rId2"/>
    <p:sldId id="326" r:id="rId3"/>
    <p:sldId id="327" r:id="rId4"/>
    <p:sldId id="330" r:id="rId5"/>
    <p:sldId id="374" r:id="rId6"/>
    <p:sldId id="371" r:id="rId7"/>
    <p:sldId id="375" r:id="rId8"/>
    <p:sldId id="369" r:id="rId9"/>
    <p:sldId id="368" r:id="rId10"/>
    <p:sldId id="370" r:id="rId11"/>
    <p:sldId id="378" r:id="rId12"/>
    <p:sldId id="328" r:id="rId13"/>
    <p:sldId id="372" r:id="rId14"/>
    <p:sldId id="379" r:id="rId15"/>
    <p:sldId id="376" r:id="rId16"/>
    <p:sldId id="377" r:id="rId17"/>
    <p:sldId id="380" r:id="rId18"/>
    <p:sldId id="381" r:id="rId19"/>
    <p:sldId id="382" r:id="rId20"/>
    <p:sldId id="383" r:id="rId21"/>
    <p:sldId id="384" r:id="rId22"/>
    <p:sldId id="373" r:id="rId23"/>
    <p:sldId id="385" r:id="rId24"/>
    <p:sldId id="386" r:id="rId25"/>
    <p:sldId id="387" r:id="rId26"/>
    <p:sldId id="388" r:id="rId27"/>
  </p:sldIdLst>
  <p:sldSz cx="9144000" cy="6858000" type="screen4x3"/>
  <p:notesSz cx="6772275" cy="9902825"/>
  <p:defaultTextStyle>
    <a:defPPr>
      <a:defRPr lang="ko-KR"/>
    </a:defPPr>
    <a:lvl1pPr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9">
          <p15:clr>
            <a:srgbClr val="A4A3A4"/>
          </p15:clr>
        </p15:guide>
        <p15:guide id="2" pos="21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CC"/>
    <a:srgbClr val="C10FBD"/>
    <a:srgbClr val="F8FD2F"/>
    <a:srgbClr val="F5F7A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6410" autoAdjust="0"/>
  </p:normalViewPr>
  <p:slideViewPr>
    <p:cSldViewPr>
      <p:cViewPr varScale="1">
        <p:scale>
          <a:sx n="114" d="100"/>
          <a:sy n="114" d="100"/>
        </p:scale>
        <p:origin x="7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0" d="100"/>
        <a:sy n="1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980" y="-96"/>
      </p:cViewPr>
      <p:guideLst>
        <p:guide orient="horz" pos="3119"/>
        <p:guide pos="2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99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400" y="0"/>
            <a:ext cx="29352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99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99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40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C321BC20-854F-4911-A678-C481FA83B8E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966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733226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7863" y="4703763"/>
            <a:ext cx="5416550" cy="445611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63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vldb.skku.ac.kr/xe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0" y="4554924"/>
            <a:ext cx="2091840" cy="2091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부제목 스타일 편집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10/4/2016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Picture 2" descr="log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45318" y="5495853"/>
            <a:ext cx="1424550" cy="6221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970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317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3463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7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r>
              <a:rPr lang="en-US" altLang="ko-KR" dirty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6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Department of Computer and Electrical Engineering</a:t>
            </a:r>
          </a:p>
          <a:p>
            <a:r>
              <a:rPr lang="en-US" altLang="ko-KR" dirty="0" err="1"/>
              <a:t>Sungkyunkwan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pPr lvl="0"/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0" y="4437063"/>
            <a:ext cx="4679950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3045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7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r>
              <a:rPr lang="en-US" altLang="ko-KR" dirty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6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Department of Computer and Electrical Engineering</a:t>
            </a:r>
          </a:p>
          <a:p>
            <a:r>
              <a:rPr lang="en-US" altLang="ko-KR" dirty="0" err="1"/>
              <a:t>Sungkyunkwan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pPr lvl="0"/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0" y="4437063"/>
            <a:ext cx="4679950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3045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49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36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448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348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╜┼╕φ┴╢" charset="0"/>
                <a:ea typeface="신명조" charset="-127"/>
              </a:rPr>
              <a:t>SKKU VLDB Lab.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679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330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482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ko-KR" altLang="en-US"/>
              <a:t>그림을 추가하려면 아이콘을 클릭하십시오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781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801" y="274638"/>
            <a:ext cx="7928435" cy="931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801" y="1334080"/>
            <a:ext cx="7928435" cy="47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편집합니다</a:t>
            </a:r>
          </a:p>
          <a:p>
            <a:pPr lvl="1"/>
            <a:r>
              <a:rPr kumimoji="1" lang="ko-KR" altLang="en-US" dirty="0"/>
              <a:t>둘째 수준</a:t>
            </a:r>
          </a:p>
          <a:p>
            <a:pPr lvl="2"/>
            <a:r>
              <a:rPr kumimoji="1" lang="ko-KR" altLang="en-US" dirty="0"/>
              <a:t>셋째 수준</a:t>
            </a:r>
          </a:p>
          <a:p>
            <a:pPr lvl="3"/>
            <a:r>
              <a:rPr kumimoji="1" lang="ko-KR" altLang="en-US" dirty="0"/>
              <a:t>넷째 수준</a:t>
            </a:r>
          </a:p>
          <a:p>
            <a:pPr lvl="4"/>
            <a:r>
              <a:rPr kumimoji="1" lang="ko-KR" altLang="en-US" dirty="0"/>
              <a:t>다섯째 수준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endParaRPr lang="en-US" altLang="ko-KR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fld id="{D4197B64-B297-43F4-8479-C08517DC8D3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80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hf hdr="0" dt="0"/>
  <p:txStyles>
    <p:titleStyle>
      <a:lvl1pPr algn="ctr" defTabSz="457200" rtl="0" eaLnBrk="1" latinLnBrk="1" hangingPunct="1">
        <a:spcBef>
          <a:spcPct val="0"/>
        </a:spcBef>
        <a:buNone/>
        <a:defRPr kumimoji="1" sz="44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1pPr>
    </p:titleStyle>
    <p:bodyStyle>
      <a:lvl1pPr marL="342900" indent="-342900" algn="l" defTabSz="457200" rtl="0" eaLnBrk="1" latinLnBrk="1" hangingPunct="1">
        <a:lnSpc>
          <a:spcPct val="100000"/>
        </a:lnSpc>
        <a:spcBef>
          <a:spcPts val="2000"/>
        </a:spcBef>
        <a:buClr>
          <a:srgbClr val="AA0000"/>
        </a:buClr>
        <a:buFont typeface="Arial"/>
        <a:buChar char="•"/>
        <a:defRPr kumimoji="1" sz="32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1pPr>
      <a:lvl2pPr marL="742950" indent="-28575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–"/>
        <a:defRPr kumimoji="1" sz="28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2pPr>
      <a:lvl3pPr marL="1143000" indent="-22860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•"/>
        <a:defRPr kumimoji="1" sz="24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3pPr>
      <a:lvl4pPr marL="1600200" indent="-22860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–"/>
        <a:defRPr kumimoji="1" sz="20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4pPr>
      <a:lvl5pPr marL="2057400" indent="-22860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»"/>
        <a:defRPr kumimoji="1" sz="20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5pPr>
      <a:lvl6pPr marL="25146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urikij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Buffer Management</a:t>
            </a:r>
            <a:br>
              <a:rPr lang="en-US" altLang="ko-KR" dirty="0"/>
            </a:br>
            <a:r>
              <a:rPr lang="en-US" altLang="ko-KR" dirty="0"/>
              <a:t>in SQLite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z="4000" dirty="0"/>
              <a:t>오기환</a:t>
            </a:r>
            <a:endParaRPr lang="en-US" altLang="ko-KR" sz="4000" dirty="0"/>
          </a:p>
          <a:p>
            <a:r>
              <a:rPr lang="en-US" altLang="ko-KR" sz="4000" dirty="0"/>
              <a:t>(</a:t>
            </a:r>
            <a:r>
              <a:rPr lang="en-US" altLang="ko-KR" sz="4000" dirty="0">
                <a:hlinkClick r:id="rId3"/>
              </a:rPr>
              <a:t>wurikiji@gmail.com</a:t>
            </a:r>
            <a:r>
              <a:rPr lang="en-US" altLang="ko-KR" sz="4000" dirty="0"/>
              <a:t>)</a:t>
            </a:r>
          </a:p>
          <a:p>
            <a:r>
              <a:rPr lang="en-US" altLang="ko-KR" dirty="0"/>
              <a:t>SKKU VLDB Lab. (27334)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72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Buffer Replacement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SQLite </a:t>
            </a:r>
            <a:r>
              <a:rPr lang="en-US" altLang="ko-KR" sz="2800" dirty="0" err="1"/>
              <a:t>Pcache</a:t>
            </a:r>
            <a:r>
              <a:rPr lang="en-US" altLang="ko-KR" sz="2800" dirty="0"/>
              <a:t> uses “</a:t>
            </a:r>
            <a:r>
              <a:rPr lang="en-US" altLang="ko-KR" sz="2800" dirty="0">
                <a:solidFill>
                  <a:srgbClr val="C00000"/>
                </a:solidFill>
              </a:rPr>
              <a:t>LRU</a:t>
            </a:r>
            <a:r>
              <a:rPr lang="en-US" altLang="ko-KR" sz="2800" dirty="0"/>
              <a:t>” algorithm</a:t>
            </a:r>
          </a:p>
          <a:p>
            <a:r>
              <a:rPr lang="en-US" altLang="ko-KR" sz="2800" dirty="0"/>
              <a:t>Least Recently Used pages become victim</a:t>
            </a:r>
          </a:p>
          <a:p>
            <a:r>
              <a:rPr lang="en-US" altLang="ko-KR" sz="2800" dirty="0"/>
              <a:t>Remove a page from LRU list when it is pinned</a:t>
            </a:r>
          </a:p>
          <a:p>
            <a:r>
              <a:rPr lang="en-US" altLang="ko-KR" sz="2800" dirty="0"/>
              <a:t>Add the page to LRU list when it is unpinned</a:t>
            </a:r>
          </a:p>
          <a:p>
            <a:r>
              <a:rPr lang="en-US" altLang="ko-KR" sz="2800" dirty="0"/>
              <a:t>When LRU is empty and can not create more page</a:t>
            </a:r>
          </a:p>
          <a:p>
            <a:pPr lvl="1"/>
            <a:r>
              <a:rPr lang="en-US" altLang="ko-KR" sz="2400" dirty="0"/>
              <a:t>Flush dirty pages</a:t>
            </a:r>
            <a:endParaRPr lang="ko-KR" altLang="en-US" sz="2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516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71600" y="4168507"/>
            <a:ext cx="7416824" cy="172819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/>
          <p:cNvSpPr/>
          <p:nvPr/>
        </p:nvSpPr>
        <p:spPr>
          <a:xfrm>
            <a:off x="971600" y="1700808"/>
            <a:ext cx="7416824" cy="1728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07704" y="1927470"/>
            <a:ext cx="576064" cy="12961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699792" y="1927470"/>
            <a:ext cx="576064" cy="12961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89730" y="1927470"/>
            <a:ext cx="576064" cy="12961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83968" y="1927470"/>
            <a:ext cx="576064" cy="12961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78206" y="1927470"/>
            <a:ext cx="576064" cy="12961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72444" y="1927470"/>
            <a:ext cx="576064" cy="12961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666682" y="1927470"/>
            <a:ext cx="576064" cy="12961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07704" y="4375742"/>
            <a:ext cx="576064" cy="12961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699792" y="4375742"/>
            <a:ext cx="576064" cy="12961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89730" y="4375742"/>
            <a:ext cx="576064" cy="12961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283968" y="4375742"/>
            <a:ext cx="576064" cy="12961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78206" y="4375742"/>
            <a:ext cx="576064" cy="12961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872444" y="4375742"/>
            <a:ext cx="576064" cy="12961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666682" y="4375742"/>
            <a:ext cx="576064" cy="12961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615801" y="274638"/>
            <a:ext cx="7928435" cy="931164"/>
          </a:xfrm>
        </p:spPr>
        <p:txBody>
          <a:bodyPr/>
          <a:lstStyle/>
          <a:p>
            <a:r>
              <a:rPr lang="en-US" altLang="ko-KR" dirty="0"/>
              <a:t>Buffer Replacement Algorithm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48268" y="1351406"/>
            <a:ext cx="69493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Most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Recent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48268" y="3801190"/>
            <a:ext cx="69493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Most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Recent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07246" y="1340768"/>
            <a:ext cx="69493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Least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Recent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07246" y="3801190"/>
            <a:ext cx="69493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Least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Recent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7883" y="4878715"/>
            <a:ext cx="77316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Eviction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46922" y="2421653"/>
            <a:ext cx="77316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Eviction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2586" y="2424074"/>
            <a:ext cx="48603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Add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12586" y="4878715"/>
            <a:ext cx="48603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Add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4732" y="2313931"/>
            <a:ext cx="59824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Clean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LRU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6372" y="4770993"/>
            <a:ext cx="5549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Dirty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LRU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882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SQLite internals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Implementations on SQLite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5514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All of the codes related to buffer management is implemented in 3 main files and related headers</a:t>
            </a:r>
          </a:p>
          <a:p>
            <a:pPr lvl="1"/>
            <a:r>
              <a:rPr lang="en-US" altLang="ko-KR" sz="2400" dirty="0" err="1"/>
              <a:t>pager.c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pcache.c</a:t>
            </a:r>
            <a:r>
              <a:rPr lang="en-US" altLang="ko-KR" sz="2400" dirty="0"/>
              <a:t>, pcache1.c</a:t>
            </a:r>
          </a:p>
          <a:p>
            <a:r>
              <a:rPr lang="en-US" altLang="ko-KR" sz="2800" dirty="0" err="1"/>
              <a:t>pager.c</a:t>
            </a:r>
            <a:r>
              <a:rPr lang="en-US" altLang="ko-KR" sz="2800" dirty="0"/>
              <a:t> implements Pager module </a:t>
            </a:r>
          </a:p>
          <a:p>
            <a:pPr lvl="1"/>
            <a:r>
              <a:rPr lang="en-US" altLang="ko-KR" sz="2400" dirty="0"/>
              <a:t>APIs for </a:t>
            </a:r>
            <a:r>
              <a:rPr lang="en-US" altLang="ko-KR" sz="2400" dirty="0" err="1"/>
              <a:t>Btree</a:t>
            </a:r>
            <a:r>
              <a:rPr lang="en-US" altLang="ko-KR" sz="2400" dirty="0"/>
              <a:t> module</a:t>
            </a:r>
          </a:p>
          <a:p>
            <a:r>
              <a:rPr lang="en-US" altLang="ko-KR" sz="2800" dirty="0" err="1"/>
              <a:t>pcache.c</a:t>
            </a:r>
            <a:r>
              <a:rPr lang="en-US" altLang="ko-KR" sz="2800" dirty="0"/>
              <a:t> implements upper layer of page cache</a:t>
            </a:r>
          </a:p>
          <a:p>
            <a:pPr lvl="1"/>
            <a:r>
              <a:rPr lang="en-US" altLang="ko-KR" sz="2400" dirty="0"/>
              <a:t>APIs for Pager module</a:t>
            </a:r>
          </a:p>
          <a:p>
            <a:r>
              <a:rPr lang="en-US" altLang="ko-KR" sz="2800" dirty="0"/>
              <a:t>pcache1.c implements low layer of page cache</a:t>
            </a:r>
          </a:p>
          <a:p>
            <a:pPr lvl="1"/>
            <a:r>
              <a:rPr lang="en-US" altLang="ko-KR" sz="2400" dirty="0"/>
              <a:t>APIs for page cache managements</a:t>
            </a:r>
          </a:p>
          <a:p>
            <a:endParaRPr lang="en-US" altLang="ko-KR" sz="2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398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 Requested Page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Search from a </a:t>
            </a:r>
            <a:r>
              <a:rPr lang="en-US" altLang="ko-KR" dirty="0">
                <a:solidFill>
                  <a:srgbClr val="C00000"/>
                </a:solidFill>
              </a:rPr>
              <a:t>Page Cache’s hash table</a:t>
            </a:r>
          </a:p>
          <a:p>
            <a:r>
              <a:rPr lang="en-US" altLang="ko-KR" dirty="0"/>
              <a:t>2. Find </a:t>
            </a:r>
            <a:r>
              <a:rPr lang="en-US" altLang="ko-KR" dirty="0">
                <a:solidFill>
                  <a:srgbClr val="C00000"/>
                </a:solidFill>
              </a:rPr>
              <a:t>recyclable </a:t>
            </a:r>
            <a:r>
              <a:rPr lang="en-US" altLang="ko-KR" dirty="0"/>
              <a:t>page</a:t>
            </a:r>
          </a:p>
          <a:p>
            <a:r>
              <a:rPr lang="en-US" altLang="ko-KR" dirty="0"/>
              <a:t>3. Allocate </a:t>
            </a:r>
            <a:r>
              <a:rPr lang="en-US" altLang="ko-KR" dirty="0">
                <a:solidFill>
                  <a:srgbClr val="C00000"/>
                </a:solidFill>
              </a:rPr>
              <a:t>new</a:t>
            </a:r>
            <a:r>
              <a:rPr lang="en-US" altLang="ko-KR" dirty="0"/>
              <a:t> page</a:t>
            </a:r>
          </a:p>
          <a:p>
            <a:r>
              <a:rPr lang="en-US" altLang="ko-KR" dirty="0"/>
              <a:t>4. </a:t>
            </a:r>
            <a:r>
              <a:rPr lang="en-US" altLang="ko-KR" dirty="0">
                <a:solidFill>
                  <a:srgbClr val="C00000"/>
                </a:solidFill>
              </a:rPr>
              <a:t>Flush</a:t>
            </a:r>
            <a:r>
              <a:rPr lang="en-US" altLang="ko-KR" dirty="0"/>
              <a:t> dirty page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571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95536" y="692696"/>
            <a:ext cx="1008112" cy="10081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3533" y="1042863"/>
            <a:ext cx="117211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Send Queries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957" y="538806"/>
            <a:ext cx="55726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Apps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39752" y="620688"/>
            <a:ext cx="1298416" cy="57356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017061" y="620688"/>
            <a:ext cx="1298416" cy="57356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694370" y="620688"/>
            <a:ext cx="1298416" cy="57356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371679" y="620688"/>
            <a:ext cx="1298416" cy="57356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94904" y="257663"/>
            <a:ext cx="58811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1"/>
                </a:solidFill>
                <a:latin typeface="+mj-lt"/>
              </a:rPr>
              <a:t>Btree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65064" y="255562"/>
            <a:ext cx="60240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Pager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32380" y="255563"/>
            <a:ext cx="102239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Page Cache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9856" y="255562"/>
            <a:ext cx="50206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Disk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835696" y="538806"/>
            <a:ext cx="0" cy="60001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13233" y="147840"/>
            <a:ext cx="57098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Main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APIs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95165" y="935141"/>
            <a:ext cx="78758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Request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A Page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22583" y="935141"/>
            <a:ext cx="68736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Fetch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A Page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93336" y="935141"/>
            <a:ext cx="69089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Search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A page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9" name="다이아몬드 28"/>
          <p:cNvSpPr/>
          <p:nvPr/>
        </p:nvSpPr>
        <p:spPr>
          <a:xfrm>
            <a:off x="5757646" y="1595205"/>
            <a:ext cx="1153361" cy="465643"/>
          </a:xfrm>
          <a:prstGeom prst="diamon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031198" y="1642693"/>
            <a:ext cx="6062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  <a:latin typeface="+mj-lt"/>
              </a:rPr>
              <a:t>If A page</a:t>
            </a:r>
          </a:p>
          <a:p>
            <a:r>
              <a:rPr lang="en-US" altLang="ko-KR" sz="900" b="1" dirty="0">
                <a:solidFill>
                  <a:srgbClr val="FF0000"/>
                </a:solidFill>
                <a:latin typeface="+mj-lt"/>
              </a:rPr>
              <a:t>exists</a:t>
            </a:r>
            <a:endParaRPr lang="ko-KR" altLang="en-US" sz="9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32" name="직선 연결선 31"/>
          <p:cNvCxnSpPr>
            <a:stCxn id="27" idx="2"/>
            <a:endCxn id="29" idx="0"/>
          </p:cNvCxnSpPr>
          <p:nvPr/>
        </p:nvCxnSpPr>
        <p:spPr>
          <a:xfrm flipH="1">
            <a:off x="6334327" y="1458361"/>
            <a:ext cx="4457" cy="1368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7" idx="3"/>
            <a:endCxn id="24" idx="1"/>
          </p:cNvCxnSpPr>
          <p:nvPr/>
        </p:nvCxnSpPr>
        <p:spPr>
          <a:xfrm flipV="1">
            <a:off x="1485650" y="1196751"/>
            <a:ext cx="11095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26" idx="1"/>
          </p:cNvCxnSpPr>
          <p:nvPr/>
        </p:nvCxnSpPr>
        <p:spPr>
          <a:xfrm>
            <a:off x="3382753" y="1196751"/>
            <a:ext cx="9398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6" idx="3"/>
            <a:endCxn id="27" idx="1"/>
          </p:cNvCxnSpPr>
          <p:nvPr/>
        </p:nvCxnSpPr>
        <p:spPr>
          <a:xfrm>
            <a:off x="5009952" y="1196751"/>
            <a:ext cx="9833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19378" y="1556792"/>
            <a:ext cx="69057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Return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page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28136" y="1556792"/>
            <a:ext cx="70153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Return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Record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45" name="직선 화살표 연결선 44"/>
          <p:cNvCxnSpPr>
            <a:stCxn id="29" idx="1"/>
            <a:endCxn id="42" idx="3"/>
          </p:cNvCxnSpPr>
          <p:nvPr/>
        </p:nvCxnSpPr>
        <p:spPr>
          <a:xfrm flipH="1" flipV="1">
            <a:off x="5009952" y="1818402"/>
            <a:ext cx="747694" cy="9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2" idx="1"/>
            <a:endCxn id="43" idx="3"/>
          </p:cNvCxnSpPr>
          <p:nvPr/>
        </p:nvCxnSpPr>
        <p:spPr>
          <a:xfrm flipH="1">
            <a:off x="3329675" y="1818402"/>
            <a:ext cx="9897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32182" y="1665093"/>
            <a:ext cx="33054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+mj-lt"/>
              </a:rPr>
              <a:t>Yes</a:t>
            </a:r>
            <a:endParaRPr lang="ko-KR" altLang="en-US" sz="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73188" y="2276872"/>
            <a:ext cx="74077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Recycle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page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3" name="직선 화살표 연결선 2"/>
          <p:cNvCxnSpPr>
            <a:stCxn id="29" idx="2"/>
            <a:endCxn id="49" idx="0"/>
          </p:cNvCxnSpPr>
          <p:nvPr/>
        </p:nvCxnSpPr>
        <p:spPr>
          <a:xfrm>
            <a:off x="6334327" y="2060848"/>
            <a:ext cx="9251" cy="216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다이아몬드 34"/>
          <p:cNvSpPr/>
          <p:nvPr/>
        </p:nvSpPr>
        <p:spPr>
          <a:xfrm>
            <a:off x="5757647" y="2924944"/>
            <a:ext cx="1153361" cy="465643"/>
          </a:xfrm>
          <a:prstGeom prst="diamon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008754" y="2973099"/>
            <a:ext cx="6511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  <a:latin typeface="+mj-lt"/>
              </a:rPr>
              <a:t>Get</a:t>
            </a:r>
          </a:p>
          <a:p>
            <a:r>
              <a:rPr lang="en-US" altLang="ko-KR" sz="900" b="1" dirty="0">
                <a:solidFill>
                  <a:srgbClr val="FF0000"/>
                </a:solidFill>
                <a:latin typeface="+mj-lt"/>
              </a:rPr>
              <a:t>Free Page</a:t>
            </a:r>
            <a:endParaRPr lang="ko-KR" altLang="en-US" sz="9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78225" y="2132856"/>
            <a:ext cx="771425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3200" y="1988840"/>
            <a:ext cx="112723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Not in Cache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39056" y="3501008"/>
            <a:ext cx="79053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Allocate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Page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1" name="다이아몬드 40"/>
          <p:cNvSpPr/>
          <p:nvPr/>
        </p:nvSpPr>
        <p:spPr>
          <a:xfrm>
            <a:off x="5757647" y="4221088"/>
            <a:ext cx="1153361" cy="465643"/>
          </a:xfrm>
          <a:prstGeom prst="diamon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003946" y="4269243"/>
            <a:ext cx="66075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  <a:latin typeface="+mj-lt"/>
              </a:rPr>
              <a:t>Get</a:t>
            </a:r>
          </a:p>
          <a:p>
            <a:r>
              <a:rPr lang="en-US" altLang="ko-KR" sz="900" b="1" dirty="0">
                <a:solidFill>
                  <a:srgbClr val="FF0000"/>
                </a:solidFill>
                <a:latin typeface="+mj-lt"/>
              </a:rPr>
              <a:t>New Page</a:t>
            </a:r>
            <a:endParaRPr lang="ko-KR" altLang="en-US" sz="9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61468" y="4664827"/>
            <a:ext cx="94865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Flush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Dirty Page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47516" y="4869160"/>
            <a:ext cx="75584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Receive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Data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19378" y="5392380"/>
            <a:ext cx="68736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Read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A Page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20000" y="5702325"/>
            <a:ext cx="8334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Transmit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Data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46" name="직선 화살표 연결선 45"/>
          <p:cNvCxnSpPr>
            <a:stCxn id="35" idx="1"/>
          </p:cNvCxnSpPr>
          <p:nvPr/>
        </p:nvCxnSpPr>
        <p:spPr>
          <a:xfrm flipH="1">
            <a:off x="2158160" y="3157766"/>
            <a:ext cx="35994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1" idx="1"/>
          </p:cNvCxnSpPr>
          <p:nvPr/>
        </p:nvCxnSpPr>
        <p:spPr>
          <a:xfrm flipH="1">
            <a:off x="2158160" y="4453910"/>
            <a:ext cx="35994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1" idx="2"/>
            <a:endCxn id="21" idx="3"/>
          </p:cNvCxnSpPr>
          <p:nvPr/>
        </p:nvCxnSpPr>
        <p:spPr>
          <a:xfrm flipH="1">
            <a:off x="5110126" y="4686731"/>
            <a:ext cx="1224202" cy="239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1" idx="3"/>
            <a:endCxn id="25" idx="1"/>
          </p:cNvCxnSpPr>
          <p:nvPr/>
        </p:nvCxnSpPr>
        <p:spPr>
          <a:xfrm>
            <a:off x="5110126" y="4926437"/>
            <a:ext cx="2537390" cy="204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28" idx="3"/>
            <a:endCxn id="33" idx="1"/>
          </p:cNvCxnSpPr>
          <p:nvPr/>
        </p:nvCxnSpPr>
        <p:spPr>
          <a:xfrm>
            <a:off x="5006747" y="5653990"/>
            <a:ext cx="2613253" cy="3099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2158160" y="5963935"/>
            <a:ext cx="54618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49" idx="2"/>
            <a:endCxn id="35" idx="0"/>
          </p:cNvCxnSpPr>
          <p:nvPr/>
        </p:nvCxnSpPr>
        <p:spPr>
          <a:xfrm flipH="1">
            <a:off x="6334328" y="2800092"/>
            <a:ext cx="9250" cy="124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5" idx="2"/>
            <a:endCxn id="16" idx="0"/>
          </p:cNvCxnSpPr>
          <p:nvPr/>
        </p:nvCxnSpPr>
        <p:spPr>
          <a:xfrm flipH="1">
            <a:off x="6334325" y="3390587"/>
            <a:ext cx="3" cy="1104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16" idx="2"/>
            <a:endCxn id="41" idx="0"/>
          </p:cNvCxnSpPr>
          <p:nvPr/>
        </p:nvCxnSpPr>
        <p:spPr>
          <a:xfrm>
            <a:off x="6334325" y="4024228"/>
            <a:ext cx="3" cy="196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345329" y="3057697"/>
            <a:ext cx="33054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+mj-lt"/>
              </a:rPr>
              <a:t>Yes</a:t>
            </a:r>
            <a:endParaRPr lang="ko-KR" altLang="en-US" sz="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346073" y="4334927"/>
            <a:ext cx="33054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+mj-lt"/>
              </a:rPr>
              <a:t>Yes</a:t>
            </a:r>
            <a:endParaRPr lang="ko-KR" altLang="en-US" sz="8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971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35" grpId="0" animBg="1"/>
      <p:bldP spid="37" grpId="0" animBg="1"/>
      <p:bldP spid="12" grpId="0" animBg="1"/>
      <p:bldP spid="16" grpId="0" animBg="1"/>
      <p:bldP spid="41" grpId="0" animBg="1"/>
      <p:bldP spid="44" grpId="0" animBg="1"/>
      <p:bldP spid="21" grpId="0" animBg="1"/>
      <p:bldP spid="25" grpId="0" animBg="1"/>
      <p:bldP spid="28" grpId="0" animBg="1"/>
      <p:bldP spid="33" grpId="0" animBg="1"/>
      <p:bldP spid="71" grpId="0" animBg="1"/>
      <p:bldP spid="7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187624" y="1556792"/>
            <a:ext cx="6912768" cy="165618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Buffer Structure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03648" y="2133370"/>
            <a:ext cx="2376264" cy="79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508104" y="2133370"/>
            <a:ext cx="2376264" cy="79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80582" y="2267804"/>
            <a:ext cx="102239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Page Cache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LRU List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05561" y="2267804"/>
            <a:ext cx="118134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Page Cache</a:t>
            </a:r>
          </a:p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Drity</a:t>
            </a:r>
            <a:r>
              <a:rPr lang="en-US" altLang="ko-KR" b="1" dirty="0">
                <a:solidFill>
                  <a:srgbClr val="FF0000"/>
                </a:solidFill>
                <a:latin typeface="+mj-lt"/>
              </a:rPr>
              <a:t> LRU List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03648" y="1629246"/>
            <a:ext cx="164974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SQLite’s Page Cache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03948" y="2133370"/>
            <a:ext cx="1080120" cy="79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132233" y="2284387"/>
            <a:ext cx="102354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Referenced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Page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18" name="연결선: 꺾임 17"/>
          <p:cNvCxnSpPr>
            <a:stCxn id="9" idx="2"/>
            <a:endCxn id="15" idx="2"/>
          </p:cNvCxnSpPr>
          <p:nvPr/>
        </p:nvCxnSpPr>
        <p:spPr>
          <a:xfrm rot="16200000" flipH="1">
            <a:off x="3617894" y="1899344"/>
            <a:ext cx="12700" cy="2052228"/>
          </a:xfrm>
          <a:prstGeom prst="bentConnector3">
            <a:avLst>
              <a:gd name="adj1" fmla="val 4310087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/>
          <p:cNvCxnSpPr>
            <a:stCxn id="15" idx="0"/>
            <a:endCxn id="10" idx="0"/>
          </p:cNvCxnSpPr>
          <p:nvPr/>
        </p:nvCxnSpPr>
        <p:spPr>
          <a:xfrm rot="5400000" flipH="1" flipV="1">
            <a:off x="5670122" y="1107256"/>
            <a:ext cx="12700" cy="2052228"/>
          </a:xfrm>
          <a:prstGeom prst="bentConnector3">
            <a:avLst>
              <a:gd name="adj1" fmla="val 6357795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187624" y="3998713"/>
            <a:ext cx="6912768" cy="165618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3648" y="4575291"/>
            <a:ext cx="2376264" cy="79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508104" y="4575291"/>
            <a:ext cx="2376264" cy="79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080582" y="4709725"/>
            <a:ext cx="102239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Page Cache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LRU List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05561" y="4709725"/>
            <a:ext cx="118134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Page Cache</a:t>
            </a:r>
          </a:p>
          <a:p>
            <a:r>
              <a:rPr lang="en-US" altLang="ko-KR" b="1" dirty="0" err="1">
                <a:solidFill>
                  <a:srgbClr val="FF0000"/>
                </a:solidFill>
                <a:latin typeface="+mj-lt"/>
              </a:rPr>
              <a:t>Drity</a:t>
            </a:r>
            <a:r>
              <a:rPr lang="en-US" altLang="ko-KR" b="1" dirty="0">
                <a:solidFill>
                  <a:srgbClr val="FF0000"/>
                </a:solidFill>
                <a:latin typeface="+mj-lt"/>
              </a:rPr>
              <a:t> LRU List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03648" y="4071167"/>
            <a:ext cx="164974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SQLite’s Page Cache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03948" y="4575291"/>
            <a:ext cx="1080120" cy="79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32233" y="4726308"/>
            <a:ext cx="102354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Referenced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Page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34" name="연결선: 꺾임 33"/>
          <p:cNvCxnSpPr>
            <a:stCxn id="25" idx="0"/>
            <a:endCxn id="29" idx="0"/>
          </p:cNvCxnSpPr>
          <p:nvPr/>
        </p:nvCxnSpPr>
        <p:spPr>
          <a:xfrm rot="16200000" flipV="1">
            <a:off x="5670122" y="3549177"/>
            <a:ext cx="12700" cy="2052228"/>
          </a:xfrm>
          <a:prstGeom prst="bentConnector3">
            <a:avLst>
              <a:gd name="adj1" fmla="val 589540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/>
          <p:cNvCxnSpPr>
            <a:stCxn id="29" idx="2"/>
            <a:endCxn id="24" idx="2"/>
          </p:cNvCxnSpPr>
          <p:nvPr/>
        </p:nvCxnSpPr>
        <p:spPr>
          <a:xfrm rot="5400000">
            <a:off x="3617894" y="4341265"/>
            <a:ext cx="12700" cy="2052228"/>
          </a:xfrm>
          <a:prstGeom prst="bentConnector3">
            <a:avLst>
              <a:gd name="adj1" fmla="val 450825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72224" y="3059891"/>
            <a:ext cx="70403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Pinned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28025" y="1402903"/>
            <a:ext cx="129689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Ready to Write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58053" y="3920961"/>
            <a:ext cx="76174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Flushed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62825" y="5563726"/>
            <a:ext cx="91723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Unpinned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0493" y="2375525"/>
            <a:ext cx="66075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Case 1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0493" y="4817446"/>
            <a:ext cx="66075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Case 2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361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 Level Entry for Clean LRU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sqlite3PagerGet() </a:t>
            </a:r>
          </a:p>
          <a:p>
            <a:pPr lvl="1"/>
            <a:r>
              <a:rPr lang="en-US" altLang="ko-KR" dirty="0"/>
              <a:t>Get requested page from </a:t>
            </a:r>
            <a:r>
              <a:rPr lang="en-US" altLang="ko-KR" dirty="0" err="1"/>
              <a:t>pcache</a:t>
            </a:r>
            <a:r>
              <a:rPr lang="en-US" altLang="ko-KR" dirty="0"/>
              <a:t> or disk</a:t>
            </a:r>
          </a:p>
          <a:p>
            <a:r>
              <a:rPr lang="en-US" altLang="ko-KR" dirty="0"/>
              <a:t> sqlite3PcacheFetch()</a:t>
            </a:r>
          </a:p>
          <a:p>
            <a:pPr lvl="1"/>
            <a:r>
              <a:rPr lang="en-US" altLang="ko-KR" dirty="0"/>
              <a:t>Wrapper function for </a:t>
            </a:r>
            <a:r>
              <a:rPr lang="en-US" altLang="ko-KR" dirty="0">
                <a:solidFill>
                  <a:srgbClr val="C00000"/>
                </a:solidFill>
              </a:rPr>
              <a:t>pcache1Fetch()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841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 Level Entry for Dirty LRU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sqlite3PagerGet() </a:t>
            </a:r>
          </a:p>
          <a:p>
            <a:pPr lvl="1"/>
            <a:r>
              <a:rPr lang="en-US" altLang="ko-KR" dirty="0"/>
              <a:t>Get requested page from </a:t>
            </a:r>
            <a:r>
              <a:rPr lang="en-US" altLang="ko-KR" dirty="0" err="1"/>
              <a:t>pcache</a:t>
            </a:r>
            <a:r>
              <a:rPr lang="en-US" altLang="ko-KR" dirty="0"/>
              <a:t> or disk</a:t>
            </a:r>
          </a:p>
          <a:p>
            <a:r>
              <a:rPr lang="en-US" altLang="ko-KR" dirty="0"/>
              <a:t> sqlite3PcacheFetchStress()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Setup </a:t>
            </a:r>
            <a:r>
              <a:rPr lang="en-US" altLang="ko-KR" dirty="0"/>
              <a:t>victim dirty lists</a:t>
            </a:r>
          </a:p>
          <a:p>
            <a:pPr lvl="1"/>
            <a:r>
              <a:rPr lang="en-US" altLang="ko-KR" dirty="0"/>
              <a:t>Call flush function: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err="1">
                <a:solidFill>
                  <a:srgbClr val="C00000"/>
                </a:solidFill>
              </a:rPr>
              <a:t>pagerStress</a:t>
            </a:r>
            <a:r>
              <a:rPr lang="en-US" altLang="ko-KR" dirty="0">
                <a:solidFill>
                  <a:srgbClr val="C00000"/>
                </a:solidFill>
              </a:rPr>
              <a:t>() </a:t>
            </a:r>
            <a:r>
              <a:rPr lang="en-US" altLang="ko-KR" dirty="0"/>
              <a:t>for default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914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Hit Scenario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 page </a:t>
            </a:r>
            <a:r>
              <a:rPr lang="en-US" altLang="ko-KR" dirty="0">
                <a:solidFill>
                  <a:srgbClr val="C00000"/>
                </a:solidFill>
              </a:rPr>
              <a:t>from </a:t>
            </a:r>
            <a:r>
              <a:rPr lang="en-US" altLang="ko-KR" dirty="0" err="1">
                <a:solidFill>
                  <a:srgbClr val="C00000"/>
                </a:solidFill>
              </a:rPr>
              <a:t>pcache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855" y="1888332"/>
            <a:ext cx="41243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4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Pcache</a:t>
            </a:r>
            <a:r>
              <a:rPr lang="en-US" altLang="ko-KR" dirty="0"/>
              <a:t> in Pager</a:t>
            </a:r>
          </a:p>
          <a:p>
            <a:r>
              <a:rPr lang="en-US" altLang="ko-KR" dirty="0" err="1"/>
              <a:t>Pcache</a:t>
            </a:r>
            <a:r>
              <a:rPr lang="en-US" altLang="ko-KR" dirty="0"/>
              <a:t> management in SQLite</a:t>
            </a:r>
          </a:p>
          <a:p>
            <a:r>
              <a:rPr lang="en-US" altLang="ko-KR" dirty="0"/>
              <a:t>SQLite internals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0293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Miss Scenario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 page </a:t>
            </a:r>
            <a:r>
              <a:rPr lang="en-US" altLang="ko-KR" dirty="0">
                <a:solidFill>
                  <a:srgbClr val="C00000"/>
                </a:solidFill>
              </a:rPr>
              <a:t>from LRU</a:t>
            </a:r>
            <a:r>
              <a:rPr lang="en-US" altLang="ko-KR" dirty="0"/>
              <a:t> or </a:t>
            </a:r>
            <a:r>
              <a:rPr lang="en-US" altLang="ko-KR" dirty="0">
                <a:solidFill>
                  <a:srgbClr val="C00000"/>
                </a:solidFill>
              </a:rPr>
              <a:t>allocate new </a:t>
            </a:r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2469357"/>
            <a:ext cx="41433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29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Miss Scenario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Flush dirty pages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2339472"/>
            <a:ext cx="41433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04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Clean LRU Management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1485900"/>
            <a:ext cx="41624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51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Dirty LRU Management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16832"/>
            <a:ext cx="4114800" cy="3886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126" y="2239459"/>
            <a:ext cx="3384376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53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Hit/Miss Ratio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Cache Hit: Requested page is in cache</a:t>
            </a:r>
          </a:p>
          <a:p>
            <a:r>
              <a:rPr lang="en-US" altLang="ko-KR" dirty="0"/>
              <a:t>Cache Miss: Requested page is not in cache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Hit ratio of page cache is important</a:t>
            </a:r>
          </a:p>
          <a:p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550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90% Hit ratio vs. 95% hit ratio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1,000,000 (1 million) page requests</a:t>
            </a:r>
          </a:p>
          <a:p>
            <a:r>
              <a:rPr lang="en-US" altLang="ko-KR" dirty="0"/>
              <a:t>In a </a:t>
            </a:r>
            <a:r>
              <a:rPr lang="en-US" altLang="ko-KR" dirty="0">
                <a:solidFill>
                  <a:schemeClr val="tx2"/>
                </a:solidFill>
              </a:rPr>
              <a:t>hit ratio</a:t>
            </a:r>
            <a:r>
              <a:rPr lang="en-US" altLang="ko-KR" dirty="0"/>
              <a:t> aspect</a:t>
            </a:r>
          </a:p>
          <a:p>
            <a:pPr lvl="1"/>
            <a:r>
              <a:rPr lang="en-US" altLang="ko-KR" dirty="0"/>
              <a:t>Difference: Only </a:t>
            </a:r>
            <a:r>
              <a:rPr lang="en-US" altLang="ko-KR" dirty="0">
                <a:solidFill>
                  <a:schemeClr val="tx2"/>
                </a:solidFill>
              </a:rPr>
              <a:t>5% point </a:t>
            </a:r>
          </a:p>
          <a:p>
            <a:pPr lvl="2"/>
            <a:r>
              <a:rPr lang="en-US" altLang="ko-KR" dirty="0"/>
              <a:t> 95/90 = 1.05x improvements</a:t>
            </a:r>
          </a:p>
          <a:p>
            <a:r>
              <a:rPr lang="en-US" altLang="ko-KR" dirty="0"/>
              <a:t>In a </a:t>
            </a:r>
            <a:r>
              <a:rPr lang="en-US" altLang="ko-KR" dirty="0">
                <a:solidFill>
                  <a:schemeClr val="tx2"/>
                </a:solidFill>
              </a:rPr>
              <a:t>miss ratio </a:t>
            </a:r>
            <a:r>
              <a:rPr lang="en-US" altLang="ko-KR" dirty="0"/>
              <a:t>aspect: </a:t>
            </a:r>
            <a:r>
              <a:rPr lang="en-US" altLang="ko-KR" dirty="0">
                <a:solidFill>
                  <a:srgbClr val="C00000"/>
                </a:solidFill>
              </a:rPr>
              <a:t>10%</a:t>
            </a:r>
            <a:r>
              <a:rPr lang="en-US" altLang="ko-KR" dirty="0"/>
              <a:t> vs. </a:t>
            </a:r>
            <a:r>
              <a:rPr lang="en-US" altLang="ko-KR" dirty="0">
                <a:solidFill>
                  <a:srgbClr val="C00000"/>
                </a:solidFill>
              </a:rPr>
              <a:t>5%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Disk access time &gt;&gt;&gt;&gt; Memory access time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2x </a:t>
            </a:r>
            <a:r>
              <a:rPr lang="en-US" altLang="ko-KR" dirty="0"/>
              <a:t>improvement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100,000 </a:t>
            </a:r>
            <a:r>
              <a:rPr lang="en-US" altLang="ko-KR" dirty="0"/>
              <a:t>reads vs.</a:t>
            </a:r>
            <a:r>
              <a:rPr lang="en-US" altLang="ko-KR" dirty="0">
                <a:solidFill>
                  <a:srgbClr val="C00000"/>
                </a:solidFill>
              </a:rPr>
              <a:t> 50,000 </a:t>
            </a:r>
            <a:r>
              <a:rPr lang="en-US" altLang="ko-KR" dirty="0"/>
              <a:t>reads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044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Hit/Miss Ratio in SQLite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 get requests process via </a:t>
            </a:r>
            <a:r>
              <a:rPr lang="en-US" altLang="ko-KR" dirty="0">
                <a:solidFill>
                  <a:srgbClr val="C00000"/>
                </a:solidFill>
              </a:rPr>
              <a:t>sqlite3PagerGet()</a:t>
            </a:r>
          </a:p>
          <a:p>
            <a:r>
              <a:rPr lang="en-US" altLang="ko-KR" dirty="0"/>
              <a:t>Page from </a:t>
            </a:r>
            <a:r>
              <a:rPr lang="en-US" altLang="ko-KR" dirty="0" err="1"/>
              <a:t>pcache</a:t>
            </a:r>
            <a:r>
              <a:rPr lang="en-US" altLang="ko-KR" dirty="0"/>
              <a:t> is interpreted in cache hit</a:t>
            </a:r>
          </a:p>
          <a:p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3068960"/>
            <a:ext cx="3933825" cy="273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1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PCACHe</a:t>
            </a:r>
            <a:r>
              <a:rPr lang="en-US" altLang="ko-KR" dirty="0"/>
              <a:t> in pager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Page cache of SQLite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22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Cache (</a:t>
            </a:r>
            <a:r>
              <a:rPr lang="en-US" altLang="ko-KR" dirty="0" err="1"/>
              <a:t>Pcache</a:t>
            </a:r>
            <a:r>
              <a:rPr lang="en-US" altLang="ko-KR" dirty="0"/>
              <a:t>) in SQLite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Whenever SQLite accesses a database</a:t>
            </a:r>
          </a:p>
          <a:p>
            <a:r>
              <a:rPr lang="en-US" altLang="ko-KR" dirty="0"/>
              <a:t>Part of </a:t>
            </a:r>
            <a:r>
              <a:rPr lang="en-US" altLang="ko-KR" dirty="0">
                <a:solidFill>
                  <a:srgbClr val="C00000"/>
                </a:solidFill>
              </a:rPr>
              <a:t>Pager</a:t>
            </a:r>
          </a:p>
          <a:p>
            <a:r>
              <a:rPr lang="en-US" altLang="ko-KR" dirty="0"/>
              <a:t>Implemented in “</a:t>
            </a:r>
            <a:r>
              <a:rPr lang="en-US" altLang="ko-KR" dirty="0" err="1"/>
              <a:t>pager.c</a:t>
            </a:r>
            <a:r>
              <a:rPr lang="en-US" altLang="ko-KR" dirty="0"/>
              <a:t>”, “</a:t>
            </a:r>
            <a:r>
              <a:rPr lang="en-US" altLang="ko-KR" dirty="0" err="1"/>
              <a:t>pcache.c</a:t>
            </a:r>
            <a:r>
              <a:rPr lang="en-US" altLang="ko-KR" dirty="0"/>
              <a:t>”, “pcache1.c”</a:t>
            </a:r>
          </a:p>
          <a:p>
            <a:r>
              <a:rPr lang="en-US" altLang="ko-KR" dirty="0"/>
              <a:t>Prefixes</a:t>
            </a:r>
          </a:p>
          <a:p>
            <a:pPr lvl="1"/>
            <a:r>
              <a:rPr lang="en-US" altLang="ko-KR" dirty="0"/>
              <a:t>sqlite3Pager, sqlite3_bcache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1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87624" y="4797152"/>
            <a:ext cx="7056784" cy="14401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1640" y="4922004"/>
            <a:ext cx="156350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Secondary Storage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(HDDs, SSDs)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순서도: 다중 문서 8"/>
          <p:cNvSpPr/>
          <p:nvPr/>
        </p:nvSpPr>
        <p:spPr>
          <a:xfrm>
            <a:off x="3923928" y="4914746"/>
            <a:ext cx="2376264" cy="1106542"/>
          </a:xfrm>
          <a:prstGeom prst="flowChartMulti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67944" y="5373216"/>
            <a:ext cx="176824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On-disk Database file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624" y="3284985"/>
            <a:ext cx="7056784" cy="13681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31640" y="3429001"/>
            <a:ext cx="137576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OS Buffer Cache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In Memory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75856" y="3501009"/>
            <a:ext cx="432048" cy="86409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707904" y="3501009"/>
            <a:ext cx="432048" cy="86409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39952" y="3501009"/>
            <a:ext cx="432048" cy="86409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71220" y="3501009"/>
            <a:ext cx="432048" cy="86409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04048" y="3501009"/>
            <a:ext cx="432048" cy="86409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436096" y="3501009"/>
            <a:ext cx="432048" cy="86409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855799" y="3501009"/>
            <a:ext cx="432048" cy="86409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290937" y="3501009"/>
            <a:ext cx="432048" cy="86409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724985" y="3501009"/>
            <a:ext cx="432048" cy="86409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57033" y="3501009"/>
            <a:ext cx="432048" cy="86409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187624" y="2780928"/>
            <a:ext cx="7056784" cy="3797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42533" y="2816931"/>
            <a:ext cx="107753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Filesystems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539552" y="4735676"/>
            <a:ext cx="84249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7704" y="4474066"/>
            <a:ext cx="71461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Device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Drivers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87624" y="1262459"/>
            <a:ext cx="7056784" cy="13681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331640" y="1402702"/>
            <a:ext cx="102239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SQLite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Page Cache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75856" y="1437606"/>
            <a:ext cx="432048" cy="8640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707904" y="1437606"/>
            <a:ext cx="432048" cy="8640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139172" y="1437606"/>
            <a:ext cx="432048" cy="8640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571220" y="1437606"/>
            <a:ext cx="432048" cy="8640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002488" y="1437606"/>
            <a:ext cx="432048" cy="8640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436096" y="1437606"/>
            <a:ext cx="432048" cy="8640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868144" y="1437606"/>
            <a:ext cx="432048" cy="8640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300192" y="1437606"/>
            <a:ext cx="432048" cy="8640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732240" y="1437606"/>
            <a:ext cx="432048" cy="8640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157033" y="1437606"/>
            <a:ext cx="432048" cy="8640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187624" y="725013"/>
            <a:ext cx="7056784" cy="3797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27437" y="759524"/>
            <a:ext cx="270772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Applications using SQLite3 Library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968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9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4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1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2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6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7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1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2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6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7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1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2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6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7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1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2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6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7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1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2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6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7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1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2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6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7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2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3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4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5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7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8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9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4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5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9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0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1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4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5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6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9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0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1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4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5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6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9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0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1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4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5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6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7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9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0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1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4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5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6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9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0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1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4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5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6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7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9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0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1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2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1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2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3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6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7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8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Cache in SQLite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App requires a database page</a:t>
            </a:r>
          </a:p>
          <a:p>
            <a:pPr lvl="1"/>
            <a:r>
              <a:rPr lang="en-US" altLang="ko-KR" dirty="0"/>
              <a:t>Through VDBE and </a:t>
            </a:r>
            <a:r>
              <a:rPr lang="en-US" altLang="ko-KR" dirty="0" err="1"/>
              <a:t>Btree</a:t>
            </a:r>
            <a:endParaRPr lang="en-US" altLang="ko-KR" dirty="0"/>
          </a:p>
          <a:p>
            <a:r>
              <a:rPr lang="en-US" altLang="ko-KR" dirty="0"/>
              <a:t>2. Search an empty entry from </a:t>
            </a:r>
            <a:r>
              <a:rPr lang="en-US" altLang="ko-KR" dirty="0" err="1"/>
              <a:t>pcache</a:t>
            </a:r>
            <a:endParaRPr lang="en-US" altLang="ko-KR" dirty="0"/>
          </a:p>
          <a:p>
            <a:pPr lvl="1"/>
            <a:r>
              <a:rPr lang="en-US" altLang="ko-KR" dirty="0"/>
              <a:t>If a page already in </a:t>
            </a:r>
            <a:r>
              <a:rPr lang="en-US" altLang="ko-KR" dirty="0" err="1"/>
              <a:t>pcache</a:t>
            </a:r>
            <a:r>
              <a:rPr lang="en-US" altLang="ko-KR" dirty="0"/>
              <a:t> then return it</a:t>
            </a:r>
          </a:p>
          <a:p>
            <a:r>
              <a:rPr lang="en-US" altLang="ko-KR" dirty="0"/>
              <a:t>3. Initialize </a:t>
            </a:r>
            <a:r>
              <a:rPr lang="en-US" altLang="ko-KR" dirty="0" err="1"/>
              <a:t>pcache</a:t>
            </a:r>
            <a:r>
              <a:rPr lang="en-US" altLang="ko-KR" dirty="0"/>
              <a:t> and page object</a:t>
            </a:r>
          </a:p>
          <a:p>
            <a:r>
              <a:rPr lang="en-US" altLang="ko-KR" dirty="0"/>
              <a:t>4. Read a database page from disk </a:t>
            </a:r>
          </a:p>
          <a:p>
            <a:pPr lvl="1"/>
            <a:r>
              <a:rPr lang="en-US" altLang="ko-KR" dirty="0"/>
              <a:t>Pager’s role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183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95536" y="1988840"/>
            <a:ext cx="1008112" cy="10081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3533" y="2339007"/>
            <a:ext cx="117211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Send Queries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957" y="1834950"/>
            <a:ext cx="55726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Apps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39752" y="1916832"/>
            <a:ext cx="1298416" cy="34563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017061" y="1916832"/>
            <a:ext cx="1298416" cy="34563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694370" y="1916832"/>
            <a:ext cx="1298416" cy="34563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371679" y="1916832"/>
            <a:ext cx="1298416" cy="34563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94904" y="1553807"/>
            <a:ext cx="58811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1"/>
                </a:solidFill>
                <a:latin typeface="+mj-lt"/>
              </a:rPr>
              <a:t>Btree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65064" y="1551706"/>
            <a:ext cx="60240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Pager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32380" y="1551707"/>
            <a:ext cx="102239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Page Cache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9856" y="1551706"/>
            <a:ext cx="50206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Disk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835696" y="1834950"/>
            <a:ext cx="0" cy="35382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13233" y="1443984"/>
            <a:ext cx="57098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Main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+mj-lt"/>
              </a:rPr>
              <a:t>APIs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95165" y="2231285"/>
            <a:ext cx="78758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Request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A Page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22583" y="2231285"/>
            <a:ext cx="68736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Fetch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A Page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93336" y="2231285"/>
            <a:ext cx="69089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Search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A page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9" name="다이아몬드 28"/>
          <p:cNvSpPr/>
          <p:nvPr/>
        </p:nvSpPr>
        <p:spPr>
          <a:xfrm>
            <a:off x="5757646" y="2996952"/>
            <a:ext cx="1153361" cy="465643"/>
          </a:xfrm>
          <a:prstGeom prst="diamon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031198" y="3044440"/>
            <a:ext cx="6062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  <a:latin typeface="+mj-lt"/>
              </a:rPr>
              <a:t>If A page</a:t>
            </a:r>
          </a:p>
          <a:p>
            <a:r>
              <a:rPr lang="en-US" altLang="ko-KR" sz="900" b="1" dirty="0">
                <a:solidFill>
                  <a:srgbClr val="FF0000"/>
                </a:solidFill>
                <a:latin typeface="+mj-lt"/>
              </a:rPr>
              <a:t>exists</a:t>
            </a:r>
            <a:endParaRPr lang="ko-KR" altLang="en-US" sz="9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32" name="직선 연결선 31"/>
          <p:cNvCxnSpPr>
            <a:stCxn id="27" idx="2"/>
            <a:endCxn id="29" idx="0"/>
          </p:cNvCxnSpPr>
          <p:nvPr/>
        </p:nvCxnSpPr>
        <p:spPr>
          <a:xfrm flipH="1">
            <a:off x="6334327" y="2754505"/>
            <a:ext cx="4457" cy="2424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7" idx="3"/>
            <a:endCxn id="24" idx="1"/>
          </p:cNvCxnSpPr>
          <p:nvPr/>
        </p:nvCxnSpPr>
        <p:spPr>
          <a:xfrm flipV="1">
            <a:off x="1485650" y="2492895"/>
            <a:ext cx="11095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26" idx="1"/>
          </p:cNvCxnSpPr>
          <p:nvPr/>
        </p:nvCxnSpPr>
        <p:spPr>
          <a:xfrm>
            <a:off x="3382753" y="2492895"/>
            <a:ext cx="9398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6" idx="3"/>
            <a:endCxn id="27" idx="1"/>
          </p:cNvCxnSpPr>
          <p:nvPr/>
        </p:nvCxnSpPr>
        <p:spPr>
          <a:xfrm>
            <a:off x="5009952" y="2492895"/>
            <a:ext cx="9833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19378" y="2967496"/>
            <a:ext cx="69057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Return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page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28136" y="2967459"/>
            <a:ext cx="70153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Return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Record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45" name="직선 화살표 연결선 44"/>
          <p:cNvCxnSpPr>
            <a:endCxn id="42" idx="3"/>
          </p:cNvCxnSpPr>
          <p:nvPr/>
        </p:nvCxnSpPr>
        <p:spPr>
          <a:xfrm flipH="1">
            <a:off x="5009952" y="3229106"/>
            <a:ext cx="7309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2" idx="1"/>
            <a:endCxn id="43" idx="3"/>
          </p:cNvCxnSpPr>
          <p:nvPr/>
        </p:nvCxnSpPr>
        <p:spPr>
          <a:xfrm flipH="1" flipV="1">
            <a:off x="3329675" y="3229069"/>
            <a:ext cx="989703" cy="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32182" y="2961237"/>
            <a:ext cx="33054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+mj-lt"/>
              </a:rPr>
              <a:t>Yes</a:t>
            </a:r>
            <a:endParaRPr lang="ko-KR" altLang="en-US" sz="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19378" y="3805880"/>
            <a:ext cx="69089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Read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A page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04137" y="3805880"/>
            <a:ext cx="8334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Transmit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A page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56" name="직선 화살표 연결선 55"/>
          <p:cNvCxnSpPr>
            <a:stCxn id="29" idx="2"/>
            <a:endCxn id="53" idx="3"/>
          </p:cNvCxnSpPr>
          <p:nvPr/>
        </p:nvCxnSpPr>
        <p:spPr>
          <a:xfrm flipH="1">
            <a:off x="5010273" y="3462595"/>
            <a:ext cx="1324054" cy="60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347125" y="3549598"/>
            <a:ext cx="3064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+mj-lt"/>
              </a:rPr>
              <a:t>No</a:t>
            </a:r>
            <a:endParaRPr lang="ko-KR" altLang="en-US" sz="8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59" name="직선 화살표 연결선 58"/>
          <p:cNvCxnSpPr>
            <a:endCxn id="54" idx="1"/>
          </p:cNvCxnSpPr>
          <p:nvPr/>
        </p:nvCxnSpPr>
        <p:spPr>
          <a:xfrm flipV="1">
            <a:off x="5009952" y="4067490"/>
            <a:ext cx="2594185" cy="9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319378" y="4644263"/>
            <a:ext cx="69057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Return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page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28136" y="4644263"/>
            <a:ext cx="70153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Return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Record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65" name="직선 화살표 연결선 64"/>
          <p:cNvCxnSpPr>
            <a:stCxn id="54" idx="1"/>
            <a:endCxn id="61" idx="3"/>
          </p:cNvCxnSpPr>
          <p:nvPr/>
        </p:nvCxnSpPr>
        <p:spPr>
          <a:xfrm flipH="1">
            <a:off x="5009952" y="4067490"/>
            <a:ext cx="2594185" cy="838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61" idx="1"/>
            <a:endCxn id="63" idx="3"/>
          </p:cNvCxnSpPr>
          <p:nvPr/>
        </p:nvCxnSpPr>
        <p:spPr>
          <a:xfrm flipH="1">
            <a:off x="3329675" y="4905873"/>
            <a:ext cx="9897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제목 1"/>
          <p:cNvSpPr>
            <a:spLocks noGrp="1"/>
          </p:cNvSpPr>
          <p:nvPr>
            <p:ph type="title"/>
          </p:nvPr>
        </p:nvSpPr>
        <p:spPr>
          <a:xfrm>
            <a:off x="615801" y="274638"/>
            <a:ext cx="7928435" cy="931164"/>
          </a:xfrm>
        </p:spPr>
        <p:txBody>
          <a:bodyPr/>
          <a:lstStyle/>
          <a:p>
            <a:r>
              <a:rPr lang="en-US" altLang="ko-KR" dirty="0"/>
              <a:t>Page Request 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26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  <p:bldP spid="26" grpId="0" animBg="1"/>
      <p:bldP spid="27" grpId="0" animBg="1"/>
      <p:bldP spid="29" grpId="0" animBg="1"/>
      <p:bldP spid="30" grpId="0" animBg="1"/>
      <p:bldP spid="42" grpId="0" animBg="1"/>
      <p:bldP spid="43" grpId="0" animBg="1"/>
      <p:bldP spid="48" grpId="0" animBg="1"/>
      <p:bldP spid="53" grpId="0" animBg="1"/>
      <p:bldP spid="54" grpId="0" animBg="1"/>
      <p:bldP spid="57" grpId="0" animBg="1"/>
      <p:bldP spid="61" grpId="0" animBg="1"/>
      <p:bldP spid="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Pcache</a:t>
            </a:r>
            <a:r>
              <a:rPr lang="en-US" altLang="ko-KR" dirty="0"/>
              <a:t> management in </a:t>
            </a:r>
            <a:r>
              <a:rPr lang="en-US" altLang="ko-KR" dirty="0" err="1"/>
              <a:t>sqlite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Page cache of SQLite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688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Cache Basic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Every entry in a cache holds </a:t>
            </a:r>
            <a:r>
              <a:rPr lang="en-US" altLang="ko-KR" dirty="0">
                <a:solidFill>
                  <a:srgbClr val="C00000"/>
                </a:solidFill>
              </a:rPr>
              <a:t>a single page</a:t>
            </a:r>
          </a:p>
          <a:p>
            <a:r>
              <a:rPr lang="en-US" altLang="ko-KR" dirty="0"/>
              <a:t>“</a:t>
            </a:r>
            <a:r>
              <a:rPr lang="en-US" altLang="ko-KR" dirty="0" err="1"/>
              <a:t>Btree</a:t>
            </a:r>
            <a:r>
              <a:rPr lang="en-US" altLang="ko-KR" dirty="0"/>
              <a:t>” module </a:t>
            </a:r>
            <a:r>
              <a:rPr lang="en-US" altLang="ko-KR" dirty="0">
                <a:solidFill>
                  <a:srgbClr val="C00000"/>
                </a:solidFill>
              </a:rPr>
              <a:t>only operates on cache</a:t>
            </a:r>
          </a:p>
          <a:p>
            <a:pPr lvl="1"/>
            <a:r>
              <a:rPr lang="en-US" altLang="ko-KR" dirty="0"/>
              <a:t>through the pager</a:t>
            </a:r>
          </a:p>
          <a:p>
            <a:r>
              <a:rPr lang="en-US" altLang="ko-KR" dirty="0"/>
              <a:t>Clean means</a:t>
            </a:r>
          </a:p>
          <a:p>
            <a:pPr lvl="1"/>
            <a:r>
              <a:rPr lang="en-US" altLang="ko-KR" dirty="0"/>
              <a:t>Cached page is </a:t>
            </a:r>
            <a:r>
              <a:rPr lang="en-US" altLang="ko-KR" dirty="0">
                <a:solidFill>
                  <a:srgbClr val="C00000"/>
                </a:solidFill>
              </a:rPr>
              <a:t>exactly matches </a:t>
            </a:r>
            <a:r>
              <a:rPr lang="en-US" altLang="ko-KR" dirty="0"/>
              <a:t>what is on disk</a:t>
            </a:r>
          </a:p>
          <a:p>
            <a:r>
              <a:rPr lang="en-US" altLang="ko-KR" dirty="0"/>
              <a:t>Dirty means</a:t>
            </a:r>
          </a:p>
          <a:p>
            <a:pPr lvl="1"/>
            <a:r>
              <a:rPr lang="en-US" altLang="ko-KR" dirty="0"/>
              <a:t>Cached page is </a:t>
            </a:r>
            <a:r>
              <a:rPr lang="en-US" altLang="ko-KR" dirty="0">
                <a:solidFill>
                  <a:srgbClr val="C00000"/>
                </a:solidFill>
              </a:rPr>
              <a:t>modified</a:t>
            </a:r>
            <a:r>
              <a:rPr lang="en-US" altLang="ko-KR" dirty="0"/>
              <a:t> and need to be </a:t>
            </a:r>
            <a:r>
              <a:rPr lang="en-US" altLang="ko-KR" dirty="0">
                <a:solidFill>
                  <a:srgbClr val="C00000"/>
                </a:solidFill>
              </a:rPr>
              <a:t>persisted </a:t>
            </a:r>
            <a:r>
              <a:rPr lang="en-US" altLang="ko-KR" dirty="0"/>
              <a:t>on disk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78365"/>
      </p:ext>
    </p:extLst>
  </p:cSld>
  <p:clrMapOvr>
    <a:masterClrMapping/>
  </p:clrMapOvr>
</p:sld>
</file>

<file path=ppt/theme/theme1.xml><?xml version="1.0" encoding="utf-8"?>
<a:theme xmlns:a="http://schemas.openxmlformats.org/drawingml/2006/main" name="2012 VLDB 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  <a:ln>
          <a:solidFill>
            <a:schemeClr val="tx1"/>
          </a:solidFill>
        </a:ln>
      </a:spPr>
      <a:bodyPr wrap="square" rtlCol="0">
        <a:spAutoFit/>
      </a:bodyPr>
      <a:lstStyle>
        <a:defPPr>
          <a:defRPr b="1" dirty="0" smtClean="0">
            <a:solidFill>
              <a:srgbClr val="FF0000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 VLDB 서식</Template>
  <TotalTime>2766</TotalTime>
  <Words>794</Words>
  <Application>Microsoft Office PowerPoint</Application>
  <PresentationFormat>화면 슬라이드 쇼(4:3)</PresentationFormat>
  <Paragraphs>261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╜┼╕φ┴╢</vt:lpstr>
      <vt:lpstr>굴림</vt:lpstr>
      <vt:lpstr>나눔고딕</vt:lpstr>
      <vt:lpstr>맑은 고딕</vt:lpstr>
      <vt:lpstr>신명조</vt:lpstr>
      <vt:lpstr>한양해서</vt:lpstr>
      <vt:lpstr>Arial</vt:lpstr>
      <vt:lpstr>Book Antiqua</vt:lpstr>
      <vt:lpstr>Calibri</vt:lpstr>
      <vt:lpstr>Wingdings</vt:lpstr>
      <vt:lpstr>2012 VLDB 서식</vt:lpstr>
      <vt:lpstr>Buffer Management in SQLite</vt:lpstr>
      <vt:lpstr>Contents</vt:lpstr>
      <vt:lpstr>PCACHe in pager</vt:lpstr>
      <vt:lpstr>Page Cache (Pcache) in SQLite</vt:lpstr>
      <vt:lpstr>PowerPoint 프레젠테이션</vt:lpstr>
      <vt:lpstr>Page Cache in SQLite</vt:lpstr>
      <vt:lpstr>Page Request Overview</vt:lpstr>
      <vt:lpstr>Pcache management in sqlite</vt:lpstr>
      <vt:lpstr>Page Cache Basic</vt:lpstr>
      <vt:lpstr>Buffer Replacement Algorithm</vt:lpstr>
      <vt:lpstr>Buffer Replacement Algorithm</vt:lpstr>
      <vt:lpstr>SQLite internals</vt:lpstr>
      <vt:lpstr>Source files</vt:lpstr>
      <vt:lpstr>Get Requested Page</vt:lpstr>
      <vt:lpstr>PowerPoint 프레젠테이션</vt:lpstr>
      <vt:lpstr>Buffer Structure</vt:lpstr>
      <vt:lpstr>Low Level Entry for Clean LRU</vt:lpstr>
      <vt:lpstr>Low Level Entry for Dirty LRU</vt:lpstr>
      <vt:lpstr>Page Hit Scenario</vt:lpstr>
      <vt:lpstr>Page Miss Scenario 1</vt:lpstr>
      <vt:lpstr>Page Miss Scenario 2</vt:lpstr>
      <vt:lpstr>Clean LRU Management</vt:lpstr>
      <vt:lpstr>Dirty LRU Management</vt:lpstr>
      <vt:lpstr>Hit/Miss Ratio</vt:lpstr>
      <vt:lpstr>90% Hit ratio vs. 95% hit ratio</vt:lpstr>
      <vt:lpstr>Hit/Miss Ratio in SQLite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10g Install</dc:title>
  <dc:creator>文盛業</dc:creator>
  <cp:lastModifiedBy>오기환</cp:lastModifiedBy>
  <cp:revision>586</cp:revision>
  <dcterms:created xsi:type="dcterms:W3CDTF">2008-09-03T12:14:57Z</dcterms:created>
  <dcterms:modified xsi:type="dcterms:W3CDTF">2016-10-03T23:56:25Z</dcterms:modified>
</cp:coreProperties>
</file>