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eg"/>
  <Override PartName="/ppt/media/image6.jpg" ContentType="image/jpeg"/>
  <Override PartName="/ppt/media/image8.jpg" ContentType="image/jpeg"/>
  <Override PartName="/ppt/media/image9.jpg" ContentType="image/jpe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256" r:id="rId3"/>
    <p:sldId id="306" r:id="rId4"/>
    <p:sldId id="305" r:id="rId5"/>
    <p:sldId id="324" r:id="rId6"/>
    <p:sldId id="307" r:id="rId7"/>
    <p:sldId id="308" r:id="rId8"/>
    <p:sldId id="310" r:id="rId9"/>
    <p:sldId id="312" r:id="rId10"/>
    <p:sldId id="313" r:id="rId11"/>
    <p:sldId id="311" r:id="rId12"/>
    <p:sldId id="314" r:id="rId13"/>
    <p:sldId id="315" r:id="rId14"/>
    <p:sldId id="316" r:id="rId15"/>
    <p:sldId id="325" r:id="rId16"/>
    <p:sldId id="320" r:id="rId17"/>
    <p:sldId id="317" r:id="rId18"/>
    <p:sldId id="318" r:id="rId19"/>
    <p:sldId id="319" r:id="rId20"/>
    <p:sldId id="322" r:id="rId21"/>
    <p:sldId id="293" r:id="rId22"/>
  </p:sldIdLst>
  <p:sldSz cx="10080625" cy="7559675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6349">
          <p15:clr>
            <a:srgbClr val="A4A3A4"/>
          </p15:clr>
        </p15:guide>
        <p15:guide id="3" pos="6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pos="2101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182">
          <p15:clr>
            <a:srgbClr val="A4A3A4"/>
          </p15:clr>
        </p15:guide>
        <p15:guide id="6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2857" autoAdjust="0"/>
  </p:normalViewPr>
  <p:slideViewPr>
    <p:cSldViewPr snapToGrid="0">
      <p:cViewPr varScale="1">
        <p:scale>
          <a:sx n="77" d="100"/>
          <a:sy n="77" d="100"/>
        </p:scale>
        <p:origin x="1200" y="67"/>
      </p:cViewPr>
      <p:guideLst>
        <p:guide orient="horz" pos="4761"/>
        <p:guide pos="6349"/>
        <p:guide pos="6347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50" y="96"/>
      </p:cViewPr>
      <p:guideLst>
        <p:guide orient="horz" pos="3126"/>
        <p:guide pos="2141"/>
        <p:guide pos="2101"/>
        <p:guide orient="horz" pos="3109"/>
        <p:guide pos="2182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hangingPunct="0">
              <a:defRPr sz="1400"/>
            </a:pPr>
            <a:r>
              <a:rPr lang="en-GB" sz="1300">
                <a:latin typeface="Arial" pitchFamily="18"/>
                <a:ea typeface="Arial Unicode MS" pitchFamily="2"/>
                <a:cs typeface="Tahoma" pitchFamily="2"/>
              </a:rPr>
              <a:t>ddd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algn="r" hangingPunct="0">
              <a:defRPr sz="1400"/>
            </a:pPr>
            <a:fld id="{8E0E8D2C-EB4D-4B9E-89E0-3FD291BBE812}" type="slidenum">
              <a:rPr/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223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9300"/>
            <a:ext cx="4937125" cy="37036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690187"/>
            <a:ext cx="5438050" cy="4443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altLang="ko-K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ddd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4118136-45F4-4664-B156-CA8A23AA078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17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6000" marR="0" indent="-216000" rtl="0" hangingPunct="0">
      <a:tabLst/>
      <a:defRPr lang="en-GB" altLang="ko-KR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E1EFCC-8F6A-498C-A8BD-96BC30256579}" type="slidenum">
              <a:rPr/>
              <a:pPr lvl="0"/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49300"/>
            <a:ext cx="4937125" cy="37036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97" y="4690186"/>
            <a:ext cx="5438050" cy="4360040"/>
          </a:xfrm>
        </p:spPr>
        <p:txBody>
          <a:bodyPr/>
          <a:lstStyle/>
          <a:p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1356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7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7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E864FD-547D-4DE8-B1B3-961A75DC90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F56AE3-E13A-4660-9A9D-38E9C8208741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2460625"/>
            <a:ext cx="2312988" cy="6604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60625"/>
            <a:ext cx="6786562" cy="6604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9725B2-D751-4B23-BF1D-FA27E0D1E1A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3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3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7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70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C78C1D-7616-499D-84D9-464059F3E95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99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68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F42B0C-8702-4A7E-9F1C-9FBA3B4D88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4679950"/>
            <a:ext cx="4530725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4679950"/>
            <a:ext cx="4532312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56628E-F33E-409C-867F-B25C945631B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95EDF5-C17D-4098-A89F-970FFB6C07F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4D86BB-323B-4C08-8DD9-6D36B27E66B4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>
            <a:lvl1pPr marL="457200" indent="-2304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685800" indent="-230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30400">
              <a:lnSpc>
                <a:spcPct val="90000"/>
              </a:lnSpc>
              <a:buFont typeface="Arial" panose="020B0604020202020204" pitchFamily="34" charset="0"/>
              <a:buChar char="•"/>
              <a:defRPr sz="2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30400">
              <a:lnSpc>
                <a:spcPct val="90000"/>
              </a:lnSpc>
              <a:buFont typeface="Arial" panose="020B0604020202020204" pitchFamily="34" charset="0"/>
              <a:buChar char="•"/>
              <a:defRPr sz="2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30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" y="128033"/>
            <a:ext cx="9909175" cy="11040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0676" y="1091419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40677" y="7128812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5257101" y="7175240"/>
            <a:ext cx="4276726" cy="384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Code Cure in Software Dept., </a:t>
            </a:r>
            <a:r>
              <a:rPr lang="en-US" altLang="ko-KR" sz="1400" b="0" i="0" u="none" strike="noStrike" kern="1200" baseline="0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Sangmyung</a:t>
            </a:r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en-US" altLang="ko-KR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96716" y="7171777"/>
            <a:ext cx="4815526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Python3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Footer Placeholder 1"/>
          <p:cNvSpPr txBox="1">
            <a:spLocks/>
          </p:cNvSpPr>
          <p:nvPr userDrawn="1"/>
        </p:nvSpPr>
        <p:spPr>
          <a:xfrm>
            <a:off x="9513281" y="7177185"/>
            <a:ext cx="423903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CC8B8E-3EFC-467B-A220-66825A041409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97981-CB75-4FE7-A2CC-0CE91C7723CB}" type="slidenum">
              <a:rPr/>
              <a:pPr lv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C25B48-367F-4F4A-82C4-B38EBD3C6C3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96000" y="2461320"/>
            <a:ext cx="9215640" cy="2038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altLang="ko-K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0000" y="468000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GB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9391669-FEAD-499F-B203-D1CF812B9801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hangingPunct="0">
        <a:lnSpc>
          <a:spcPct val="80000"/>
        </a:lnSpc>
        <a:tabLst/>
        <a:defRPr lang="en-GB" altLang="ko-KR" sz="48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algn="ctr" rtl="0" hangingPunct="0">
        <a:spcBef>
          <a:spcPts val="0"/>
        </a:spcBef>
        <a:spcAft>
          <a:spcPts val="1417"/>
        </a:spcAft>
        <a:tabLst/>
        <a:defRPr lang="en-GB" altLang="ko-KR" sz="26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ejin@codecure.smuc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75616" y="1462792"/>
            <a:ext cx="9392479" cy="311094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ko-KR" sz="5200" dirty="0">
                <a:solidFill>
                  <a:srgbClr val="0000FF"/>
                </a:solidFill>
              </a:rPr>
              <a:t>Python3</a:t>
            </a:r>
            <a:br>
              <a:rPr lang="en-US" altLang="ko-KR" sz="5200" dirty="0">
                <a:solidFill>
                  <a:srgbClr val="0000FF"/>
                </a:solidFill>
              </a:rPr>
            </a:br>
            <a:r>
              <a:rPr lang="en-US" altLang="ko-KR" sz="3200" dirty="0">
                <a:solidFill>
                  <a:srgbClr val="0000FF"/>
                </a:solidFill>
              </a:rPr>
              <a:t>- </a:t>
            </a:r>
            <a:r>
              <a:rPr lang="en-US" altLang="ko-KR" sz="3200" dirty="0" err="1">
                <a:solidFill>
                  <a:srgbClr val="0000FF"/>
                </a:solidFill>
              </a:rPr>
              <a:t>TurtleGraphics</a:t>
            </a:r>
            <a:r>
              <a:rPr lang="en-US" altLang="ko-KR" sz="3200" dirty="0">
                <a:solidFill>
                  <a:srgbClr val="0000FF"/>
                </a:solidFill>
              </a:rPr>
              <a:t> -</a:t>
            </a:r>
            <a:br>
              <a:rPr lang="en-US" altLang="ko-KR" sz="3200" dirty="0">
                <a:solidFill>
                  <a:srgbClr val="0000FF"/>
                </a:solidFill>
              </a:rPr>
            </a:br>
            <a:endParaRPr lang="en-GB" sz="32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1"/>
          </p:nvPr>
        </p:nvSpPr>
        <p:spPr>
          <a:xfrm>
            <a:off x="1230792" y="5411277"/>
            <a:ext cx="7559675" cy="1072282"/>
          </a:xfrm>
        </p:spPr>
        <p:txBody>
          <a:bodyPr/>
          <a:lstStyle/>
          <a:p>
            <a:pPr lvl="0"/>
            <a:r>
              <a:rPr lang="ko-KR" altLang="en-US" dirty="0">
                <a:solidFill>
                  <a:srgbClr val="666666"/>
                </a:solidFill>
              </a:rPr>
              <a:t>안태진</a:t>
            </a:r>
            <a:r>
              <a:rPr lang="en-US" altLang="ko-KR" dirty="0">
                <a:solidFill>
                  <a:srgbClr val="666666"/>
                </a:solidFill>
              </a:rPr>
              <a:t>(</a:t>
            </a:r>
            <a:r>
              <a:rPr lang="en-US" altLang="ko-KR" dirty="0">
                <a:solidFill>
                  <a:srgbClr val="666666"/>
                </a:solidFill>
                <a:hlinkClick r:id="rId3"/>
              </a:rPr>
              <a:t>taejin@codecure.smuc.ac.kr</a:t>
            </a:r>
            <a:r>
              <a:rPr lang="en-US" altLang="ko-KR" dirty="0">
                <a:solidFill>
                  <a:srgbClr val="666666"/>
                </a:solidFill>
              </a:rPr>
              <a:t>)</a:t>
            </a:r>
          </a:p>
          <a:p>
            <a:pPr lvl="0"/>
            <a:r>
              <a:rPr lang="ja-JP" altLang="en-US" dirty="0">
                <a:solidFill>
                  <a:srgbClr val="666666"/>
                </a:solidFill>
              </a:rPr>
              <a:t>상명대학교 </a:t>
            </a:r>
            <a:r>
              <a:rPr lang="ko-KR" altLang="en-US" dirty="0">
                <a:solidFill>
                  <a:srgbClr val="666666"/>
                </a:solidFill>
              </a:rPr>
              <a:t>보안동아리 </a:t>
            </a:r>
            <a:r>
              <a:rPr lang="en-US" altLang="ko-KR" dirty="0">
                <a:solidFill>
                  <a:srgbClr val="666666"/>
                </a:solidFill>
              </a:rPr>
              <a:t>Code Cure</a:t>
            </a:r>
            <a:endParaRPr lang="ja-JP" altLang="en-US" dirty="0">
              <a:solidFill>
                <a:srgbClr val="666666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206" y="99718"/>
            <a:ext cx="9217025" cy="444500"/>
          </a:xfrm>
        </p:spPr>
        <p:txBody>
          <a:bodyPr/>
          <a:lstStyle/>
          <a:p>
            <a:pPr lvl="0"/>
            <a:r>
              <a:rPr lang="en-GB" dirty="0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Code Cure /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7D96035-6ABA-48F5-BE48-644C75F8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" y="1682918"/>
            <a:ext cx="5760000" cy="5041497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BE39B9-F7BB-4A06-B68F-4D698A22A1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사각형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8C72C3-B4B6-46FF-BB3F-3AB49063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8EDAD1-C532-4757-9544-4D222D986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8" y="3495701"/>
            <a:ext cx="1979245" cy="17401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C2A6F1-3B7B-4BD8-B587-B6E2534EF1D4}"/>
              </a:ext>
            </a:extLst>
          </p:cNvPr>
          <p:cNvSpPr/>
          <p:nvPr/>
        </p:nvSpPr>
        <p:spPr>
          <a:xfrm>
            <a:off x="6575520" y="2747661"/>
            <a:ext cx="3137095" cy="291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C30F7A-C274-46D5-A2C1-B8A4507B08D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삼각형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F58328-C2C6-41E9-A00B-613DCD80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8E7C9-2FEB-4248-A5CC-1E57A2EC8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" y="1683667"/>
            <a:ext cx="5758290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F15BFE-835A-403D-9A92-14E87C13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98" y="3370205"/>
            <a:ext cx="2387269" cy="14257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85D1482-3CF2-4932-BB7C-B60ACA66EBB9}"/>
              </a:ext>
            </a:extLst>
          </p:cNvPr>
          <p:cNvSpPr/>
          <p:nvPr/>
        </p:nvSpPr>
        <p:spPr>
          <a:xfrm>
            <a:off x="6442784" y="2627064"/>
            <a:ext cx="3137095" cy="291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F6C41D-D5E4-47B1-8C6B-D07F40E5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69" y="2575532"/>
            <a:ext cx="2041065" cy="25825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F23093-A67E-4EFC-B920-6B51D902E5F9}"/>
              </a:ext>
            </a:extLst>
          </p:cNvPr>
          <p:cNvSpPr/>
          <p:nvPr/>
        </p:nvSpPr>
        <p:spPr>
          <a:xfrm>
            <a:off x="6499274" y="2410812"/>
            <a:ext cx="3137095" cy="291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7A90DC-974D-45EB-940C-9889CFE9612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오각형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780A2F-606B-4311-932E-919A7417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065E8B-7FE1-4C50-803C-FFF52D396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" y="1683667"/>
            <a:ext cx="575829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BE562B-B41A-4B10-B6F8-EA468698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79" y="3103103"/>
            <a:ext cx="1812099" cy="1989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DA419A-D913-43C5-962A-EDCA2C93D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" y="1683667"/>
            <a:ext cx="5758290" cy="504000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C6EC3F-3ADF-46A5-BEE0-D1087DD7BE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심화 문제</a:t>
            </a:r>
            <a:r>
              <a:rPr lang="en-US" altLang="ko-KR" dirty="0"/>
              <a:t>: </a:t>
            </a:r>
            <a:r>
              <a:rPr lang="ko-KR" altLang="en-US" dirty="0"/>
              <a:t>별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4921E-7729-4DAF-940B-332B1CA1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문제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70005E-4391-4D66-9A68-FAE5DCA5E5BD}"/>
              </a:ext>
            </a:extLst>
          </p:cNvPr>
          <p:cNvSpPr/>
          <p:nvPr/>
        </p:nvSpPr>
        <p:spPr>
          <a:xfrm>
            <a:off x="6241780" y="2641975"/>
            <a:ext cx="3137095" cy="291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repl.it </a:t>
            </a:r>
            <a:r>
              <a:rPr lang="ko-KR" altLang="en-US" dirty="0"/>
              <a:t>가입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TurtleGraphics01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TurtleGraphics02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249584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228988-F19A-4D46-B7EA-9415866DBB4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shape(‘</a:t>
            </a:r>
            <a:r>
              <a:rPr lang="ko-KR" altLang="en-US" dirty="0"/>
              <a:t>모양</a:t>
            </a:r>
            <a:r>
              <a:rPr lang="en-US" altLang="ko-KR" dirty="0"/>
              <a:t>’): </a:t>
            </a:r>
            <a:r>
              <a:rPr lang="ko-KR" altLang="en-US" dirty="0"/>
              <a:t>거북이의 모양을 변경</a:t>
            </a:r>
            <a:endParaRPr lang="en-US" altLang="ko-KR" dirty="0"/>
          </a:p>
          <a:p>
            <a:r>
              <a:rPr lang="en-US" altLang="ko-KR" dirty="0" err="1"/>
              <a:t>pensize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): </a:t>
            </a:r>
            <a:r>
              <a:rPr lang="ko-KR" altLang="en-US" dirty="0"/>
              <a:t>펜의 크기를 숫자만큼 변경</a:t>
            </a:r>
            <a:endParaRPr lang="en-US" altLang="ko-KR" dirty="0"/>
          </a:p>
          <a:p>
            <a:r>
              <a:rPr lang="en-US" altLang="ko-KR" dirty="0"/>
              <a:t>color(‘</a:t>
            </a:r>
            <a:r>
              <a:rPr lang="ko-KR" altLang="en-US" dirty="0"/>
              <a:t>색깔</a:t>
            </a:r>
            <a:r>
              <a:rPr lang="en-US" altLang="ko-KR" dirty="0"/>
              <a:t>’): </a:t>
            </a:r>
            <a:r>
              <a:rPr lang="ko-KR" altLang="en-US" dirty="0"/>
              <a:t>거북이와 펜의 색깔을 변경</a:t>
            </a:r>
            <a:endParaRPr lang="en-US" altLang="ko-KR" dirty="0"/>
          </a:p>
          <a:p>
            <a:r>
              <a:rPr lang="en-US" altLang="ko-KR" dirty="0" err="1"/>
              <a:t>begin_fill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end_fill</a:t>
            </a:r>
            <a:r>
              <a:rPr lang="en-US" altLang="ko-KR" dirty="0"/>
              <a:t>(): </a:t>
            </a:r>
            <a:r>
              <a:rPr lang="en-US" altLang="ko-KR" dirty="0" err="1"/>
              <a:t>begin_fill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end_fill</a:t>
            </a:r>
            <a:r>
              <a:rPr lang="en-US" altLang="ko-KR" dirty="0"/>
              <a:t>() </a:t>
            </a:r>
            <a:r>
              <a:rPr lang="ko-KR" altLang="en-US" dirty="0"/>
              <a:t>사이에 그려진 </a:t>
            </a:r>
            <a:r>
              <a:rPr lang="ko-KR" altLang="en-US"/>
              <a:t>도형을 색칠</a:t>
            </a:r>
            <a:endParaRPr lang="en-US" altLang="ko-KR"/>
          </a:p>
          <a:p>
            <a:r>
              <a:rPr lang="en-US" altLang="ko-KR"/>
              <a:t>circle(</a:t>
            </a:r>
            <a:r>
              <a:rPr lang="ko-KR" altLang="en-US"/>
              <a:t>반지름</a:t>
            </a:r>
            <a:r>
              <a:rPr lang="en-US" altLang="ko-KR"/>
              <a:t>): </a:t>
            </a:r>
            <a:r>
              <a:rPr lang="ko-KR" altLang="en-US"/>
              <a:t>반지름의 크기만큼 원을 그림</a:t>
            </a:r>
            <a:endParaRPr lang="en-US" altLang="ko-KR" dirty="0"/>
          </a:p>
          <a:p>
            <a:r>
              <a:rPr lang="en-US" altLang="ko-KR" dirty="0" err="1"/>
              <a:t>goto</a:t>
            </a:r>
            <a:r>
              <a:rPr lang="en-US" altLang="ko-KR" dirty="0"/>
              <a:t>(x,</a:t>
            </a:r>
            <a:r>
              <a:rPr lang="ko-KR" altLang="en-US" dirty="0"/>
              <a:t> </a:t>
            </a:r>
            <a:r>
              <a:rPr lang="en-US" altLang="ko-KR" dirty="0"/>
              <a:t>y):</a:t>
            </a:r>
            <a:r>
              <a:rPr lang="ko-KR" altLang="en-US" dirty="0"/>
              <a:t> 거북이를 </a:t>
            </a:r>
            <a:r>
              <a:rPr lang="en-US" altLang="ko-KR" dirty="0"/>
              <a:t>x, y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 err="1"/>
              <a:t>penup</a:t>
            </a:r>
            <a:r>
              <a:rPr lang="en-US" altLang="ko-KR" dirty="0"/>
              <a:t>(): </a:t>
            </a:r>
            <a:r>
              <a:rPr lang="ko-KR" altLang="en-US" dirty="0"/>
              <a:t>그림을 그리지 않음</a:t>
            </a:r>
            <a:endParaRPr lang="en-US" altLang="ko-KR" dirty="0"/>
          </a:p>
          <a:p>
            <a:r>
              <a:rPr lang="en-US" altLang="ko-KR" dirty="0" err="1"/>
              <a:t>pendown</a:t>
            </a:r>
            <a:r>
              <a:rPr lang="en-US" altLang="ko-KR" dirty="0"/>
              <a:t>(): </a:t>
            </a:r>
            <a:r>
              <a:rPr lang="ko-KR" altLang="en-US" dirty="0"/>
              <a:t>그림을 그림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E07DCA-9F3A-4B70-BCC6-52F4643A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TurtleGraphics02-</a:t>
            </a:r>
            <a:r>
              <a:rPr lang="ko-KR" altLang="en-US" dirty="0"/>
              <a:t>명령문</a:t>
            </a:r>
          </a:p>
        </p:txBody>
      </p:sp>
    </p:spTree>
    <p:extLst>
      <p:ext uri="{BB962C8B-B14F-4D97-AF65-F5344CB8AC3E}">
        <p14:creationId xmlns:p14="http://schemas.microsoft.com/office/powerpoint/2010/main" val="141162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E2EF8-B5BE-4B3E-B343-5E0F149CE3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shape(‘</a:t>
            </a:r>
            <a:r>
              <a:rPr lang="ko-KR" altLang="en-US" dirty="0"/>
              <a:t>모양</a:t>
            </a:r>
            <a:r>
              <a:rPr lang="en-US" altLang="ko-KR" dirty="0"/>
              <a:t>’) </a:t>
            </a:r>
            <a:r>
              <a:rPr lang="ko-KR" altLang="en-US" dirty="0"/>
              <a:t>명령문</a:t>
            </a:r>
            <a:endParaRPr lang="en-US" altLang="ko-KR" dirty="0"/>
          </a:p>
          <a:p>
            <a:pPr lvl="1"/>
            <a:r>
              <a:rPr lang="en-US" altLang="ko-KR" dirty="0"/>
              <a:t>(‘arrow’, ‘turtle’, ‘circle’, ‘square’, ‘triangle’, ‘classic’)</a:t>
            </a:r>
          </a:p>
          <a:p>
            <a:r>
              <a:rPr lang="en-US" altLang="ko-KR" dirty="0" err="1"/>
              <a:t>pensize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/>
              <a:t>명령문</a:t>
            </a:r>
            <a:endParaRPr lang="en-US" altLang="ko-KR" dirty="0"/>
          </a:p>
          <a:p>
            <a:r>
              <a:rPr lang="en-US" altLang="ko-KR" dirty="0"/>
              <a:t>color(‘</a:t>
            </a:r>
            <a:r>
              <a:rPr lang="ko-KR" altLang="en-US" dirty="0"/>
              <a:t>색깔</a:t>
            </a:r>
            <a:r>
              <a:rPr lang="en-US" altLang="ko-KR" dirty="0"/>
              <a:t>’) </a:t>
            </a:r>
            <a:r>
              <a:rPr lang="ko-KR" altLang="en-US" dirty="0"/>
              <a:t>명령문</a:t>
            </a:r>
            <a:endParaRPr lang="en-US" altLang="ko-KR" dirty="0"/>
          </a:p>
          <a:p>
            <a:pPr lvl="1"/>
            <a:r>
              <a:rPr lang="ko-KR" altLang="en-US" dirty="0"/>
              <a:t>대부분의 색깔 가능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E6DE2-2B66-4F63-8660-AAB8E7D4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TurtleGraphics02-</a:t>
            </a:r>
            <a:r>
              <a:rPr lang="ko-KR" altLang="en-US" dirty="0"/>
              <a:t>실습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0EE132-22F9-46DF-A9E1-7024D3FD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66" y="4775488"/>
            <a:ext cx="1925899" cy="17224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570366-DB64-442F-B0E6-F40457F8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12" y="4775489"/>
            <a:ext cx="1793014" cy="17470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86CAE8-3E6B-4C1F-9042-6CF22E255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3" y="4775489"/>
            <a:ext cx="1920299" cy="17470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EE4EB0-5633-48F2-9824-43F063F50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9" y="4122693"/>
            <a:ext cx="1467055" cy="381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D44CC9-62BB-46F4-9807-9132485E4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12" y="3903587"/>
            <a:ext cx="1514686" cy="6001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F9C4B3-1F18-4A30-BDDB-23BCE88378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5" y="4332272"/>
            <a:ext cx="1524213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334615-C2D6-4266-9FD0-2DE58B6452A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begin_fill</a:t>
            </a:r>
            <a:r>
              <a:rPr lang="en-US" altLang="ko-KR" dirty="0"/>
              <a:t>(), </a:t>
            </a:r>
            <a:r>
              <a:rPr lang="en-US" altLang="ko-KR" dirty="0" err="1"/>
              <a:t>end_fill</a:t>
            </a:r>
            <a:r>
              <a:rPr lang="en-US" altLang="ko-KR" dirty="0"/>
              <a:t>() </a:t>
            </a:r>
            <a:r>
              <a:rPr lang="ko-KR" altLang="en-US" dirty="0"/>
              <a:t>명령문</a:t>
            </a:r>
            <a:endParaRPr lang="en-US" altLang="ko-KR" dirty="0"/>
          </a:p>
          <a:p>
            <a:pPr lvl="1"/>
            <a:r>
              <a:rPr lang="ko-KR" altLang="en-US" dirty="0"/>
              <a:t>도형을 그리기 전에 </a:t>
            </a:r>
            <a:r>
              <a:rPr lang="en-US" altLang="ko-KR" dirty="0" err="1"/>
              <a:t>begin_fill</a:t>
            </a:r>
            <a:endParaRPr lang="en-US" altLang="ko-KR" dirty="0"/>
          </a:p>
          <a:p>
            <a:pPr marL="455400" lvl="1" indent="0">
              <a:buNone/>
            </a:pPr>
            <a:r>
              <a:rPr lang="ko-KR" altLang="en-US" dirty="0"/>
              <a:t>도형을 다 그리고 난 후 </a:t>
            </a:r>
            <a:r>
              <a:rPr lang="en-US" altLang="ko-KR" dirty="0" err="1"/>
              <a:t>end_fill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9450C3-85A5-4657-BAF8-A679350D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TurtleGraphics02-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E4949-81A4-4E83-896B-6F6F25053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72" y="3421287"/>
            <a:ext cx="2150081" cy="23330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5B9464-155C-49D1-A486-49D0D90B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" y="2803846"/>
            <a:ext cx="4837126" cy="42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B85D51-C13A-48F9-9E33-FAC4749A9F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circle(</a:t>
            </a:r>
            <a:r>
              <a:rPr lang="ko-KR" altLang="en-US" dirty="0"/>
              <a:t>반지름</a:t>
            </a:r>
            <a:r>
              <a:rPr lang="en-US" altLang="ko-KR" dirty="0"/>
              <a:t>) </a:t>
            </a:r>
            <a:r>
              <a:rPr lang="ko-KR" altLang="en-US" dirty="0"/>
              <a:t>명령문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C88F9A-CC7D-4B24-A94D-0D0F8433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TurtleGraphics02-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6BBFB-7A04-4844-9984-B54B12D2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3602201"/>
            <a:ext cx="2147248" cy="815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2F45F6-243A-4377-A7D3-FEAC56F6E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8" y="2180181"/>
            <a:ext cx="5112610" cy="4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228988-F19A-4D46-B7EA-9415866DBB4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(x,</a:t>
            </a:r>
            <a:r>
              <a:rPr lang="ko-KR" altLang="en-US" dirty="0"/>
              <a:t> </a:t>
            </a:r>
            <a:r>
              <a:rPr lang="en-US" altLang="ko-KR" dirty="0"/>
              <a:t>y) </a:t>
            </a:r>
            <a:r>
              <a:rPr lang="ko-KR" altLang="en-US" dirty="0"/>
              <a:t>명령문</a:t>
            </a:r>
            <a:endParaRPr lang="en-US" altLang="ko-KR" dirty="0"/>
          </a:p>
          <a:p>
            <a:pPr lvl="1"/>
            <a:r>
              <a:rPr lang="ko-KR" altLang="en-US" dirty="0"/>
              <a:t>거북이의 처음 위치가 </a:t>
            </a:r>
            <a:r>
              <a:rPr lang="en-US" altLang="ko-KR" dirty="0"/>
              <a:t>(0, 0)</a:t>
            </a:r>
          </a:p>
          <a:p>
            <a:r>
              <a:rPr lang="en-US" altLang="ko-KR" dirty="0" err="1"/>
              <a:t>penup</a:t>
            </a:r>
            <a:r>
              <a:rPr lang="en-US" altLang="ko-KR" dirty="0"/>
              <a:t>(), </a:t>
            </a:r>
            <a:r>
              <a:rPr lang="en-US" altLang="ko-KR" dirty="0" err="1"/>
              <a:t>pendown</a:t>
            </a:r>
            <a:r>
              <a:rPr lang="en-US" altLang="ko-KR" dirty="0"/>
              <a:t>() </a:t>
            </a:r>
            <a:r>
              <a:rPr lang="ko-KR" altLang="en-US" dirty="0"/>
              <a:t>명령문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E07DCA-9F3A-4B70-BCC6-52F4643A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TurtleGraphics02-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5888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repl.it </a:t>
            </a:r>
            <a:r>
              <a:rPr lang="ko-KR" altLang="en-US" dirty="0"/>
              <a:t>가입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TurtleGraphics01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TurtleGraphics02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79616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rgbClr val="0000FF"/>
                </a:solidFill>
              </a:rPr>
              <a:t>감사합니다</a:t>
            </a:r>
            <a:r>
              <a:rPr lang="en-US" altLang="ko-KR" sz="4800" dirty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repl.it</a:t>
            </a:r>
            <a:r>
              <a:rPr lang="ko-KR" altLang="en-US" dirty="0"/>
              <a:t> 가입</a:t>
            </a:r>
          </a:p>
        </p:txBody>
      </p:sp>
    </p:spTree>
    <p:extLst>
      <p:ext uri="{BB962C8B-B14F-4D97-AF65-F5344CB8AC3E}">
        <p14:creationId xmlns:p14="http://schemas.microsoft.com/office/powerpoint/2010/main" val="26087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repl.it </a:t>
            </a:r>
            <a:r>
              <a:rPr lang="ko-KR" altLang="en-US" dirty="0"/>
              <a:t>가입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TurtleGraphics01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TurtleGraphics02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29541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DFC4E8-7317-4BE4-A7B1-40D6CE72850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코드몽키의</a:t>
            </a:r>
            <a:r>
              <a:rPr lang="ko-KR" altLang="en-US" dirty="0"/>
              <a:t> 명령문들</a:t>
            </a:r>
            <a:endParaRPr lang="en-US" altLang="ko-KR" dirty="0"/>
          </a:p>
          <a:p>
            <a:r>
              <a:rPr lang="en-US" altLang="ko-KR" dirty="0"/>
              <a:t>Monkey</a:t>
            </a:r>
          </a:p>
          <a:p>
            <a:pPr lvl="1"/>
            <a:r>
              <a:rPr lang="en-US" altLang="ko-KR" dirty="0"/>
              <a:t>step (</a:t>
            </a:r>
            <a:r>
              <a:rPr lang="ko-KR" altLang="en-US" dirty="0"/>
              <a:t>숫자</a:t>
            </a:r>
            <a:r>
              <a:rPr lang="en-US" altLang="ko-KR" dirty="0"/>
              <a:t>): </a:t>
            </a:r>
            <a:r>
              <a:rPr lang="ko-KR" altLang="en-US" dirty="0"/>
              <a:t>원숭이가</a:t>
            </a:r>
            <a:r>
              <a:rPr lang="en-US" altLang="ko-KR" dirty="0"/>
              <a:t> </a:t>
            </a:r>
            <a:r>
              <a:rPr lang="ko-KR" altLang="en-US" dirty="0"/>
              <a:t>숫자만큼 앞으로 가는 명령문</a:t>
            </a:r>
            <a:endParaRPr lang="en-US" altLang="ko-KR" dirty="0"/>
          </a:p>
          <a:p>
            <a:pPr lvl="1"/>
            <a:r>
              <a:rPr lang="en-US" altLang="ko-KR" dirty="0"/>
              <a:t>turn (</a:t>
            </a:r>
            <a:r>
              <a:rPr lang="ko-KR" altLang="en-US" dirty="0"/>
              <a:t>방향 </a:t>
            </a:r>
            <a:r>
              <a:rPr lang="en-US" altLang="ko-KR" dirty="0"/>
              <a:t>or </a:t>
            </a:r>
            <a:r>
              <a:rPr lang="ko-KR" altLang="en-US" dirty="0"/>
              <a:t>각도</a:t>
            </a:r>
            <a:r>
              <a:rPr lang="en-US" altLang="ko-KR" dirty="0"/>
              <a:t>): </a:t>
            </a:r>
            <a:r>
              <a:rPr lang="ko-KR" altLang="en-US" dirty="0"/>
              <a:t>원숭이의 시선을 바꾸는 명령문</a:t>
            </a:r>
            <a:endParaRPr lang="en-US" altLang="ko-KR" dirty="0"/>
          </a:p>
          <a:p>
            <a:pPr lvl="1"/>
            <a:r>
              <a:rPr lang="en-US" altLang="ko-KR" dirty="0" err="1"/>
              <a:t>turnTo</a:t>
            </a:r>
            <a:r>
              <a:rPr lang="en-US" altLang="ko-KR" dirty="0"/>
              <a:t> (</a:t>
            </a:r>
            <a:r>
              <a:rPr lang="ko-KR" altLang="en-US" dirty="0"/>
              <a:t>사물</a:t>
            </a:r>
            <a:r>
              <a:rPr lang="en-US" altLang="ko-KR" dirty="0"/>
              <a:t>): </a:t>
            </a:r>
            <a:r>
              <a:rPr lang="ko-KR" altLang="en-US" dirty="0"/>
              <a:t>원숭이가 사물을 쳐다보도록 하는 명령문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Turtle</a:t>
            </a:r>
          </a:p>
          <a:p>
            <a:pPr lvl="1"/>
            <a:r>
              <a:rPr lang="en-US" altLang="ko-KR" dirty="0" err="1"/>
              <a:t>turtle.step</a:t>
            </a:r>
            <a:r>
              <a:rPr lang="en-US" altLang="ko-KR" dirty="0"/>
              <a:t> (</a:t>
            </a:r>
            <a:r>
              <a:rPr lang="ko-KR" altLang="en-US" dirty="0"/>
              <a:t>숫자</a:t>
            </a:r>
            <a:r>
              <a:rPr lang="en-US" altLang="ko-KR" dirty="0"/>
              <a:t>): </a:t>
            </a:r>
            <a:r>
              <a:rPr lang="ko-KR" altLang="en-US" dirty="0"/>
              <a:t>거북이가 숫자만큼 앞으로 이동</a:t>
            </a:r>
            <a:endParaRPr lang="en-US" altLang="ko-KR" dirty="0"/>
          </a:p>
          <a:p>
            <a:pPr lvl="1"/>
            <a:r>
              <a:rPr lang="en-US" altLang="ko-KR" dirty="0" err="1"/>
              <a:t>turtle.turn</a:t>
            </a:r>
            <a:r>
              <a:rPr lang="en-US" altLang="ko-KR" dirty="0"/>
              <a:t> (</a:t>
            </a:r>
            <a:r>
              <a:rPr lang="ko-KR" altLang="en-US" dirty="0"/>
              <a:t>방향 </a:t>
            </a:r>
            <a:r>
              <a:rPr lang="en-US" altLang="ko-KR" dirty="0"/>
              <a:t>or </a:t>
            </a:r>
            <a:r>
              <a:rPr lang="ko-KR" altLang="en-US" dirty="0"/>
              <a:t>각도</a:t>
            </a:r>
            <a:r>
              <a:rPr lang="en-US" altLang="ko-KR" dirty="0"/>
              <a:t>): </a:t>
            </a:r>
            <a:r>
              <a:rPr lang="ko-KR" altLang="en-US" dirty="0"/>
              <a:t>거북이의 시선을 바꿈</a:t>
            </a:r>
            <a:endParaRPr lang="en-US" altLang="ko-KR" dirty="0"/>
          </a:p>
          <a:p>
            <a:pPr lvl="1"/>
            <a:r>
              <a:rPr lang="en-US" altLang="ko-KR" dirty="0" err="1"/>
              <a:t>turtle.turnTo</a:t>
            </a:r>
            <a:r>
              <a:rPr lang="en-US" altLang="ko-KR" dirty="0"/>
              <a:t> (</a:t>
            </a:r>
            <a:r>
              <a:rPr lang="ko-KR" altLang="en-US" dirty="0"/>
              <a:t>사물</a:t>
            </a:r>
            <a:r>
              <a:rPr lang="en-US" altLang="ko-KR" dirty="0"/>
              <a:t>): </a:t>
            </a:r>
            <a:r>
              <a:rPr lang="ko-KR" altLang="en-US" dirty="0"/>
              <a:t>거북이가 사물을 쳐다봄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DBC0F0-62AE-46B2-A649-936D0D9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명령문</a:t>
            </a:r>
          </a:p>
        </p:txBody>
      </p:sp>
    </p:spTree>
    <p:extLst>
      <p:ext uri="{BB962C8B-B14F-4D97-AF65-F5344CB8AC3E}">
        <p14:creationId xmlns:p14="http://schemas.microsoft.com/office/powerpoint/2010/main" val="20840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D974A4-48C2-4427-BC92-551D3F61D8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err="1"/>
              <a:t>TutleGraphics</a:t>
            </a:r>
            <a:r>
              <a:rPr lang="ko-KR" altLang="en-US" dirty="0"/>
              <a:t>의 명령문들</a:t>
            </a:r>
            <a:endParaRPr lang="en-US" altLang="ko-KR" dirty="0"/>
          </a:p>
          <a:p>
            <a:pPr lvl="1"/>
            <a:r>
              <a:rPr lang="en-US" altLang="ko-KR" dirty="0"/>
              <a:t>forward(</a:t>
            </a:r>
            <a:r>
              <a:rPr lang="ko-KR" altLang="en-US" dirty="0"/>
              <a:t>숫자</a:t>
            </a:r>
            <a:r>
              <a:rPr lang="en-US" altLang="ko-KR" dirty="0"/>
              <a:t>): </a:t>
            </a:r>
            <a:r>
              <a:rPr lang="ko-KR" altLang="en-US" dirty="0"/>
              <a:t>거북이가 앞으로 이동</a:t>
            </a:r>
            <a:endParaRPr lang="en-US" altLang="ko-KR" dirty="0"/>
          </a:p>
          <a:p>
            <a:pPr marL="455400" lvl="1" indent="0">
              <a:buNone/>
            </a:pPr>
            <a:r>
              <a:rPr lang="en-US" altLang="ko-KR" dirty="0"/>
              <a:t>(= step)</a:t>
            </a:r>
          </a:p>
          <a:p>
            <a:pPr marL="455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left(</a:t>
            </a:r>
            <a:r>
              <a:rPr lang="ko-KR" altLang="en-US" dirty="0"/>
              <a:t>숫자</a:t>
            </a:r>
            <a:r>
              <a:rPr lang="en-US" altLang="ko-KR" dirty="0"/>
              <a:t>): </a:t>
            </a:r>
            <a:r>
              <a:rPr lang="ko-KR" altLang="en-US" dirty="0"/>
              <a:t>거북이가 왼쪽으로 숫자도 만큼 시선 변경</a:t>
            </a:r>
            <a:endParaRPr lang="en-US" altLang="ko-KR" dirty="0"/>
          </a:p>
          <a:p>
            <a:pPr marL="455400" lvl="1" indent="0">
              <a:buNone/>
            </a:pPr>
            <a:r>
              <a:rPr lang="en-US" altLang="ko-KR" dirty="0"/>
              <a:t>(= turn left)</a:t>
            </a:r>
          </a:p>
          <a:p>
            <a:pPr marL="455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right(</a:t>
            </a:r>
            <a:r>
              <a:rPr lang="ko-KR" altLang="en-US" dirty="0"/>
              <a:t>숫자</a:t>
            </a:r>
            <a:r>
              <a:rPr lang="en-US" altLang="ko-KR" dirty="0"/>
              <a:t>): </a:t>
            </a:r>
            <a:r>
              <a:rPr lang="ko-KR" altLang="en-US" dirty="0"/>
              <a:t>거북이가 오른쪽으로 숫자도 만큼 시선 변경</a:t>
            </a:r>
            <a:endParaRPr lang="en-US" altLang="ko-KR" dirty="0"/>
          </a:p>
          <a:p>
            <a:pPr marL="455400" lvl="1" indent="0">
              <a:buNone/>
            </a:pPr>
            <a:r>
              <a:rPr lang="en-US" altLang="ko-KR" dirty="0"/>
              <a:t>(= turn right)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B70220-2FFC-40BB-B531-262A71C8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명령문</a:t>
            </a:r>
          </a:p>
        </p:txBody>
      </p:sp>
    </p:spTree>
    <p:extLst>
      <p:ext uri="{BB962C8B-B14F-4D97-AF65-F5344CB8AC3E}">
        <p14:creationId xmlns:p14="http://schemas.microsoft.com/office/powerpoint/2010/main" val="88865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4D210-3669-4912-B0F6-3220C2DC8E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주의점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“import turtle”:</a:t>
            </a:r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 err="1"/>
              <a:t>TurtleGraphics</a:t>
            </a:r>
            <a:r>
              <a:rPr lang="ko-KR" altLang="en-US" dirty="0"/>
              <a:t>를 사용하기 위한 명령문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“t = </a:t>
            </a:r>
            <a:r>
              <a:rPr lang="en-US" altLang="ko-KR" dirty="0" err="1"/>
              <a:t>turtle.Turtle</a:t>
            </a:r>
            <a:r>
              <a:rPr lang="en-US" altLang="ko-KR" dirty="0"/>
              <a:t>()”:</a:t>
            </a:r>
          </a:p>
          <a:p>
            <a:pPr lvl="2"/>
            <a:r>
              <a:rPr lang="ko-KR" altLang="en-US" dirty="0"/>
              <a:t>거북이를 생성하기 위한 명령문</a:t>
            </a:r>
            <a:endParaRPr lang="en-US" altLang="ko-KR" dirty="0"/>
          </a:p>
          <a:p>
            <a:pPr lvl="2"/>
            <a:r>
              <a:rPr lang="en-US" altLang="ko-KR" dirty="0"/>
              <a:t>t</a:t>
            </a:r>
            <a:r>
              <a:rPr lang="ko-KR" altLang="en-US" dirty="0"/>
              <a:t>는 자신이 원하는 알파벳</a:t>
            </a:r>
            <a:r>
              <a:rPr lang="en-US" altLang="ko-KR" dirty="0"/>
              <a:t>, </a:t>
            </a:r>
            <a:r>
              <a:rPr lang="ko-KR" altLang="en-US" dirty="0" err="1"/>
              <a:t>영단어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거북이의 이름을 지어주는 것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“t.(</a:t>
            </a:r>
            <a:r>
              <a:rPr lang="ko-KR" altLang="en-US" dirty="0"/>
              <a:t>명령문</a:t>
            </a:r>
            <a:r>
              <a:rPr lang="en-US" altLang="ko-KR" dirty="0"/>
              <a:t>)”:</a:t>
            </a:r>
          </a:p>
          <a:p>
            <a:pPr lvl="2"/>
            <a:r>
              <a:rPr lang="ko-KR" altLang="en-US" dirty="0" err="1"/>
              <a:t>코드몽키에서</a:t>
            </a:r>
            <a:r>
              <a:rPr lang="ko-KR" altLang="en-US" dirty="0"/>
              <a:t> 거북이를 움직일 때 </a:t>
            </a:r>
            <a:r>
              <a:rPr lang="en-US" altLang="ko-KR" dirty="0"/>
              <a:t>‘</a:t>
            </a:r>
            <a:r>
              <a:rPr lang="en-US" altLang="ko-KR" dirty="0" err="1"/>
              <a:t>turtle.step</a:t>
            </a:r>
            <a:r>
              <a:rPr lang="en-US" altLang="ko-KR" dirty="0"/>
              <a:t> 10’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912600" lvl="2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‘.’</a:t>
            </a:r>
            <a:r>
              <a:rPr lang="ko-KR" altLang="en-US" dirty="0"/>
              <a:t>을 붙여줬듯이 </a:t>
            </a:r>
            <a:r>
              <a:rPr lang="en-US" altLang="ko-KR" dirty="0"/>
              <a:t>Python</a:t>
            </a:r>
            <a:r>
              <a:rPr lang="ko-KR" altLang="en-US" dirty="0"/>
              <a:t>에서도 붙여줘야 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BDCCA9-62C5-41A3-B9F2-0316A633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명령문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B1DF42-2880-4579-B5D3-A64D4BB3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92" y="2049510"/>
            <a:ext cx="1657581" cy="18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4B83F3-BD8D-4204-97F4-C5CA1364C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93" y="3330766"/>
            <a:ext cx="2229161" cy="219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9F467B-F2D5-44E4-936D-D018E84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50" y="5365702"/>
            <a:ext cx="187668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4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1F8AA9-11BA-4B6F-AF85-E2D8988DE72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forward() </a:t>
            </a:r>
            <a:r>
              <a:rPr lang="ko-KR" altLang="en-US" dirty="0"/>
              <a:t>명령문</a:t>
            </a:r>
            <a:endParaRPr lang="en-US" altLang="ko-KR" dirty="0"/>
          </a:p>
          <a:p>
            <a:pPr lvl="1"/>
            <a:r>
              <a:rPr lang="ko-KR" altLang="en-US" dirty="0"/>
              <a:t>괄호안은 숫자가 들어 가야함 </a:t>
            </a:r>
            <a:r>
              <a:rPr lang="en-US" altLang="ko-KR" dirty="0"/>
              <a:t>(</a:t>
            </a:r>
            <a:r>
              <a:rPr lang="ko-KR" altLang="en-US" dirty="0"/>
              <a:t>양수</a:t>
            </a:r>
            <a:r>
              <a:rPr lang="en-US" altLang="ko-KR" dirty="0"/>
              <a:t>,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2E9957-418F-4069-BFEB-E42D0892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23236-CC75-4F7A-8CA9-523295B6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6" y="2504049"/>
            <a:ext cx="5166220" cy="4521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A99495-21AB-44A2-97AE-1770FDA05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00" y="2504049"/>
            <a:ext cx="3967092" cy="3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8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603B2D-00D2-4FBE-B623-BCA87109A0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right(),</a:t>
            </a:r>
            <a:r>
              <a:rPr lang="ko-KR" altLang="en-US" dirty="0"/>
              <a:t> </a:t>
            </a:r>
            <a:r>
              <a:rPr lang="en-US" altLang="ko-KR" dirty="0"/>
              <a:t>left() </a:t>
            </a:r>
            <a:r>
              <a:rPr lang="ko-KR" altLang="en-US" dirty="0"/>
              <a:t>명령문</a:t>
            </a:r>
            <a:endParaRPr lang="en-US" altLang="ko-KR" dirty="0"/>
          </a:p>
          <a:p>
            <a:pPr lvl="1"/>
            <a:r>
              <a:rPr lang="ko-KR" altLang="en-US" dirty="0"/>
              <a:t>괄호 안은 각도가 들어가야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E7A37F-7045-4792-8551-4C980790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TurtleGraphics01- </a:t>
            </a:r>
            <a:r>
              <a:rPr lang="ko-KR" altLang="en-US" dirty="0"/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354EC-4245-4B32-9D66-6372E173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64" y="2695306"/>
            <a:ext cx="3757403" cy="343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11A0D6-4F53-422F-85A0-7E9FCDAE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3" y="2368933"/>
            <a:ext cx="5351903" cy="46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760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14978</TotalTime>
  <Words>460</Words>
  <Application>Microsoft Office PowerPoint</Application>
  <PresentationFormat>사용자 지정</PresentationFormat>
  <Paragraphs>113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맑은 고딕</vt:lpstr>
      <vt:lpstr>Arial</vt:lpstr>
      <vt:lpstr>Tahoma</vt:lpstr>
      <vt:lpstr>Times New Roman</vt:lpstr>
      <vt:lpstr>Title</vt:lpstr>
      <vt:lpstr>디자인 사용자 지정</vt:lpstr>
      <vt:lpstr>Python3 - TurtleGraphics - </vt:lpstr>
      <vt:lpstr>목 차</vt:lpstr>
      <vt:lpstr>repl.it 가입</vt:lpstr>
      <vt:lpstr>목 차</vt:lpstr>
      <vt:lpstr>TurtleGraphics01- 명령문</vt:lpstr>
      <vt:lpstr>TurtleGraphics01- 명령문</vt:lpstr>
      <vt:lpstr>TurtleGraphics01- 명령문</vt:lpstr>
      <vt:lpstr>TurtleGraphics01- 실습</vt:lpstr>
      <vt:lpstr>TurtleGraphics01- 실습</vt:lpstr>
      <vt:lpstr>TurtleGraphics01- 문제</vt:lpstr>
      <vt:lpstr>TurtleGraphics01- 문제</vt:lpstr>
      <vt:lpstr>TurtleGraphics01- 문제</vt:lpstr>
      <vt:lpstr>TurtleGraphics01- 문제</vt:lpstr>
      <vt:lpstr>목 차</vt:lpstr>
      <vt:lpstr>TurtleGraphics02-명령문</vt:lpstr>
      <vt:lpstr>TurtleGraphics02-실습</vt:lpstr>
      <vt:lpstr>TurtleGraphics02-실습</vt:lpstr>
      <vt:lpstr>TurtleGraphics02-실습</vt:lpstr>
      <vt:lpstr>TurtleGraphics02-실습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PEL_PPT</dc:title>
  <dc:creator>PEL</dc:creator>
  <cp:lastModifiedBy>an taejin</cp:lastModifiedBy>
  <cp:revision>1141</cp:revision>
  <cp:lastPrinted>2016-01-20T01:52:13Z</cp:lastPrinted>
  <dcterms:created xsi:type="dcterms:W3CDTF">2014-03-24T00:17:57Z</dcterms:created>
  <dcterms:modified xsi:type="dcterms:W3CDTF">2019-01-14T17:01:05Z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소유자">
    <vt:lpwstr>Jong-Hyouk</vt:lpwstr>
  </property>
</Properties>
</file>