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56" r:id="rId3"/>
    <p:sldId id="306" r:id="rId4"/>
    <p:sldId id="305" r:id="rId5"/>
    <p:sldId id="307" r:id="rId6"/>
    <p:sldId id="308" r:id="rId7"/>
    <p:sldId id="309" r:id="rId8"/>
    <p:sldId id="310" r:id="rId9"/>
    <p:sldId id="317" r:id="rId10"/>
    <p:sldId id="312" r:id="rId11"/>
    <p:sldId id="324" r:id="rId12"/>
    <p:sldId id="320" r:id="rId13"/>
    <p:sldId id="321" r:id="rId14"/>
    <p:sldId id="325" r:id="rId15"/>
    <p:sldId id="313" r:id="rId16"/>
    <p:sldId id="318" r:id="rId17"/>
    <p:sldId id="326" r:id="rId18"/>
    <p:sldId id="322" r:id="rId19"/>
    <p:sldId id="323" r:id="rId20"/>
    <p:sldId id="311" r:id="rId21"/>
    <p:sldId id="319" r:id="rId22"/>
    <p:sldId id="293" r:id="rId23"/>
  </p:sldIdLst>
  <p:sldSz cx="10080625" cy="7559675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1">
          <p15:clr>
            <a:srgbClr val="A4A3A4"/>
          </p15:clr>
        </p15:guide>
        <p15:guide id="2" pos="6349">
          <p15:clr>
            <a:srgbClr val="A4A3A4"/>
          </p15:clr>
        </p15:guide>
        <p15:guide id="3" pos="6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pos="2101">
          <p15:clr>
            <a:srgbClr val="A4A3A4"/>
          </p15:clr>
        </p15:guide>
        <p15:guide id="4" orient="horz" pos="3109">
          <p15:clr>
            <a:srgbClr val="A4A3A4"/>
          </p15:clr>
        </p15:guide>
        <p15:guide id="5" pos="2182">
          <p15:clr>
            <a:srgbClr val="A4A3A4"/>
          </p15:clr>
        </p15:guide>
        <p15:guide id="6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92857" autoAdjust="0"/>
  </p:normalViewPr>
  <p:slideViewPr>
    <p:cSldViewPr snapToGrid="0">
      <p:cViewPr varScale="1">
        <p:scale>
          <a:sx n="57" d="100"/>
          <a:sy n="57" d="100"/>
        </p:scale>
        <p:origin x="350" y="58"/>
      </p:cViewPr>
      <p:guideLst>
        <p:guide orient="horz" pos="4761"/>
        <p:guide pos="6349"/>
        <p:guide pos="6347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26" y="-77"/>
      </p:cViewPr>
      <p:guideLst>
        <p:guide orient="horz" pos="3126"/>
        <p:guide pos="2141"/>
        <p:guide pos="2101"/>
        <p:guide orient="horz" pos="3109"/>
        <p:guide pos="2182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3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47652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ctr" anchorCtr="0" compatLnSpc="0">
            <a:noAutofit/>
          </a:bodyPr>
          <a:lstStyle/>
          <a:p>
            <a:pPr algn="r" hangingPunct="0">
              <a:defRPr sz="1400"/>
            </a:pPr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3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hangingPunct="0">
              <a:defRPr sz="1400"/>
            </a:pPr>
            <a:r>
              <a:rPr lang="en-GB" sz="1300">
                <a:latin typeface="Arial" pitchFamily="18"/>
                <a:ea typeface="Arial Unicode MS" pitchFamily="2"/>
                <a:cs typeface="Tahoma" pitchFamily="2"/>
              </a:rPr>
              <a:t>ddd</a:t>
            </a: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47652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vert="horz" wrap="none" lIns="82462" tIns="41232" rIns="82462" bIns="41232" anchor="b" anchorCtr="0" compatLnSpc="0">
            <a:noAutofit/>
          </a:bodyPr>
          <a:lstStyle/>
          <a:p>
            <a:pPr algn="r" hangingPunct="0">
              <a:defRPr sz="1400"/>
            </a:pPr>
            <a:fld id="{8E0E8D2C-EB4D-4B9E-89E0-3FD291BBE812}" type="slidenum">
              <a:rPr/>
              <a:pPr algn="r" hangingPunct="0">
                <a:defRPr sz="1400"/>
              </a:pPr>
              <a:t>‹#›</a:t>
            </a:fld>
            <a:endParaRPr lang="en-GB" sz="1300"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6223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9300"/>
            <a:ext cx="4937125" cy="37036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79797" y="4690187"/>
            <a:ext cx="5438050" cy="4443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altLang="ko-K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3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847652" y="5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3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GB"/>
              <a:t>ddd</a:t>
            </a: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47652" y="9380704"/>
            <a:ext cx="2949994" cy="4933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GB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4118136-45F4-4664-B156-CA8A23AA078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17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16000" marR="0" indent="-216000" rtl="0" hangingPunct="0">
      <a:tabLst/>
      <a:defRPr lang="en-GB" altLang="ko-KR" sz="2000" b="0" i="0" u="none" strike="noStrike" kern="1200">
        <a:ln>
          <a:noFill/>
        </a:ln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E1EFCC-8F6A-498C-A8BD-96BC30256579}" type="slidenum">
              <a:rPr/>
              <a:pPr lvl="0"/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30275" y="749300"/>
            <a:ext cx="4937125" cy="37036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797" y="4690186"/>
            <a:ext cx="5438050" cy="4360040"/>
          </a:xfrm>
        </p:spPr>
        <p:txBody>
          <a:bodyPr/>
          <a:lstStyle/>
          <a:p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13562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37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25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118136-45F4-4664-B156-CA8A23AA078E}" type="slidenum">
              <a:rPr lang="en-US" altLang="ko-KR" smtClean="0"/>
              <a:pPr lvl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2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3E864FD-547D-4DE8-B1B3-961A75DC900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F56AE3-E13A-4660-9A9D-38E9C8208741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2460625"/>
            <a:ext cx="2312988" cy="6604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2460625"/>
            <a:ext cx="6786562" cy="66040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99725B2-D751-4B23-BF1D-FA27E0D1E1AF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3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3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3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71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70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6C78C1D-7616-499D-84D9-464059F3E95E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99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68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3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F42B0C-8702-4A7E-9F1C-9FBA3B4D886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4679950"/>
            <a:ext cx="4530725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4679950"/>
            <a:ext cx="4532312" cy="438467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156628E-F33E-409C-867F-B25C945631B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95EDF5-C17D-4098-A89F-970FFB6C07F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24D86BB-323B-4C08-8DD9-6D36B27E66B4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5088" y="1241425"/>
            <a:ext cx="9909175" cy="5924485"/>
          </a:xfrm>
        </p:spPr>
        <p:txBody>
          <a:bodyPr/>
          <a:lstStyle>
            <a:lvl1pPr marL="457200" indent="-230400" algn="l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685800" indent="-230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0" i="0" u="none" baseline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30400">
              <a:lnSpc>
                <a:spcPct val="90000"/>
              </a:lnSpc>
              <a:buFont typeface="Arial" panose="020B0604020202020204" pitchFamily="34" charset="0"/>
              <a:buChar char="•"/>
              <a:defRPr sz="26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30400">
              <a:lnSpc>
                <a:spcPct val="90000"/>
              </a:lnSpc>
              <a:buFont typeface="Arial" panose="020B0604020202020204" pitchFamily="34" charset="0"/>
              <a:buChar char="•"/>
              <a:defRPr sz="22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30400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7" y="128033"/>
            <a:ext cx="9909175" cy="11040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40676" y="1091419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40677" y="7128812"/>
            <a:ext cx="9720000" cy="93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5257101" y="7175240"/>
            <a:ext cx="4276726" cy="384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0" i="0" u="none" strike="noStrike" kern="1200" baseline="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Code Cure in Software Dept., </a:t>
            </a:r>
            <a:r>
              <a:rPr lang="en-US" altLang="ko-KR" sz="1400" b="0" i="0" u="none" strike="noStrike" kern="1200" baseline="0" dirty="0" err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Sangmyung</a:t>
            </a:r>
            <a:r>
              <a:rPr lang="en-US" altLang="ko-KR" sz="1400" b="0" i="0" u="none" strike="noStrike" kern="1200" baseline="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en-US" altLang="ko-KR" dirty="0"/>
          </a:p>
        </p:txBody>
      </p:sp>
      <p:sp>
        <p:nvSpPr>
          <p:cNvPr id="10" name="Footer Placeholder 1"/>
          <p:cNvSpPr txBox="1">
            <a:spLocks/>
          </p:cNvSpPr>
          <p:nvPr userDrawn="1"/>
        </p:nvSpPr>
        <p:spPr>
          <a:xfrm>
            <a:off x="96716" y="7171777"/>
            <a:ext cx="4815526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>
                <a:solidFill>
                  <a:schemeClr val="tx1"/>
                </a:solidFill>
              </a:rPr>
              <a:t>Python3</a:t>
            </a:r>
          </a:p>
        </p:txBody>
      </p:sp>
      <p:sp>
        <p:nvSpPr>
          <p:cNvPr id="14" name="Footer Placeholder 1"/>
          <p:cNvSpPr txBox="1">
            <a:spLocks/>
          </p:cNvSpPr>
          <p:nvPr userDrawn="1"/>
        </p:nvSpPr>
        <p:spPr>
          <a:xfrm>
            <a:off x="9513281" y="7177185"/>
            <a:ext cx="423903" cy="3824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defPPr>
              <a:defRPr lang="ko-KR"/>
            </a:defPPr>
            <a:lvl1pPr marL="0" lvl="0" algn="l" defTabSz="914400" rtl="0" eaLnBrk="1" latinLnBrk="1" hangingPunct="0">
              <a:buNone/>
              <a:tabLst/>
              <a:defRPr lang="en-GB" sz="1400" kern="120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DCC8B8E-3EFC-467B-A220-66825A041409}" type="slidenum">
              <a:rPr lang="en-US" altLang="ko-KR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8097981-CB75-4FE7-A2CC-0CE91C7723CB}" type="slidenum">
              <a:rPr/>
              <a:pPr lv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2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8C25B48-367F-4F4A-82C4-B38EBD3C6C32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7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396000" y="2461320"/>
            <a:ext cx="9215640" cy="20386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 altLang="ko-KR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360000" y="4680000"/>
            <a:ext cx="9216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GB" altLang="ko-KR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9391669-FEAD-499F-B203-D1CF812B9801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hangingPunct="0">
        <a:lnSpc>
          <a:spcPct val="80000"/>
        </a:lnSpc>
        <a:tabLst/>
        <a:defRPr lang="en-GB" altLang="ko-KR" sz="48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</p:titleStyle>
    <p:bodyStyle>
      <a:lvl1pPr algn="ctr" rtl="0" hangingPunct="0">
        <a:spcBef>
          <a:spcPts val="0"/>
        </a:spcBef>
        <a:spcAft>
          <a:spcPts val="1417"/>
        </a:spcAft>
        <a:tabLst/>
        <a:defRPr lang="en-GB" altLang="ko-KR" sz="2600" b="0" i="0" u="none" strike="noStrike" kern="1200">
          <a:ln>
            <a:noFill/>
          </a:ln>
          <a:latin typeface="Arial" pitchFamily="18"/>
          <a:ea typeface="Arial Unicode MS" pitchFamily="2"/>
          <a:cs typeface="Tahoma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EE8B-DCE9-4EFB-BC77-FF3855F2559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6254-891D-4D19-A559-45B184CA8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ejin@codecure.smuc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375616" y="1462792"/>
            <a:ext cx="9392479" cy="311094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ko-KR" sz="5200">
                <a:solidFill>
                  <a:srgbClr val="0000FF"/>
                </a:solidFill>
              </a:rPr>
              <a:t>Python3</a:t>
            </a:r>
            <a:br>
              <a:rPr lang="en-US" altLang="ko-KR" sz="5200">
                <a:solidFill>
                  <a:srgbClr val="0000FF"/>
                </a:solidFill>
              </a:rPr>
            </a:br>
            <a:r>
              <a:rPr lang="en-US" altLang="ko-KR" sz="3200">
                <a:solidFill>
                  <a:srgbClr val="0000FF"/>
                </a:solidFill>
              </a:rPr>
              <a:t>-TurtleGraphics-</a:t>
            </a:r>
            <a:br>
              <a:rPr lang="en-US" altLang="ko-KR" sz="3200" dirty="0">
                <a:solidFill>
                  <a:srgbClr val="0000FF"/>
                </a:solidFill>
              </a:rPr>
            </a:br>
            <a:endParaRPr lang="en-GB" sz="3200" dirty="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1"/>
          </p:nvPr>
        </p:nvSpPr>
        <p:spPr>
          <a:xfrm>
            <a:off x="1230792" y="5411277"/>
            <a:ext cx="7559675" cy="1072282"/>
          </a:xfrm>
        </p:spPr>
        <p:txBody>
          <a:bodyPr/>
          <a:lstStyle/>
          <a:p>
            <a:pPr lvl="0"/>
            <a:r>
              <a:rPr lang="ko-KR" altLang="en-US">
                <a:solidFill>
                  <a:srgbClr val="666666"/>
                </a:solidFill>
              </a:rPr>
              <a:t>안태진</a:t>
            </a:r>
            <a:r>
              <a:rPr lang="en-US" altLang="ko-KR">
                <a:solidFill>
                  <a:srgbClr val="666666"/>
                </a:solidFill>
              </a:rPr>
              <a:t>(</a:t>
            </a:r>
            <a:r>
              <a:rPr lang="en-US" altLang="ko-KR">
                <a:solidFill>
                  <a:srgbClr val="666666"/>
                </a:solidFill>
                <a:hlinkClick r:id="rId3"/>
              </a:rPr>
              <a:t>taejin@codecure.smuc.ac.kr</a:t>
            </a:r>
            <a:r>
              <a:rPr lang="en-US" altLang="ko-KR">
                <a:solidFill>
                  <a:srgbClr val="666666"/>
                </a:solidFill>
              </a:rPr>
              <a:t>)</a:t>
            </a:r>
          </a:p>
          <a:p>
            <a:pPr lvl="0"/>
            <a:r>
              <a:rPr lang="ja-JP" altLang="en-US">
                <a:solidFill>
                  <a:srgbClr val="666666"/>
                </a:solidFill>
              </a:rPr>
              <a:t>상명대학교 </a:t>
            </a:r>
            <a:r>
              <a:rPr lang="ko-KR" altLang="en-US">
                <a:solidFill>
                  <a:srgbClr val="666666"/>
                </a:solidFill>
              </a:rPr>
              <a:t>보안동아리 </a:t>
            </a:r>
            <a:r>
              <a:rPr lang="en-US" altLang="ko-KR">
                <a:solidFill>
                  <a:srgbClr val="666666"/>
                </a:solidFill>
              </a:rPr>
              <a:t>Code Cure</a:t>
            </a:r>
            <a:endParaRPr lang="ja-JP" altLang="en-US" dirty="0">
              <a:solidFill>
                <a:srgbClr val="666666"/>
              </a:solidFill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24206" y="99718"/>
            <a:ext cx="9217025" cy="444500"/>
          </a:xfrm>
        </p:spPr>
        <p:txBody>
          <a:bodyPr/>
          <a:lstStyle/>
          <a:p>
            <a:pPr lvl="0"/>
            <a:r>
              <a:rPr lang="en-GB" dirty="0">
                <a:solidFill>
                  <a:srgbClr val="66666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Code Cure </a:t>
            </a:r>
            <a:r>
              <a:rPr lang="en-GB">
                <a:solidFill>
                  <a:srgbClr val="66666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 2019</a:t>
            </a:r>
            <a:endParaRPr lang="en-GB" dirty="0">
              <a:solidFill>
                <a:srgbClr val="66666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Python3</a:t>
            </a:r>
            <a:r>
              <a:rPr lang="ko-KR" altLang="en-US" dirty="0"/>
              <a:t>에서의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>
                <a:solidFill>
                  <a:srgbClr val="0000FF"/>
                </a:solidFill>
              </a:rPr>
              <a:t>새로운 함수</a:t>
            </a:r>
            <a:endParaRPr lang="en-US" altLang="ko-KR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ko-KR" dirty="0"/>
              <a:t>TurtleGraphics03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문제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90241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9E6E6-B37D-4295-B5A9-51EC7092CEB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정삼각형</a:t>
            </a:r>
            <a:r>
              <a:rPr lang="en-US" altLang="ko-KR" dirty="0"/>
              <a:t>, </a:t>
            </a:r>
            <a:r>
              <a:rPr lang="ko-KR" altLang="en-US" dirty="0"/>
              <a:t>정사각형</a:t>
            </a:r>
            <a:r>
              <a:rPr lang="en-US" altLang="ko-KR" dirty="0"/>
              <a:t>, </a:t>
            </a:r>
            <a:r>
              <a:rPr lang="ko-KR" altLang="en-US" dirty="0"/>
              <a:t>직사각형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1CEA61-3A0A-4EF2-81F7-3FDDAE89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242024-4526-4F3B-BA2D-B643D371C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95" y="2475535"/>
            <a:ext cx="3160558" cy="41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4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7A8645-72CC-47EF-BC26-A5DE0916CEF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Triangle(</a:t>
            </a:r>
            <a:r>
              <a:rPr lang="ko-KR" altLang="en-US" dirty="0" err="1"/>
              <a:t>한변</a:t>
            </a:r>
            <a:r>
              <a:rPr lang="ko-KR" altLang="en-US" dirty="0"/>
              <a:t> 길이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Square(</a:t>
            </a:r>
            <a:r>
              <a:rPr lang="ko-KR" altLang="en-US" dirty="0" err="1"/>
              <a:t>한변</a:t>
            </a:r>
            <a:r>
              <a:rPr lang="ko-KR" altLang="en-US" dirty="0"/>
              <a:t> 길이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Rectangle(</a:t>
            </a:r>
            <a:r>
              <a:rPr lang="ko-KR" altLang="en-US" dirty="0"/>
              <a:t>가로 길이 </a:t>
            </a:r>
            <a:r>
              <a:rPr lang="en-US" altLang="ko-KR" dirty="0"/>
              <a:t>,</a:t>
            </a:r>
            <a:r>
              <a:rPr lang="ko-KR" altLang="en-US" dirty="0"/>
              <a:t>세로 길이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81022-B492-4355-9E0A-8CC4851F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함수</a:t>
            </a:r>
          </a:p>
        </p:txBody>
      </p:sp>
    </p:spTree>
    <p:extLst>
      <p:ext uri="{BB962C8B-B14F-4D97-AF65-F5344CB8AC3E}">
        <p14:creationId xmlns:p14="http://schemas.microsoft.com/office/powerpoint/2010/main" val="187410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/>
              <a:t>Python3</a:t>
            </a:r>
            <a:r>
              <a:rPr lang="ko-KR" altLang="en-US" dirty="0"/>
              <a:t>에서의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새로운 함수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TurtleGraphics03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문제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281735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1BA500-3763-4D87-8F96-F374CB7563C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circle(</a:t>
            </a:r>
            <a:r>
              <a:rPr lang="ko-KR" altLang="en-US" dirty="0"/>
              <a:t>반지름</a:t>
            </a:r>
            <a:r>
              <a:rPr lang="en-US" altLang="ko-KR" dirty="0"/>
              <a:t>, </a:t>
            </a:r>
            <a:r>
              <a:rPr lang="ko-KR" altLang="en-US" dirty="0"/>
              <a:t>중심각</a:t>
            </a:r>
            <a:r>
              <a:rPr lang="en-US" altLang="ko-KR" dirty="0"/>
              <a:t>): </a:t>
            </a:r>
            <a:r>
              <a:rPr lang="ko-KR" altLang="en-US" dirty="0"/>
              <a:t>중심각이 음수이면 거북이가 뒤로 원을 그린다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setheading</a:t>
            </a:r>
            <a:r>
              <a:rPr lang="en-US" altLang="ko-KR" dirty="0"/>
              <a:t>(</a:t>
            </a:r>
            <a:r>
              <a:rPr lang="ko-KR" altLang="en-US" dirty="0"/>
              <a:t>각도</a:t>
            </a:r>
            <a:r>
              <a:rPr lang="en-US" altLang="ko-KR" dirty="0"/>
              <a:t>): </a:t>
            </a:r>
            <a:r>
              <a:rPr lang="ko-KR" altLang="en-US" dirty="0"/>
              <a:t>거북이가 각도를 바라본다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showturtle</a:t>
            </a:r>
            <a:r>
              <a:rPr lang="en-US" altLang="ko-KR" dirty="0"/>
              <a:t>(), </a:t>
            </a:r>
            <a:r>
              <a:rPr lang="en-US" altLang="ko-KR" dirty="0" err="1"/>
              <a:t>hideturtle</a:t>
            </a:r>
            <a:r>
              <a:rPr lang="en-US" altLang="ko-KR" dirty="0"/>
              <a:t>(): </a:t>
            </a:r>
            <a:r>
              <a:rPr lang="ko-KR" altLang="en-US" dirty="0"/>
              <a:t>거북이를 보여주거나 숨긴다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fillcolor</a:t>
            </a:r>
            <a:r>
              <a:rPr lang="en-US" altLang="ko-KR" dirty="0"/>
              <a:t>(‘</a:t>
            </a:r>
            <a:r>
              <a:rPr lang="ko-KR" altLang="en-US" dirty="0"/>
              <a:t>색깔</a:t>
            </a:r>
            <a:r>
              <a:rPr lang="en-US" altLang="ko-KR" dirty="0"/>
              <a:t>’): </a:t>
            </a:r>
            <a:r>
              <a:rPr lang="ko-KR" altLang="en-US" dirty="0"/>
              <a:t>펜의 색깔이 아닌 채우는 색깔을 변경한다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41A8C9-3C7F-4018-AE48-EC6118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TurtleGraphics03-</a:t>
            </a:r>
            <a:r>
              <a:rPr lang="ko-KR" altLang="en-US"/>
              <a:t>명령문</a:t>
            </a:r>
          </a:p>
        </p:txBody>
      </p:sp>
    </p:spTree>
    <p:extLst>
      <p:ext uri="{BB962C8B-B14F-4D97-AF65-F5344CB8AC3E}">
        <p14:creationId xmlns:p14="http://schemas.microsoft.com/office/powerpoint/2010/main" val="415035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29B5E-E619-44DA-8E5D-718F10883C7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/>
              <a:t>fillcolor(‘</a:t>
            </a:r>
            <a:r>
              <a:rPr lang="ko-KR" altLang="en-US"/>
              <a:t>색깔</a:t>
            </a:r>
            <a:r>
              <a:rPr lang="en-US" altLang="ko-KR"/>
              <a:t>’) </a:t>
            </a:r>
            <a:r>
              <a:rPr lang="ko-KR" altLang="en-US"/>
              <a:t>명령문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4F27BF-FD4B-4B02-A484-E3CB6DE6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TurtleGraphics03-</a:t>
            </a:r>
            <a:r>
              <a:rPr lang="ko-KR" altLang="en-US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62DCC8-55A1-49AF-A63A-63C31970D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167" y="3589219"/>
            <a:ext cx="1819529" cy="1228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037685-5A5F-45D9-87ED-737CBB62E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0" y="2814918"/>
            <a:ext cx="4002620" cy="35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9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19A3B9-FFEF-4876-934E-4C6247B39B2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/>
              <a:t>def </a:t>
            </a:r>
            <a:r>
              <a:rPr lang="ko-KR" altLang="en-US"/>
              <a:t>함수이름</a:t>
            </a:r>
            <a:r>
              <a:rPr lang="en-US" altLang="ko-KR"/>
              <a:t>(</a:t>
            </a:r>
            <a:r>
              <a:rPr lang="ko-KR" altLang="en-US"/>
              <a:t>매개변수</a:t>
            </a:r>
            <a:r>
              <a:rPr lang="en-US" altLang="ko-KR"/>
              <a:t>):</a:t>
            </a:r>
          </a:p>
          <a:p>
            <a:pPr marL="455400" lvl="1" indent="0">
              <a:buNone/>
            </a:pPr>
            <a:r>
              <a:rPr lang="en-US" altLang="ko-KR"/>
              <a:t>….</a:t>
            </a:r>
          </a:p>
          <a:p>
            <a:pPr marL="455400" lvl="1" indent="0">
              <a:buNone/>
            </a:pPr>
            <a:r>
              <a:rPr lang="en-US" altLang="ko-KR"/>
              <a:t>….</a:t>
            </a:r>
          </a:p>
          <a:p>
            <a:pPr marL="455400" lvl="1" indent="0">
              <a:buNone/>
            </a:pPr>
            <a:r>
              <a:rPr lang="en-US" altLang="ko-KR"/>
              <a:t>….</a:t>
            </a:r>
          </a:p>
          <a:p>
            <a:pPr marL="455400" lvl="1" indent="0">
              <a:buNone/>
            </a:pPr>
            <a:r>
              <a:rPr lang="en-US" altLang="ko-KR"/>
              <a:t>….</a:t>
            </a:r>
          </a:p>
          <a:p>
            <a:r>
              <a:rPr lang="en-US" altLang="ko-KR"/>
              <a:t>def Star(len):</a:t>
            </a:r>
            <a:endParaRPr lang="ko-KR" altLang="en-US"/>
          </a:p>
          <a:p>
            <a:r>
              <a:rPr lang="en-US" altLang="ko-KR"/>
              <a:t>def Gogo(x, y):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FABF64-62EE-4A4C-AC34-57CEAE4A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 만들어보기</a:t>
            </a:r>
          </a:p>
        </p:txBody>
      </p:sp>
    </p:spTree>
    <p:extLst>
      <p:ext uri="{BB962C8B-B14F-4D97-AF65-F5344CB8AC3E}">
        <p14:creationId xmlns:p14="http://schemas.microsoft.com/office/powerpoint/2010/main" val="231410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D9B708-AE92-4207-AF80-4C384AF740A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태극 무늬 만들기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353C47-7D7B-4398-8D83-9A37F923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TurtleGraphics03-</a:t>
            </a:r>
            <a:r>
              <a:rPr lang="ko-KR" altLang="en-US" dirty="0"/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BED461-D0A3-41A0-A97C-FF4F5816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86" y="2322371"/>
            <a:ext cx="2164875" cy="3720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8377B8-A871-4CD1-A949-85EBA1263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3" y="2030714"/>
            <a:ext cx="4918542" cy="43459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83035A-CF96-464F-AC84-3347D1ADAC2E}"/>
              </a:ext>
            </a:extLst>
          </p:cNvPr>
          <p:cNvSpPr/>
          <p:nvPr/>
        </p:nvSpPr>
        <p:spPr>
          <a:xfrm>
            <a:off x="6544443" y="1272721"/>
            <a:ext cx="3009900" cy="564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C0DCEE5-9BDB-47E1-AFDB-9609F9DAA5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음양 무늬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62D736-48E5-482D-9D60-F9A4F380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TurtleGraphics03-</a:t>
            </a:r>
            <a:r>
              <a:rPr lang="ko-KR" altLang="en-US" dirty="0"/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19251-C947-4214-9E9B-8ABE4020C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2" y="2007219"/>
            <a:ext cx="4971721" cy="43928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897C54-E929-4B6D-8942-335FA1F19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76" y="1704090"/>
            <a:ext cx="1897544" cy="49991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435287-A998-4E68-BB65-599CC8C65822}"/>
              </a:ext>
            </a:extLst>
          </p:cNvPr>
          <p:cNvSpPr/>
          <p:nvPr/>
        </p:nvSpPr>
        <p:spPr>
          <a:xfrm>
            <a:off x="6544443" y="1272721"/>
            <a:ext cx="3009900" cy="564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FAB8626-93A0-40A8-B642-AFDEDA0F0AE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꽃잎 만들기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A68926-FF81-4C68-96EE-80FE987F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TurtleGraphics03-</a:t>
            </a:r>
            <a:r>
              <a:rPr lang="ko-KR" altLang="en-US" dirty="0"/>
              <a:t>문제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364090-A6F3-4E64-B3AD-18582060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21" y="1488663"/>
            <a:ext cx="2381582" cy="54300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C7DF84D-3726-4193-B305-24F215BBD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93" y="2240146"/>
            <a:ext cx="4871725" cy="4264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DD5122-D92C-4559-8134-400763A54FC9}"/>
              </a:ext>
            </a:extLst>
          </p:cNvPr>
          <p:cNvSpPr/>
          <p:nvPr/>
        </p:nvSpPr>
        <p:spPr>
          <a:xfrm>
            <a:off x="6544443" y="1272721"/>
            <a:ext cx="3009900" cy="5645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3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Python3</a:t>
            </a:r>
            <a:r>
              <a:rPr lang="ko-KR" altLang="en-US" dirty="0">
                <a:solidFill>
                  <a:srgbClr val="0000FF"/>
                </a:solidFill>
              </a:rPr>
              <a:t>에서의 </a:t>
            </a:r>
            <a:r>
              <a:rPr lang="ko-KR" altLang="en-US" dirty="0" err="1">
                <a:solidFill>
                  <a:srgbClr val="0000FF"/>
                </a:solidFill>
              </a:rPr>
              <a:t>반복문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새로운 함수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en-US" altLang="ko-KR" dirty="0"/>
              <a:t>TurtleGraphics03</a:t>
            </a:r>
          </a:p>
          <a:p>
            <a:pPr lvl="1">
              <a:lnSpc>
                <a:spcPct val="80000"/>
              </a:lnSpc>
            </a:pPr>
            <a:r>
              <a:rPr lang="ko-KR" altLang="en-US" dirty="0"/>
              <a:t>명령문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ko-KR" altLang="en-US" dirty="0"/>
              <a:t>문제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79616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D056932-2B96-4060-8A08-1B262AF0A84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살고 싶은 집 만들기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E04873-0829-472D-BE63-7A4930AE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발표문제</a:t>
            </a:r>
          </a:p>
        </p:txBody>
      </p:sp>
      <p:pic>
        <p:nvPicPr>
          <p:cNvPr id="1026" name="Picture 2" descr="houseì ëí ì´ë¯¸ì§ ê²ìê²°ê³¼">
            <a:extLst>
              <a:ext uri="{FF2B5EF4-FFF2-40B4-BE49-F238E27FC236}">
                <a16:creationId xmlns:a16="http://schemas.microsoft.com/office/drawing/2014/main" id="{A2E4482C-2B36-4A8B-86B5-49287EE5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7" y="2004003"/>
            <a:ext cx="4552560" cy="25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ouseì ëí ì´ë¯¸ì§ ê²ìê²°ê³¼">
            <a:extLst>
              <a:ext uri="{FF2B5EF4-FFF2-40B4-BE49-F238E27FC236}">
                <a16:creationId xmlns:a16="http://schemas.microsoft.com/office/drawing/2014/main" id="{DC7B07DF-D392-45E6-84E9-1BC20A6E7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43185" y="41400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6484A7-6B27-4429-9BC3-F18CA5627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7" y="3965335"/>
            <a:ext cx="4499983" cy="29999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DCA093-F347-4493-B75D-A80B96D54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41" y="1405952"/>
            <a:ext cx="4329758" cy="28865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7E143A-35B7-490B-AAEC-CE7D80E37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96" y="3779837"/>
            <a:ext cx="3336348" cy="29578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F06342-A716-48CB-9CDD-187B30A87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65" y="4921143"/>
            <a:ext cx="3237699" cy="21467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2A29D3-5FCB-4597-BBE1-28A27C187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89" y="1604062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54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226800" indent="0" algn="ctr">
              <a:buNone/>
            </a:pPr>
            <a:r>
              <a:rPr lang="ko-KR" altLang="en-US" sz="4800" dirty="0">
                <a:solidFill>
                  <a:srgbClr val="0000FF"/>
                </a:solidFill>
              </a:rPr>
              <a:t>감사합니다</a:t>
            </a:r>
            <a:r>
              <a:rPr lang="en-US" altLang="ko-KR" sz="4800" dirty="0">
                <a:solidFill>
                  <a:srgbClr val="0000FF"/>
                </a:solidFill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코드몽키의 반복문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n.times -&gt;</a:t>
            </a:r>
          </a:p>
          <a:p>
            <a:pPr lvl="1"/>
            <a:r>
              <a:rPr lang="en-US" altLang="ko-KR"/>
              <a:t>….</a:t>
            </a:r>
            <a:r>
              <a:rPr lang="ko-KR" altLang="en-US"/>
              <a:t>로 묶여있는 문장들을 </a:t>
            </a:r>
            <a:r>
              <a:rPr lang="en-US" altLang="ko-KR"/>
              <a:t>n</a:t>
            </a:r>
            <a:r>
              <a:rPr lang="ko-KR" altLang="en-US"/>
              <a:t>번 반복하는 명령문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>
                <a:solidFill>
                  <a:schemeClr val="tx1"/>
                </a:solidFill>
              </a:rPr>
              <a:t>for i in </a:t>
            </a:r>
            <a:r>
              <a:rPr lang="ko-KR" altLang="en-US">
                <a:solidFill>
                  <a:schemeClr val="tx1"/>
                </a:solidFill>
              </a:rPr>
              <a:t>배열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en-US" altLang="ko-KR"/>
              <a:t>…. i</a:t>
            </a:r>
            <a:r>
              <a:rPr lang="ko-KR" altLang="en-US"/>
              <a:t>가 배열</a:t>
            </a:r>
            <a:r>
              <a:rPr lang="en-US" altLang="ko-KR"/>
              <a:t>[0]</a:t>
            </a:r>
            <a:r>
              <a:rPr lang="ko-KR" altLang="en-US"/>
              <a:t>부터 배열의 끝까지의 값으로 변화하면서 반복되는 명령문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Python3</a:t>
            </a:r>
            <a:r>
              <a:rPr lang="ko-KR" altLang="en-US"/>
              <a:t>에서의 반복문</a:t>
            </a:r>
            <a:r>
              <a:rPr lang="en-US" altLang="ko-KR"/>
              <a:t>-</a:t>
            </a:r>
            <a:r>
              <a:rPr lang="ko-KR" altLang="en-US"/>
              <a:t>명령문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15C4F1-7D9F-4FBF-BEE7-C1CCA883CC6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/>
              <a:t>Python3</a:t>
            </a:r>
            <a:r>
              <a:rPr lang="ko-KR" altLang="en-US"/>
              <a:t>의 반복문</a:t>
            </a:r>
            <a:endParaRPr lang="en-US" altLang="ko-KR"/>
          </a:p>
          <a:p>
            <a:r>
              <a:rPr lang="en-US" altLang="ko-KR"/>
              <a:t>for i in range(n):</a:t>
            </a:r>
          </a:p>
          <a:p>
            <a:pPr lvl="1"/>
            <a:r>
              <a:rPr lang="en-US" altLang="ko-KR"/>
              <a:t>for</a:t>
            </a:r>
            <a:r>
              <a:rPr lang="ko-KR" altLang="en-US"/>
              <a:t>문 다음의 코드들을 </a:t>
            </a:r>
            <a:r>
              <a:rPr lang="en-US" altLang="ko-KR"/>
              <a:t>n</a:t>
            </a:r>
            <a:r>
              <a:rPr lang="ko-KR" altLang="en-US"/>
              <a:t>번 반복 </a:t>
            </a:r>
            <a:r>
              <a:rPr lang="en-US" altLang="ko-KR"/>
              <a:t>(= n.times -&gt;)</a:t>
            </a:r>
          </a:p>
          <a:p>
            <a:pPr lvl="1"/>
            <a:endParaRPr lang="en-US" altLang="ko-KR"/>
          </a:p>
          <a:p>
            <a:r>
              <a:rPr lang="en-US" altLang="ko-KR"/>
              <a:t>for i in </a:t>
            </a:r>
            <a:r>
              <a:rPr lang="ko-KR" altLang="en-US"/>
              <a:t>배열</a:t>
            </a:r>
            <a:r>
              <a:rPr lang="en-US" altLang="ko-KR"/>
              <a:t>:</a:t>
            </a:r>
          </a:p>
          <a:p>
            <a:pPr lvl="1"/>
            <a:r>
              <a:rPr lang="ko-KR" altLang="en-US"/>
              <a:t>코드몽키에서의 </a:t>
            </a:r>
            <a:r>
              <a:rPr lang="en-US" altLang="ko-KR"/>
              <a:t>for</a:t>
            </a:r>
            <a:r>
              <a:rPr lang="ko-KR" altLang="en-US"/>
              <a:t>문과 똑같음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3CA991-B33E-4E32-8BEB-76B43052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Python3</a:t>
            </a:r>
            <a:r>
              <a:rPr lang="ko-KR" altLang="en-US"/>
              <a:t>에서의 반복문</a:t>
            </a:r>
            <a:r>
              <a:rPr lang="en-US" altLang="ko-KR"/>
              <a:t>-</a:t>
            </a:r>
            <a:r>
              <a:rPr lang="ko-KR" altLang="en-US"/>
              <a:t>명령문</a:t>
            </a:r>
          </a:p>
        </p:txBody>
      </p:sp>
    </p:spTree>
    <p:extLst>
      <p:ext uri="{BB962C8B-B14F-4D97-AF65-F5344CB8AC3E}">
        <p14:creationId xmlns:p14="http://schemas.microsoft.com/office/powerpoint/2010/main" val="119225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C3EC03-F763-45EE-B2D3-4EBBF608AB3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주의점</a:t>
            </a:r>
            <a:r>
              <a:rPr lang="en-US" altLang="ko-KR"/>
              <a:t>:</a:t>
            </a:r>
          </a:p>
          <a:p>
            <a:pPr lvl="1"/>
            <a:r>
              <a:rPr lang="en-US" altLang="ko-KR"/>
              <a:t>“for i in range(n):”</a:t>
            </a:r>
          </a:p>
          <a:p>
            <a:pPr lvl="2"/>
            <a:r>
              <a:rPr lang="ko-KR" altLang="en-US"/>
              <a:t>항상 </a:t>
            </a:r>
            <a:r>
              <a:rPr lang="en-US" altLang="ko-KR"/>
              <a:t>for</a:t>
            </a:r>
            <a:r>
              <a:rPr lang="ko-KR" altLang="en-US"/>
              <a:t>문의 끝에 </a:t>
            </a:r>
            <a:r>
              <a:rPr lang="en-US" altLang="ko-KR"/>
              <a:t>‘:’</a:t>
            </a:r>
            <a:r>
              <a:rPr lang="ko-KR" altLang="en-US"/>
              <a:t>을 붙여줘야함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‘Tab’ or ‘Space’</a:t>
            </a:r>
          </a:p>
          <a:p>
            <a:pPr lvl="2"/>
            <a:r>
              <a:rPr lang="en-US" altLang="ko-KR"/>
              <a:t>for</a:t>
            </a:r>
            <a:r>
              <a:rPr lang="ko-KR" altLang="en-US"/>
              <a:t>문에 종속되는 문장들은 </a:t>
            </a:r>
            <a:r>
              <a:rPr lang="en-US" altLang="ko-KR"/>
              <a:t>‘Tab’</a:t>
            </a:r>
            <a:r>
              <a:rPr lang="ko-KR" altLang="en-US"/>
              <a:t>이나 </a:t>
            </a:r>
            <a:r>
              <a:rPr lang="en-US" altLang="ko-KR"/>
              <a:t>‘Space’</a:t>
            </a:r>
            <a:r>
              <a:rPr lang="ko-KR" altLang="en-US"/>
              <a:t>로 열을 맞춰줘야 함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D7826D-E437-4C3D-A3B1-79244A65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Python3</a:t>
            </a:r>
            <a:r>
              <a:rPr lang="ko-KR" altLang="en-US"/>
              <a:t>에서의 반복문</a:t>
            </a:r>
            <a:r>
              <a:rPr lang="en-US" altLang="ko-KR"/>
              <a:t>-</a:t>
            </a:r>
            <a:r>
              <a:rPr lang="ko-KR" altLang="en-US"/>
              <a:t>명령문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5FFAD-EC1A-44CE-A568-2989B5CBD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44" y="3065265"/>
            <a:ext cx="3334704" cy="666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9DB4C1-6170-4C7C-A70E-B673CFFE2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5" y="2902379"/>
            <a:ext cx="2217191" cy="8298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A83C36-95F3-45BF-9EAA-DCF88817D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0" y="5456117"/>
            <a:ext cx="2350130" cy="8709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5F4B2E-1820-4487-A04C-86BF0802B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44" y="5651310"/>
            <a:ext cx="6522452" cy="6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2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346384-80A8-46F0-AC2A-466E7A30FF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반복문으로 도형 만들기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B8F974-0085-4C7D-A884-28EB2C37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Python3</a:t>
            </a:r>
            <a:r>
              <a:rPr lang="ko-KR" altLang="en-US"/>
              <a:t>에서의 반복문</a:t>
            </a:r>
            <a:r>
              <a:rPr lang="en-US" altLang="ko-KR"/>
              <a:t>-</a:t>
            </a:r>
            <a:r>
              <a:rPr lang="ko-KR" altLang="en-US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07701-14EE-4211-A51D-791B14A81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40" y="2090220"/>
            <a:ext cx="2063334" cy="4295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155E22-A2FE-4888-9CA8-550BD38DD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15" y="1892703"/>
            <a:ext cx="5280636" cy="46219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5A9FE6-B926-4856-B1B0-6DE266B93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40" y="2090220"/>
            <a:ext cx="118126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9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21EB2E5-801B-4B56-8E93-BA9D83A61F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반복문의 장점</a:t>
            </a:r>
            <a:endParaRPr lang="en-US" altLang="ko-KR"/>
          </a:p>
          <a:p>
            <a:pPr lvl="1"/>
            <a:r>
              <a:rPr lang="ko-KR" altLang="en-US"/>
              <a:t>반복되는 코드를 효율적으로 줄일 수 있음</a:t>
            </a:r>
            <a:endParaRPr lang="en-US" altLang="ko-KR"/>
          </a:p>
          <a:p>
            <a:pPr lvl="1"/>
            <a:r>
              <a:rPr lang="en-US" altLang="ko-KR"/>
              <a:t>e.g., </a:t>
            </a:r>
            <a:r>
              <a:rPr lang="ko-KR" altLang="en-US"/>
              <a:t>사각형</a:t>
            </a:r>
            <a:r>
              <a:rPr lang="en-US" altLang="ko-KR"/>
              <a:t>: 7</a:t>
            </a:r>
            <a:r>
              <a:rPr lang="ko-KR" altLang="en-US"/>
              <a:t>줄 </a:t>
            </a:r>
            <a:r>
              <a:rPr lang="en-US" altLang="ko-KR"/>
              <a:t>-&gt; 3</a:t>
            </a:r>
            <a:r>
              <a:rPr lang="ko-KR" altLang="en-US"/>
              <a:t>줄</a:t>
            </a:r>
            <a:endParaRPr lang="en-US" altLang="ko-KR"/>
          </a:p>
          <a:p>
            <a:pPr marL="455400" lvl="1" indent="0">
              <a:buNone/>
            </a:pPr>
            <a:r>
              <a:rPr lang="ko-KR" altLang="en-US"/>
              <a:t>오각형</a:t>
            </a:r>
            <a:r>
              <a:rPr lang="en-US" altLang="ko-KR"/>
              <a:t>: 10</a:t>
            </a:r>
            <a:r>
              <a:rPr lang="ko-KR" altLang="en-US"/>
              <a:t>줄 </a:t>
            </a:r>
            <a:r>
              <a:rPr lang="en-US" altLang="ko-KR"/>
              <a:t>-&gt; 3</a:t>
            </a:r>
            <a:r>
              <a:rPr lang="ko-KR" altLang="en-US"/>
              <a:t>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D9C8CCD-41BE-4E47-A619-708F6F7F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Python3</a:t>
            </a:r>
            <a:r>
              <a:rPr lang="ko-KR" altLang="en-US"/>
              <a:t>에서의 반복문</a:t>
            </a:r>
            <a:r>
              <a:rPr lang="en-US" altLang="ko-KR"/>
              <a:t>-</a:t>
            </a:r>
            <a:r>
              <a:rPr lang="ko-KR" altLang="en-US"/>
              <a:t>실습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1BB2AE-E1DF-48DC-B132-372880AD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3779837"/>
            <a:ext cx="1651000" cy="1451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62789A-70B1-4733-9D48-F100E4638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11" y="3779837"/>
            <a:ext cx="1400370" cy="1771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DB7356-AE16-4005-A8C3-C5103DA31E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3" r="-1496" b="37374"/>
          <a:stretch/>
        </p:blipFill>
        <p:spPr>
          <a:xfrm>
            <a:off x="2800973" y="3776503"/>
            <a:ext cx="1769390" cy="6000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FD5E6F-690B-417D-9475-B39BACC653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60"/>
          <a:stretch/>
        </p:blipFill>
        <p:spPr>
          <a:xfrm>
            <a:off x="7134029" y="3776503"/>
            <a:ext cx="1743318" cy="5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0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F6CCF9-4407-4382-8709-D2FAB9F5C29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/>
              <a:t>for i in </a:t>
            </a:r>
            <a:r>
              <a:rPr lang="ko-KR" altLang="en-US"/>
              <a:t>배열</a:t>
            </a:r>
            <a:r>
              <a:rPr lang="en-US" altLang="ko-KR"/>
              <a:t>:</a:t>
            </a:r>
          </a:p>
          <a:p>
            <a:pPr lvl="1"/>
            <a:r>
              <a:rPr lang="ko-KR" altLang="en-US"/>
              <a:t>무지개 떡 만들기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AC94D3-327F-4191-9250-2CA64F37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Python3</a:t>
            </a:r>
            <a:r>
              <a:rPr lang="ko-KR" altLang="en-US"/>
              <a:t>에서의 반복문</a:t>
            </a:r>
            <a:r>
              <a:rPr lang="en-US" altLang="ko-KR"/>
              <a:t>-</a:t>
            </a:r>
            <a:r>
              <a:rPr lang="ko-KR" altLang="en-US"/>
              <a:t>실습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868ED0-ADEE-431B-8E08-FA44F4DB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9" y="2439172"/>
            <a:ext cx="5213603" cy="4563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08EDFD-CB2C-449A-80D9-70AD27CFA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844" y="2872782"/>
            <a:ext cx="5065930" cy="29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3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3F1A714-F7C5-4F1A-9621-1176A28E7B8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/>
              <a:t>반복문으로 별 만들기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B019C5-5479-4B1F-A407-BFAFCF2B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Python3</a:t>
            </a:r>
            <a:r>
              <a:rPr lang="ko-KR" altLang="en-US"/>
              <a:t>에서의 반복문</a:t>
            </a:r>
            <a:r>
              <a:rPr lang="en-US" altLang="ko-KR"/>
              <a:t>-</a:t>
            </a:r>
            <a:r>
              <a:rPr lang="ko-KR" altLang="en-US"/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E925D-F2C0-4391-83BC-20CB94D5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04" y="3389738"/>
            <a:ext cx="2583779" cy="1441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0112B9-5461-49E7-8513-3F4A0F405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5" y="2022029"/>
            <a:ext cx="5388009" cy="47159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06148F-96F5-45A5-B2FF-F0B3A5422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04" y="3393255"/>
            <a:ext cx="1425203" cy="2873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A49C18-D498-47E0-BF54-72C47BAD6E45}"/>
              </a:ext>
            </a:extLst>
          </p:cNvPr>
          <p:cNvSpPr/>
          <p:nvPr/>
        </p:nvSpPr>
        <p:spPr>
          <a:xfrm>
            <a:off x="6238443" y="2822542"/>
            <a:ext cx="3009900" cy="2762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15099</TotalTime>
  <Words>367</Words>
  <Application>Microsoft Office PowerPoint</Application>
  <PresentationFormat>사용자 지정</PresentationFormat>
  <Paragraphs>106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 Unicode MS</vt:lpstr>
      <vt:lpstr>맑은 고딕</vt:lpstr>
      <vt:lpstr>Arial</vt:lpstr>
      <vt:lpstr>Tahoma</vt:lpstr>
      <vt:lpstr>Times New Roman</vt:lpstr>
      <vt:lpstr>Title</vt:lpstr>
      <vt:lpstr>디자인 사용자 지정</vt:lpstr>
      <vt:lpstr>Python3 -TurtleGraphics- </vt:lpstr>
      <vt:lpstr>목 차</vt:lpstr>
      <vt:lpstr>Python3에서의 반복문-명령문</vt:lpstr>
      <vt:lpstr>Python3에서의 반복문-명령문</vt:lpstr>
      <vt:lpstr>Python3에서의 반복문-명령문</vt:lpstr>
      <vt:lpstr>Python3에서의 반복문-실습</vt:lpstr>
      <vt:lpstr>Python3에서의 반복문-실습</vt:lpstr>
      <vt:lpstr>Python3에서의 반복문-실습</vt:lpstr>
      <vt:lpstr>Python3에서의 반복문-문제</vt:lpstr>
      <vt:lpstr>목 차</vt:lpstr>
      <vt:lpstr>새로운 함수</vt:lpstr>
      <vt:lpstr>새로운 함수</vt:lpstr>
      <vt:lpstr>목 차</vt:lpstr>
      <vt:lpstr>TurtleGraphics03-명령문</vt:lpstr>
      <vt:lpstr>TurtleGraphics03-실습</vt:lpstr>
      <vt:lpstr>함수 만들어보기</vt:lpstr>
      <vt:lpstr>TurtleGraphics03-문제</vt:lpstr>
      <vt:lpstr>TurtleGraphics03-문제</vt:lpstr>
      <vt:lpstr>TurtleGraphics03-문제</vt:lpstr>
      <vt:lpstr>발표문제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PEL_PPT</dc:title>
  <dc:creator>PEL</dc:creator>
  <cp:lastModifiedBy>an taejin</cp:lastModifiedBy>
  <cp:revision>1153</cp:revision>
  <cp:lastPrinted>2016-01-20T01:52:13Z</cp:lastPrinted>
  <dcterms:created xsi:type="dcterms:W3CDTF">2014-03-24T00:17:57Z</dcterms:created>
  <dcterms:modified xsi:type="dcterms:W3CDTF">2019-01-16T17:11:45Z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소유자">
    <vt:lpwstr>Jong-Hyouk</vt:lpwstr>
  </property>
</Properties>
</file>