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9" r:id="rId4"/>
    <p:sldId id="283" r:id="rId5"/>
    <p:sldId id="287" r:id="rId6"/>
    <p:sldId id="270" r:id="rId7"/>
    <p:sldId id="281" r:id="rId8"/>
    <p:sldId id="286" r:id="rId9"/>
    <p:sldId id="285" r:id="rId10"/>
    <p:sldId id="299" r:id="rId11"/>
    <p:sldId id="290" r:id="rId12"/>
    <p:sldId id="296" r:id="rId13"/>
    <p:sldId id="297" r:id="rId14"/>
    <p:sldId id="298" r:id="rId15"/>
    <p:sldId id="300" r:id="rId16"/>
    <p:sldId id="292" r:id="rId17"/>
    <p:sldId id="301" r:id="rId18"/>
    <p:sldId id="302" r:id="rId19"/>
    <p:sldId id="303" r:id="rId20"/>
    <p:sldId id="304" r:id="rId21"/>
    <p:sldId id="28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969696"/>
    <a:srgbClr val="4C9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804" y="108"/>
      </p:cViewPr>
      <p:guideLst>
        <p:guide orient="horz" pos="1162"/>
        <p:guide pos="3840"/>
        <p:guide orient="horz" pos="3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F5CAB93-FDD1-4777-B2FF-36050D78A5C1}"/>
              </a:ext>
            </a:extLst>
          </p:cNvPr>
          <p:cNvSpPr/>
          <p:nvPr userDrawn="1"/>
        </p:nvSpPr>
        <p:spPr>
          <a:xfrm>
            <a:off x="0" y="4321725"/>
            <a:ext cx="12192000" cy="25362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8102-1869-4C0A-80E5-95B25503F93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F09-9A85-4550-A44C-58DEC8E6F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5CAB93-FDD1-4777-B2FF-36050D78A5C1}"/>
              </a:ext>
            </a:extLst>
          </p:cNvPr>
          <p:cNvSpPr/>
          <p:nvPr userDrawn="1"/>
        </p:nvSpPr>
        <p:spPr>
          <a:xfrm>
            <a:off x="0" y="0"/>
            <a:ext cx="12192000" cy="25362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2847704" y="3041539"/>
            <a:ext cx="6496593" cy="774923"/>
            <a:chOff x="2847704" y="2977243"/>
            <a:chExt cx="6496593" cy="774923"/>
          </a:xfrm>
        </p:grpSpPr>
        <p:grpSp>
          <p:nvGrpSpPr>
            <p:cNvPr id="9" name="그룹 8"/>
            <p:cNvGrpSpPr/>
            <p:nvPr/>
          </p:nvGrpSpPr>
          <p:grpSpPr>
            <a:xfrm>
              <a:off x="3637564" y="2977243"/>
              <a:ext cx="314325" cy="307362"/>
              <a:chOff x="3637564" y="2977243"/>
              <a:chExt cx="314325" cy="307362"/>
            </a:xfrm>
          </p:grpSpPr>
          <p:grpSp>
            <p:nvGrpSpPr>
              <p:cNvPr id="11" name="그룹 10"/>
              <p:cNvGrpSpPr/>
              <p:nvPr/>
            </p:nvGrpSpPr>
            <p:grpSpPr>
              <a:xfrm>
                <a:off x="3637564" y="3068605"/>
                <a:ext cx="216000" cy="216000"/>
                <a:chOff x="9910522" y="3439643"/>
                <a:chExt cx="216000" cy="216000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747C46-C649-4BA2-BB2F-B9067F8D6874}"/>
                    </a:ext>
                  </a:extLst>
                </p:cNvPr>
                <p:cNvSpPr/>
                <p:nvPr/>
              </p:nvSpPr>
              <p:spPr>
                <a:xfrm>
                  <a:off x="9910522" y="3439643"/>
                  <a:ext cx="216000" cy="216000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7F24056F-5BD6-40ED-9094-628AB21DD8EE}"/>
                    </a:ext>
                  </a:extLst>
                </p:cNvPr>
                <p:cNvSpPr/>
                <p:nvPr/>
              </p:nvSpPr>
              <p:spPr>
                <a:xfrm>
                  <a:off x="9928522" y="3457643"/>
                  <a:ext cx="180000" cy="180000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3825889" y="2977243"/>
                <a:ext cx="126000" cy="126000"/>
                <a:chOff x="9767835" y="3620553"/>
                <a:chExt cx="126000" cy="126000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249BFEB8-AA74-4F2A-80A1-6512C31EF683}"/>
                    </a:ext>
                  </a:extLst>
                </p:cNvPr>
                <p:cNvSpPr/>
                <p:nvPr/>
              </p:nvSpPr>
              <p:spPr>
                <a:xfrm>
                  <a:off x="9767835" y="3620553"/>
                  <a:ext cx="126000" cy="126000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B91642C0-598E-4FD8-91C8-C0DE11F1D1B5}"/>
                    </a:ext>
                  </a:extLst>
                </p:cNvPr>
                <p:cNvSpPr/>
                <p:nvPr/>
              </p:nvSpPr>
              <p:spPr>
                <a:xfrm>
                  <a:off x="9785835" y="3638553"/>
                  <a:ext cx="90000" cy="90000"/>
                </a:xfrm>
                <a:prstGeom prst="ellipse">
                  <a:avLst/>
                </a:prstGeom>
                <a:noFill/>
                <a:ln w="9525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79C1C1-69D7-4AC5-BBBF-41E955A1E908}"/>
                </a:ext>
              </a:extLst>
            </p:cNvPr>
            <p:cNvSpPr txBox="1"/>
            <p:nvPr/>
          </p:nvSpPr>
          <p:spPr>
            <a:xfrm>
              <a:off x="2847704" y="3105835"/>
              <a:ext cx="64965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Attention Mechanism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59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F5CAB93-FDD1-4777-B2FF-36050D78A5C1}"/>
              </a:ext>
            </a:extLst>
          </p:cNvPr>
          <p:cNvSpPr/>
          <p:nvPr userDrawn="1"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5CAB93-FDD1-4777-B2FF-36050D78A5C1}"/>
              </a:ext>
            </a:extLst>
          </p:cNvPr>
          <p:cNvSpPr/>
          <p:nvPr userDrawn="1"/>
        </p:nvSpPr>
        <p:spPr>
          <a:xfrm>
            <a:off x="0" y="4084680"/>
            <a:ext cx="12192000" cy="277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2929"/>
            <a:ext cx="2743200" cy="365125"/>
          </a:xfrm>
        </p:spPr>
        <p:txBody>
          <a:bodyPr/>
          <a:lstStyle/>
          <a:p>
            <a:fld id="{95A48102-1869-4C0A-80E5-95B25503F93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293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293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2E4F09-9A85-4550-A44C-58DEC8E6F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5A4E8A-E6CF-4D27-BA32-637C1AB9607C}"/>
              </a:ext>
            </a:extLst>
          </p:cNvPr>
          <p:cNvSpPr/>
          <p:nvPr/>
        </p:nvSpPr>
        <p:spPr>
          <a:xfrm>
            <a:off x="0" y="586009"/>
            <a:ext cx="4320000" cy="25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85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F5CAB93-FDD1-4777-B2FF-36050D78A5C1}"/>
              </a:ext>
            </a:extLst>
          </p:cNvPr>
          <p:cNvSpPr/>
          <p:nvPr userDrawn="1"/>
        </p:nvSpPr>
        <p:spPr>
          <a:xfrm>
            <a:off x="0" y="0"/>
            <a:ext cx="12192000" cy="61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5CAB93-FDD1-4777-B2FF-36050D78A5C1}"/>
              </a:ext>
            </a:extLst>
          </p:cNvPr>
          <p:cNvSpPr/>
          <p:nvPr userDrawn="1"/>
        </p:nvSpPr>
        <p:spPr>
          <a:xfrm>
            <a:off x="0" y="6425579"/>
            <a:ext cx="12192000" cy="432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5A4E8A-E6CF-4D27-BA32-637C1AB9607C}"/>
              </a:ext>
            </a:extLst>
          </p:cNvPr>
          <p:cNvSpPr/>
          <p:nvPr/>
        </p:nvSpPr>
        <p:spPr>
          <a:xfrm>
            <a:off x="0" y="586009"/>
            <a:ext cx="4320000" cy="25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82929"/>
            <a:ext cx="2743200" cy="365125"/>
          </a:xfrm>
        </p:spPr>
        <p:txBody>
          <a:bodyPr/>
          <a:lstStyle/>
          <a:p>
            <a:fld id="{95A48102-1869-4C0A-80E5-95B25503F93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82930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8293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2E4F09-9A85-4550-A44C-58DEC8E6F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7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F5CAB93-FDD1-4777-B2FF-36050D78A5C1}"/>
              </a:ext>
            </a:extLst>
          </p:cNvPr>
          <p:cNvSpPr/>
          <p:nvPr userDrawn="1"/>
        </p:nvSpPr>
        <p:spPr>
          <a:xfrm>
            <a:off x="0" y="4321725"/>
            <a:ext cx="12192000" cy="25362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8102-1869-4C0A-80E5-95B25503F93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F09-9A85-4550-A44C-58DEC8E6F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5CAB93-FDD1-4777-B2FF-36050D78A5C1}"/>
              </a:ext>
            </a:extLst>
          </p:cNvPr>
          <p:cNvSpPr/>
          <p:nvPr userDrawn="1"/>
        </p:nvSpPr>
        <p:spPr>
          <a:xfrm>
            <a:off x="0" y="0"/>
            <a:ext cx="12192000" cy="253627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14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F5CAB93-FDD1-4777-B2FF-36050D78A5C1}"/>
              </a:ext>
            </a:extLst>
          </p:cNvPr>
          <p:cNvSpPr/>
          <p:nvPr userDrawn="1"/>
        </p:nvSpPr>
        <p:spPr>
          <a:xfrm>
            <a:off x="0" y="3798000"/>
            <a:ext cx="12192000" cy="306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8102-1869-4C0A-80E5-95B25503F93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E4F09-9A85-4550-A44C-58DEC8E6F6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5CAB93-FDD1-4777-B2FF-36050D78A5C1}"/>
              </a:ext>
            </a:extLst>
          </p:cNvPr>
          <p:cNvSpPr/>
          <p:nvPr userDrawn="1"/>
        </p:nvSpPr>
        <p:spPr>
          <a:xfrm>
            <a:off x="0" y="-1"/>
            <a:ext cx="12192000" cy="3060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23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8102-1869-4C0A-80E5-95B25503F93A}" type="datetimeFigureOut">
              <a:rPr lang="ko-KR" altLang="en-US" smtClean="0"/>
              <a:t>2020-09-17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52E4F09-9A85-4550-A44C-58DEC8E6F6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4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6.png"/><Relationship Id="rId7" Type="http://schemas.openxmlformats.org/officeDocument/2006/relationships/image" Target="../media/image51.png"/><Relationship Id="rId12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65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6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2516777"/>
            <a:ext cx="12192000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0" y="4345577"/>
            <a:ext cx="12192000" cy="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2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1213" y="3244334"/>
            <a:ext cx="80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지금부터 </a:t>
            </a:r>
            <a:r>
              <a:rPr lang="en-US" altLang="ko-KR" dirty="0" smtClean="0">
                <a:solidFill>
                  <a:schemeClr val="accent2"/>
                </a:solidFill>
              </a:rPr>
              <a:t>Attention Mechanism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설명합니다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612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직선 연결선 250"/>
          <p:cNvCxnSpPr>
            <a:stCxn id="85" idx="2"/>
            <a:endCxn id="241" idx="0"/>
          </p:cNvCxnSpPr>
          <p:nvPr/>
        </p:nvCxnSpPr>
        <p:spPr>
          <a:xfrm>
            <a:off x="7827702" y="2427875"/>
            <a:ext cx="1170100" cy="1230566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/>
          <p:cNvCxnSpPr>
            <a:stCxn id="85" idx="2"/>
            <a:endCxn id="242" idx="0"/>
          </p:cNvCxnSpPr>
          <p:nvPr/>
        </p:nvCxnSpPr>
        <p:spPr>
          <a:xfrm>
            <a:off x="7827702" y="2427875"/>
            <a:ext cx="2164208" cy="1230566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701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Seq2Seq with </a:t>
            </a:r>
            <a:r>
              <a:rPr lang="en-US" altLang="ko-KR" sz="2000" dirty="0" smtClean="0">
                <a:solidFill>
                  <a:schemeClr val="accent4"/>
                </a:solidFill>
                <a:latin typeface="+mj-ea"/>
                <a:ea typeface="+mj-ea"/>
              </a:rPr>
              <a:t>Attention</a:t>
            </a:r>
            <a:endParaRPr lang="ko-KR" altLang="en-US" sz="2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956118" y="3682079"/>
            <a:ext cx="4866842" cy="995881"/>
          </a:xfrm>
          <a:prstGeom prst="roundRect">
            <a:avLst>
              <a:gd name="adj" fmla="val 6173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꺾인 연결선 258"/>
          <p:cNvCxnSpPr>
            <a:stCxn id="135" idx="0"/>
            <a:endCxn id="238" idx="1"/>
          </p:cNvCxnSpPr>
          <p:nvPr/>
        </p:nvCxnSpPr>
        <p:spPr>
          <a:xfrm rot="16200000" flipH="1">
            <a:off x="5882416" y="3670030"/>
            <a:ext cx="199192" cy="1172489"/>
          </a:xfrm>
          <a:prstGeom prst="bentConnector4">
            <a:avLst>
              <a:gd name="adj1" fmla="val -114764"/>
              <a:gd name="adj2" fmla="val 66052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1042936" y="4156678"/>
            <a:ext cx="752812" cy="398383"/>
          </a:xfrm>
          <a:prstGeom prst="roundRect">
            <a:avLst>
              <a:gd name="adj" fmla="val 13009"/>
            </a:avLst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RNN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/>
          <p:cNvCxnSpPr>
            <a:stCxn id="69" idx="0"/>
            <a:endCxn id="65" idx="2"/>
          </p:cNvCxnSpPr>
          <p:nvPr/>
        </p:nvCxnSpPr>
        <p:spPr>
          <a:xfrm flipV="1">
            <a:off x="1419341" y="4555061"/>
            <a:ext cx="2" cy="20133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263350" y="4756399"/>
            <a:ext cx="311981" cy="28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나</a:t>
            </a:r>
            <a:endParaRPr lang="ko-KR" altLang="en-US" sz="1400" dirty="0"/>
          </a:p>
        </p:txBody>
      </p:sp>
      <p:cxnSp>
        <p:nvCxnSpPr>
          <p:cNvPr id="70" name="꺾인 연결선 69"/>
          <p:cNvCxnSpPr>
            <a:stCxn id="65" idx="0"/>
          </p:cNvCxnSpPr>
          <p:nvPr/>
        </p:nvCxnSpPr>
        <p:spPr>
          <a:xfrm rot="16200000" flipH="1">
            <a:off x="1614633" y="3961387"/>
            <a:ext cx="199192" cy="589774"/>
          </a:xfrm>
          <a:prstGeom prst="bentConnector4">
            <a:avLst>
              <a:gd name="adj1" fmla="val -36286"/>
              <a:gd name="adj2" fmla="val 81911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113"/>
          <p:cNvSpPr/>
          <p:nvPr/>
        </p:nvSpPr>
        <p:spPr>
          <a:xfrm>
            <a:off x="2037042" y="4156678"/>
            <a:ext cx="752812" cy="398383"/>
          </a:xfrm>
          <a:prstGeom prst="roundRect">
            <a:avLst>
              <a:gd name="adj" fmla="val 13009"/>
            </a:avLst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RNN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/>
          <p:cNvCxnSpPr>
            <a:stCxn id="118" idx="0"/>
            <a:endCxn id="114" idx="2"/>
          </p:cNvCxnSpPr>
          <p:nvPr/>
        </p:nvCxnSpPr>
        <p:spPr>
          <a:xfrm flipV="1">
            <a:off x="2413447" y="4555061"/>
            <a:ext cx="2" cy="20133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257456" y="4756399"/>
            <a:ext cx="311981" cy="28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는</a:t>
            </a:r>
            <a:endParaRPr lang="ko-KR" altLang="en-US" sz="1400" dirty="0"/>
          </a:p>
        </p:txBody>
      </p:sp>
      <p:cxnSp>
        <p:nvCxnSpPr>
          <p:cNvPr id="119" name="꺾인 연결선 118"/>
          <p:cNvCxnSpPr>
            <a:stCxn id="114" idx="0"/>
          </p:cNvCxnSpPr>
          <p:nvPr/>
        </p:nvCxnSpPr>
        <p:spPr>
          <a:xfrm rot="16200000" flipH="1">
            <a:off x="2608739" y="3961387"/>
            <a:ext cx="199192" cy="589774"/>
          </a:xfrm>
          <a:prstGeom prst="bentConnector4">
            <a:avLst>
              <a:gd name="adj1" fmla="val -36286"/>
              <a:gd name="adj2" fmla="val 81911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모서리가 둥근 직사각형 120"/>
          <p:cNvSpPr/>
          <p:nvPr/>
        </p:nvSpPr>
        <p:spPr>
          <a:xfrm>
            <a:off x="3031149" y="4156678"/>
            <a:ext cx="752812" cy="398383"/>
          </a:xfrm>
          <a:prstGeom prst="roundRect">
            <a:avLst>
              <a:gd name="adj" fmla="val 13009"/>
            </a:avLst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RNN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2" name="직선 화살표 연결선 121"/>
          <p:cNvCxnSpPr>
            <a:stCxn id="125" idx="0"/>
            <a:endCxn id="121" idx="2"/>
          </p:cNvCxnSpPr>
          <p:nvPr/>
        </p:nvCxnSpPr>
        <p:spPr>
          <a:xfrm flipV="1">
            <a:off x="3407554" y="4555061"/>
            <a:ext cx="2" cy="20133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031148" y="4756399"/>
            <a:ext cx="752810" cy="28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고양이</a:t>
            </a:r>
            <a:endParaRPr lang="ko-KR" altLang="en-US" sz="1400" dirty="0"/>
          </a:p>
        </p:txBody>
      </p:sp>
      <p:cxnSp>
        <p:nvCxnSpPr>
          <p:cNvPr id="126" name="꺾인 연결선 125"/>
          <p:cNvCxnSpPr>
            <a:stCxn id="121" idx="0"/>
          </p:cNvCxnSpPr>
          <p:nvPr/>
        </p:nvCxnSpPr>
        <p:spPr>
          <a:xfrm rot="16200000" flipH="1">
            <a:off x="3602846" y="3961387"/>
            <a:ext cx="199192" cy="589774"/>
          </a:xfrm>
          <a:prstGeom prst="bentConnector4">
            <a:avLst>
              <a:gd name="adj1" fmla="val -36286"/>
              <a:gd name="adj2" fmla="val 81911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127"/>
          <p:cNvSpPr/>
          <p:nvPr/>
        </p:nvSpPr>
        <p:spPr>
          <a:xfrm>
            <a:off x="4025255" y="4156678"/>
            <a:ext cx="752812" cy="398383"/>
          </a:xfrm>
          <a:prstGeom prst="roundRect">
            <a:avLst>
              <a:gd name="adj" fmla="val 13009"/>
            </a:avLst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RNN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29" name="직선 화살표 연결선 128"/>
          <p:cNvCxnSpPr>
            <a:stCxn id="132" idx="0"/>
            <a:endCxn id="128" idx="2"/>
          </p:cNvCxnSpPr>
          <p:nvPr/>
        </p:nvCxnSpPr>
        <p:spPr>
          <a:xfrm flipH="1" flipV="1">
            <a:off x="4401661" y="4555061"/>
            <a:ext cx="41" cy="20133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118132" y="4756399"/>
            <a:ext cx="567139" cy="28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로소</a:t>
            </a:r>
            <a:endParaRPr lang="ko-KR" altLang="en-US" sz="1400" dirty="0"/>
          </a:p>
        </p:txBody>
      </p:sp>
      <p:cxnSp>
        <p:nvCxnSpPr>
          <p:cNvPr id="133" name="꺾인 연결선 132"/>
          <p:cNvCxnSpPr>
            <a:stCxn id="128" idx="0"/>
          </p:cNvCxnSpPr>
          <p:nvPr/>
        </p:nvCxnSpPr>
        <p:spPr>
          <a:xfrm rot="16200000" flipH="1">
            <a:off x="4596952" y="3961387"/>
            <a:ext cx="199192" cy="589774"/>
          </a:xfrm>
          <a:prstGeom prst="bentConnector4">
            <a:avLst>
              <a:gd name="adj1" fmla="val -36286"/>
              <a:gd name="adj2" fmla="val 81911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모서리가 둥근 직사각형 134"/>
          <p:cNvSpPr/>
          <p:nvPr/>
        </p:nvSpPr>
        <p:spPr>
          <a:xfrm>
            <a:off x="5019362" y="4156678"/>
            <a:ext cx="752812" cy="398383"/>
          </a:xfrm>
          <a:prstGeom prst="roundRect">
            <a:avLst>
              <a:gd name="adj" fmla="val 13009"/>
            </a:avLst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RNN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36" name="직선 화살표 연결선 135"/>
          <p:cNvCxnSpPr>
            <a:stCxn id="139" idx="0"/>
            <a:endCxn id="135" idx="2"/>
          </p:cNvCxnSpPr>
          <p:nvPr/>
        </p:nvCxnSpPr>
        <p:spPr>
          <a:xfrm flipH="1" flipV="1">
            <a:off x="5395768" y="4555061"/>
            <a:ext cx="3740" cy="20133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044259" y="4756399"/>
            <a:ext cx="71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이다</a:t>
            </a:r>
            <a:endParaRPr lang="ko-KR" altLang="en-US" sz="1400" dirty="0"/>
          </a:p>
        </p:txBody>
      </p:sp>
      <p:sp>
        <p:nvSpPr>
          <p:cNvPr id="162" name="TextBox 161"/>
          <p:cNvSpPr txBox="1"/>
          <p:nvPr/>
        </p:nvSpPr>
        <p:spPr>
          <a:xfrm>
            <a:off x="766908" y="3328997"/>
            <a:ext cx="97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Encoder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3" name="구부러진 연결선 2"/>
          <p:cNvCxnSpPr>
            <a:stCxn id="65" idx="0"/>
            <a:endCxn id="149" idx="1"/>
          </p:cNvCxnSpPr>
          <p:nvPr/>
        </p:nvCxnSpPr>
        <p:spPr>
          <a:xfrm rot="5400000" flipH="1" flipV="1">
            <a:off x="2211146" y="798130"/>
            <a:ext cx="2566745" cy="4150352"/>
          </a:xfrm>
          <a:prstGeom prst="curvedConnector2">
            <a:avLst/>
          </a:prstGeom>
          <a:ln>
            <a:solidFill>
              <a:srgbClr val="3B3838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구부러진 연결선 167"/>
          <p:cNvCxnSpPr>
            <a:stCxn id="114" idx="0"/>
            <a:endCxn id="138" idx="1"/>
          </p:cNvCxnSpPr>
          <p:nvPr/>
        </p:nvCxnSpPr>
        <p:spPr>
          <a:xfrm rot="5400000" flipH="1" flipV="1">
            <a:off x="2874473" y="1461457"/>
            <a:ext cx="2234197" cy="3156246"/>
          </a:xfrm>
          <a:prstGeom prst="curvedConnector2">
            <a:avLst/>
          </a:prstGeom>
          <a:ln>
            <a:solidFill>
              <a:srgbClr val="3B3838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구부러진 연결선 168"/>
          <p:cNvCxnSpPr>
            <a:stCxn id="121" idx="0"/>
            <a:endCxn id="107" idx="1"/>
          </p:cNvCxnSpPr>
          <p:nvPr/>
        </p:nvCxnSpPr>
        <p:spPr>
          <a:xfrm rot="5400000" flipH="1" flipV="1">
            <a:off x="3537800" y="2124785"/>
            <a:ext cx="1901649" cy="2162139"/>
          </a:xfrm>
          <a:prstGeom prst="curvedConnector2">
            <a:avLst/>
          </a:prstGeom>
          <a:ln>
            <a:solidFill>
              <a:srgbClr val="3B3838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구부러진 연결선 169"/>
          <p:cNvCxnSpPr>
            <a:stCxn id="128" idx="0"/>
            <a:endCxn id="97" idx="1"/>
          </p:cNvCxnSpPr>
          <p:nvPr/>
        </p:nvCxnSpPr>
        <p:spPr>
          <a:xfrm rot="5400000" flipH="1" flipV="1">
            <a:off x="4201127" y="2788112"/>
            <a:ext cx="1569101" cy="1168033"/>
          </a:xfrm>
          <a:prstGeom prst="curvedConnector2">
            <a:avLst/>
          </a:prstGeom>
          <a:ln>
            <a:solidFill>
              <a:srgbClr val="3B3838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구부러진 연결선 170"/>
          <p:cNvCxnSpPr>
            <a:stCxn id="135" idx="0"/>
            <a:endCxn id="84" idx="1"/>
          </p:cNvCxnSpPr>
          <p:nvPr/>
        </p:nvCxnSpPr>
        <p:spPr>
          <a:xfrm rot="5400000" flipH="1" flipV="1">
            <a:off x="4864455" y="3451439"/>
            <a:ext cx="1236553" cy="173926"/>
          </a:xfrm>
          <a:prstGeom prst="curvedConnector2">
            <a:avLst/>
          </a:prstGeom>
          <a:ln>
            <a:solidFill>
              <a:srgbClr val="3B3838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5569694" y="1408836"/>
            <a:ext cx="2478473" cy="1668746"/>
            <a:chOff x="5569694" y="1408836"/>
            <a:chExt cx="2478473" cy="1668746"/>
          </a:xfrm>
        </p:grpSpPr>
        <p:grpSp>
          <p:nvGrpSpPr>
            <p:cNvPr id="6" name="그룹 5"/>
            <p:cNvGrpSpPr/>
            <p:nvPr/>
          </p:nvGrpSpPr>
          <p:grpSpPr>
            <a:xfrm>
              <a:off x="5569694" y="1408836"/>
              <a:ext cx="1765304" cy="1668746"/>
              <a:chOff x="5569694" y="1408836"/>
              <a:chExt cx="1765304" cy="1668746"/>
            </a:xfrm>
          </p:grpSpPr>
          <p:grpSp>
            <p:nvGrpSpPr>
              <p:cNvPr id="12" name="그룹 11"/>
              <p:cNvGrpSpPr/>
              <p:nvPr/>
            </p:nvGrpSpPr>
            <p:grpSpPr>
              <a:xfrm>
                <a:off x="5569694" y="1408836"/>
                <a:ext cx="1752604" cy="1668746"/>
                <a:chOff x="6068360" y="1408836"/>
                <a:chExt cx="1752604" cy="1668746"/>
              </a:xfrm>
            </p:grpSpPr>
            <p:grpSp>
              <p:nvGrpSpPr>
                <p:cNvPr id="256" name="그룹 255"/>
                <p:cNvGrpSpPr/>
                <p:nvPr/>
              </p:nvGrpSpPr>
              <p:grpSpPr>
                <a:xfrm>
                  <a:off x="6068360" y="2739028"/>
                  <a:ext cx="1752604" cy="338554"/>
                  <a:chOff x="5592517" y="2850017"/>
                  <a:chExt cx="1752604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TextBox 83"/>
                      <p:cNvSpPr txBox="1"/>
                      <p:nvPr/>
                    </p:nvSpPr>
                    <p:spPr>
                      <a:xfrm>
                        <a:off x="5592517" y="2877225"/>
                        <a:ext cx="3119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4" name="TextBox 8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92517" y="2877225"/>
                        <a:ext cx="311981" cy="307777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60" name="그룹 159"/>
                  <p:cNvGrpSpPr/>
                  <p:nvPr/>
                </p:nvGrpSpPr>
                <p:grpSpPr>
                  <a:xfrm>
                    <a:off x="5891529" y="2850017"/>
                    <a:ext cx="1453592" cy="338554"/>
                    <a:chOff x="7534097" y="4020896"/>
                    <a:chExt cx="1453592" cy="338554"/>
                  </a:xfrm>
                </p:grpSpPr>
                <p:grpSp>
                  <p:nvGrpSpPr>
                    <p:cNvPr id="156" name="그룹 155"/>
                    <p:cNvGrpSpPr/>
                    <p:nvPr/>
                  </p:nvGrpSpPr>
                  <p:grpSpPr>
                    <a:xfrm>
                      <a:off x="7725852" y="4100173"/>
                      <a:ext cx="1070082" cy="180000"/>
                      <a:chOff x="8037545" y="4179450"/>
                      <a:chExt cx="1070082" cy="180000"/>
                    </a:xfrm>
                  </p:grpSpPr>
                  <p:sp>
                    <p:nvSpPr>
                      <p:cNvPr id="150" name="타원 149"/>
                      <p:cNvSpPr/>
                      <p:nvPr/>
                    </p:nvSpPr>
                    <p:spPr>
                      <a:xfrm>
                        <a:off x="8037545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1" name="타원 150"/>
                      <p:cNvSpPr/>
                      <p:nvPr/>
                    </p:nvSpPr>
                    <p:spPr>
                      <a:xfrm>
                        <a:off x="8334239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accent4"/>
                          </a:solidFill>
                        </a:endParaRPr>
                      </a:p>
                    </p:txBody>
                  </p:sp>
                  <p:sp>
                    <p:nvSpPr>
                      <p:cNvPr id="152" name="타원 151"/>
                      <p:cNvSpPr/>
                      <p:nvPr/>
                    </p:nvSpPr>
                    <p:spPr>
                      <a:xfrm>
                        <a:off x="8630933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3" name="타원 152"/>
                      <p:cNvSpPr/>
                      <p:nvPr/>
                    </p:nvSpPr>
                    <p:spPr>
                      <a:xfrm>
                        <a:off x="8927627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55" name="TextBox 154"/>
                    <p:cNvSpPr txBox="1"/>
                    <p:nvPr/>
                  </p:nvSpPr>
                  <p:spPr>
                    <a:xfrm>
                      <a:off x="7534097" y="4020896"/>
                      <a:ext cx="19175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dirty="0" smtClean="0"/>
                        <a:t>[ 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8795934" y="4020896"/>
                      <a:ext cx="19175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dirty="0"/>
                        <a:t>]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p:txBody>
                </p:sp>
              </p:grpSp>
            </p:grpSp>
            <p:grpSp>
              <p:nvGrpSpPr>
                <p:cNvPr id="96" name="그룹 95"/>
                <p:cNvGrpSpPr/>
                <p:nvPr/>
              </p:nvGrpSpPr>
              <p:grpSpPr>
                <a:xfrm>
                  <a:off x="6068360" y="2406480"/>
                  <a:ext cx="1752604" cy="338554"/>
                  <a:chOff x="5592517" y="2850017"/>
                  <a:chExt cx="1752604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7" name="TextBox 96"/>
                      <p:cNvSpPr txBox="1"/>
                      <p:nvPr/>
                    </p:nvSpPr>
                    <p:spPr>
                      <a:xfrm>
                        <a:off x="5592517" y="2877225"/>
                        <a:ext cx="3119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7" name="TextBox 9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92517" y="2877225"/>
                        <a:ext cx="311981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8" name="그룹 97"/>
                  <p:cNvGrpSpPr/>
                  <p:nvPr/>
                </p:nvGrpSpPr>
                <p:grpSpPr>
                  <a:xfrm>
                    <a:off x="5891529" y="2850017"/>
                    <a:ext cx="1453592" cy="338554"/>
                    <a:chOff x="7534097" y="4020896"/>
                    <a:chExt cx="1453592" cy="338554"/>
                  </a:xfrm>
                </p:grpSpPr>
                <p:grpSp>
                  <p:nvGrpSpPr>
                    <p:cNvPr id="99" name="그룹 98"/>
                    <p:cNvGrpSpPr/>
                    <p:nvPr/>
                  </p:nvGrpSpPr>
                  <p:grpSpPr>
                    <a:xfrm>
                      <a:off x="7725852" y="4100173"/>
                      <a:ext cx="1070082" cy="180000"/>
                      <a:chOff x="8037545" y="4179450"/>
                      <a:chExt cx="1070082" cy="180000"/>
                    </a:xfrm>
                  </p:grpSpPr>
                  <p:sp>
                    <p:nvSpPr>
                      <p:cNvPr id="102" name="타원 101"/>
                      <p:cNvSpPr/>
                      <p:nvPr/>
                    </p:nvSpPr>
                    <p:spPr>
                      <a:xfrm>
                        <a:off x="8037545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3" name="타원 102"/>
                      <p:cNvSpPr/>
                      <p:nvPr/>
                    </p:nvSpPr>
                    <p:spPr>
                      <a:xfrm>
                        <a:off x="8334239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accent4"/>
                          </a:solidFill>
                        </a:endParaRPr>
                      </a:p>
                    </p:txBody>
                  </p:sp>
                  <p:sp>
                    <p:nvSpPr>
                      <p:cNvPr id="104" name="타원 103"/>
                      <p:cNvSpPr/>
                      <p:nvPr/>
                    </p:nvSpPr>
                    <p:spPr>
                      <a:xfrm>
                        <a:off x="8630933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5" name="타원 104"/>
                      <p:cNvSpPr/>
                      <p:nvPr/>
                    </p:nvSpPr>
                    <p:spPr>
                      <a:xfrm>
                        <a:off x="8927627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7534097" y="4020896"/>
                      <a:ext cx="19175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dirty="0" smtClean="0"/>
                        <a:t>[ 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8795934" y="4020896"/>
                      <a:ext cx="19175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dirty="0"/>
                        <a:t>]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p:txBody>
                </p:sp>
              </p:grpSp>
            </p:grpSp>
            <p:grpSp>
              <p:nvGrpSpPr>
                <p:cNvPr id="106" name="그룹 105"/>
                <p:cNvGrpSpPr/>
                <p:nvPr/>
              </p:nvGrpSpPr>
              <p:grpSpPr>
                <a:xfrm>
                  <a:off x="6068360" y="2073932"/>
                  <a:ext cx="1752604" cy="338554"/>
                  <a:chOff x="5592517" y="2850017"/>
                  <a:chExt cx="1752604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TextBox 106"/>
                      <p:cNvSpPr txBox="1"/>
                      <p:nvPr/>
                    </p:nvSpPr>
                    <p:spPr>
                      <a:xfrm>
                        <a:off x="5592517" y="2877225"/>
                        <a:ext cx="3119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7" name="TextBox 10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92517" y="2877225"/>
                        <a:ext cx="311981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8" name="그룹 107"/>
                  <p:cNvGrpSpPr/>
                  <p:nvPr/>
                </p:nvGrpSpPr>
                <p:grpSpPr>
                  <a:xfrm>
                    <a:off x="5891529" y="2850017"/>
                    <a:ext cx="1453592" cy="338554"/>
                    <a:chOff x="7534097" y="4020896"/>
                    <a:chExt cx="1453592" cy="338554"/>
                  </a:xfrm>
                </p:grpSpPr>
                <p:grpSp>
                  <p:nvGrpSpPr>
                    <p:cNvPr id="109" name="그룹 108"/>
                    <p:cNvGrpSpPr/>
                    <p:nvPr/>
                  </p:nvGrpSpPr>
                  <p:grpSpPr>
                    <a:xfrm>
                      <a:off x="7725852" y="4100173"/>
                      <a:ext cx="1070082" cy="180000"/>
                      <a:chOff x="8037545" y="4179450"/>
                      <a:chExt cx="1070082" cy="180000"/>
                    </a:xfrm>
                  </p:grpSpPr>
                  <p:sp>
                    <p:nvSpPr>
                      <p:cNvPr id="112" name="타원 111"/>
                      <p:cNvSpPr/>
                      <p:nvPr/>
                    </p:nvSpPr>
                    <p:spPr>
                      <a:xfrm>
                        <a:off x="8037545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3" name="타원 112"/>
                      <p:cNvSpPr/>
                      <p:nvPr/>
                    </p:nvSpPr>
                    <p:spPr>
                      <a:xfrm>
                        <a:off x="8334239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accent4"/>
                          </a:solidFill>
                        </a:endParaRPr>
                      </a:p>
                    </p:txBody>
                  </p:sp>
                  <p:sp>
                    <p:nvSpPr>
                      <p:cNvPr id="120" name="타원 119"/>
                      <p:cNvSpPr/>
                      <p:nvPr/>
                    </p:nvSpPr>
                    <p:spPr>
                      <a:xfrm>
                        <a:off x="8630933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27" name="타원 126"/>
                      <p:cNvSpPr/>
                      <p:nvPr/>
                    </p:nvSpPr>
                    <p:spPr>
                      <a:xfrm>
                        <a:off x="8927627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7534097" y="4020896"/>
                      <a:ext cx="19175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dirty="0" smtClean="0"/>
                        <a:t>[ 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111" name="TextBox 110"/>
                    <p:cNvSpPr txBox="1"/>
                    <p:nvPr/>
                  </p:nvSpPr>
                  <p:spPr>
                    <a:xfrm>
                      <a:off x="8795934" y="4020896"/>
                      <a:ext cx="19175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dirty="0"/>
                        <a:t>]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p:txBody>
                </p:sp>
              </p:grpSp>
            </p:grpSp>
            <p:grpSp>
              <p:nvGrpSpPr>
                <p:cNvPr id="134" name="그룹 133"/>
                <p:cNvGrpSpPr/>
                <p:nvPr/>
              </p:nvGrpSpPr>
              <p:grpSpPr>
                <a:xfrm>
                  <a:off x="6068360" y="1741384"/>
                  <a:ext cx="1752604" cy="338554"/>
                  <a:chOff x="5592517" y="2850017"/>
                  <a:chExt cx="1752604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/>
                      <p:cNvSpPr txBox="1"/>
                      <p:nvPr/>
                    </p:nvSpPr>
                    <p:spPr>
                      <a:xfrm>
                        <a:off x="5592517" y="2877225"/>
                        <a:ext cx="3119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8" name="TextBox 1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92517" y="2877225"/>
                        <a:ext cx="311981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40" name="그룹 139"/>
                  <p:cNvGrpSpPr/>
                  <p:nvPr/>
                </p:nvGrpSpPr>
                <p:grpSpPr>
                  <a:xfrm>
                    <a:off x="5891529" y="2850017"/>
                    <a:ext cx="1453592" cy="338554"/>
                    <a:chOff x="7534097" y="4020896"/>
                    <a:chExt cx="1453592" cy="338554"/>
                  </a:xfrm>
                </p:grpSpPr>
                <p:grpSp>
                  <p:nvGrpSpPr>
                    <p:cNvPr id="141" name="그룹 140"/>
                    <p:cNvGrpSpPr/>
                    <p:nvPr/>
                  </p:nvGrpSpPr>
                  <p:grpSpPr>
                    <a:xfrm>
                      <a:off x="7725852" y="4100173"/>
                      <a:ext cx="1070082" cy="180000"/>
                      <a:chOff x="8037545" y="4179450"/>
                      <a:chExt cx="1070082" cy="180000"/>
                    </a:xfrm>
                  </p:grpSpPr>
                  <p:sp>
                    <p:nvSpPr>
                      <p:cNvPr id="144" name="타원 143"/>
                      <p:cNvSpPr/>
                      <p:nvPr/>
                    </p:nvSpPr>
                    <p:spPr>
                      <a:xfrm>
                        <a:off x="8037545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5" name="타원 144"/>
                      <p:cNvSpPr/>
                      <p:nvPr/>
                    </p:nvSpPr>
                    <p:spPr>
                      <a:xfrm>
                        <a:off x="8334239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accent4"/>
                          </a:solidFill>
                        </a:endParaRPr>
                      </a:p>
                    </p:txBody>
                  </p:sp>
                  <p:sp>
                    <p:nvSpPr>
                      <p:cNvPr id="146" name="타원 145"/>
                      <p:cNvSpPr/>
                      <p:nvPr/>
                    </p:nvSpPr>
                    <p:spPr>
                      <a:xfrm>
                        <a:off x="8630933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5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7" name="타원 146"/>
                      <p:cNvSpPr/>
                      <p:nvPr/>
                    </p:nvSpPr>
                    <p:spPr>
                      <a:xfrm>
                        <a:off x="8927627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6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42" name="TextBox 141"/>
                    <p:cNvSpPr txBox="1"/>
                    <p:nvPr/>
                  </p:nvSpPr>
                  <p:spPr>
                    <a:xfrm>
                      <a:off x="7534097" y="4020896"/>
                      <a:ext cx="19175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dirty="0" smtClean="0"/>
                        <a:t>[ 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143" name="TextBox 142"/>
                    <p:cNvSpPr txBox="1"/>
                    <p:nvPr/>
                  </p:nvSpPr>
                  <p:spPr>
                    <a:xfrm>
                      <a:off x="8795934" y="4020896"/>
                      <a:ext cx="19175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dirty="0"/>
                        <a:t>]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p:txBody>
                </p:sp>
              </p:grpSp>
            </p:grpSp>
            <p:grpSp>
              <p:nvGrpSpPr>
                <p:cNvPr id="148" name="그룹 147"/>
                <p:cNvGrpSpPr/>
                <p:nvPr/>
              </p:nvGrpSpPr>
              <p:grpSpPr>
                <a:xfrm>
                  <a:off x="6068360" y="1408836"/>
                  <a:ext cx="1752604" cy="338554"/>
                  <a:chOff x="5592517" y="2850017"/>
                  <a:chExt cx="1752604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TextBox 148"/>
                      <p:cNvSpPr txBox="1"/>
                      <p:nvPr/>
                    </p:nvSpPr>
                    <p:spPr>
                      <a:xfrm>
                        <a:off x="5592517" y="2877225"/>
                        <a:ext cx="311981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9" name="TextBox 1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592517" y="2877225"/>
                        <a:ext cx="311981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54" name="그룹 153"/>
                  <p:cNvGrpSpPr/>
                  <p:nvPr/>
                </p:nvGrpSpPr>
                <p:grpSpPr>
                  <a:xfrm>
                    <a:off x="5891529" y="2850017"/>
                    <a:ext cx="1453592" cy="338554"/>
                    <a:chOff x="7534097" y="4020896"/>
                    <a:chExt cx="1453592" cy="338554"/>
                  </a:xfrm>
                </p:grpSpPr>
                <p:grpSp>
                  <p:nvGrpSpPr>
                    <p:cNvPr id="157" name="그룹 156"/>
                    <p:cNvGrpSpPr/>
                    <p:nvPr/>
                  </p:nvGrpSpPr>
                  <p:grpSpPr>
                    <a:xfrm>
                      <a:off x="7725852" y="4100173"/>
                      <a:ext cx="1070082" cy="180000"/>
                      <a:chOff x="8037545" y="4179450"/>
                      <a:chExt cx="1070082" cy="180000"/>
                    </a:xfrm>
                  </p:grpSpPr>
                  <p:sp>
                    <p:nvSpPr>
                      <p:cNvPr id="164" name="타원 163"/>
                      <p:cNvSpPr/>
                      <p:nvPr/>
                    </p:nvSpPr>
                    <p:spPr>
                      <a:xfrm>
                        <a:off x="8037545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5" name="타원 164"/>
                      <p:cNvSpPr/>
                      <p:nvPr/>
                    </p:nvSpPr>
                    <p:spPr>
                      <a:xfrm>
                        <a:off x="8334239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accent4"/>
                          </a:solidFill>
                        </a:endParaRPr>
                      </a:p>
                    </p:txBody>
                  </p:sp>
                  <p:sp>
                    <p:nvSpPr>
                      <p:cNvPr id="166" name="타원 165"/>
                      <p:cNvSpPr/>
                      <p:nvPr/>
                    </p:nvSpPr>
                    <p:spPr>
                      <a:xfrm>
                        <a:off x="8630933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7" name="타원 166"/>
                      <p:cNvSpPr/>
                      <p:nvPr/>
                    </p:nvSpPr>
                    <p:spPr>
                      <a:xfrm>
                        <a:off x="8927627" y="4179450"/>
                        <a:ext cx="180000" cy="180000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7534097" y="4020896"/>
                      <a:ext cx="19175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dirty="0" smtClean="0"/>
                        <a:t>[ </a:t>
                      </a:r>
                      <a:endParaRPr lang="ko-KR" altLang="en-US" sz="1600" dirty="0"/>
                    </a:p>
                  </p:txBody>
                </p:sp>
                <p:sp>
                  <p:nvSpPr>
                    <p:cNvPr id="163" name="TextBox 162"/>
                    <p:cNvSpPr txBox="1"/>
                    <p:nvPr/>
                  </p:nvSpPr>
                  <p:spPr>
                    <a:xfrm>
                      <a:off x="8795934" y="4020896"/>
                      <a:ext cx="19175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 dirty="0"/>
                        <a:t>]</a:t>
                      </a:r>
                      <a:r>
                        <a:rPr lang="en-US" altLang="ko-KR" sz="1600" dirty="0" smtClean="0"/>
                        <a:t> </a:t>
                      </a:r>
                      <a:endParaRPr lang="ko-KR" altLang="en-US" sz="1600" dirty="0"/>
                    </a:p>
                  </p:txBody>
                </p:sp>
              </p:grpSp>
            </p:grpSp>
          </p:grpSp>
          <p:cxnSp>
            <p:nvCxnSpPr>
              <p:cNvPr id="5" name="구부러진 연결선 4"/>
              <p:cNvCxnSpPr>
                <a:stCxn id="163" idx="3"/>
                <a:endCxn id="159" idx="3"/>
              </p:cNvCxnSpPr>
              <p:nvPr/>
            </p:nvCxnSpPr>
            <p:spPr>
              <a:xfrm>
                <a:off x="7322298" y="1578113"/>
                <a:ext cx="12700" cy="133019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3B3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7607237" y="2058543"/>
                  <a:ext cx="4409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h𝑠</m:t>
                        </m:r>
                      </m:oMath>
                    </m:oMathPara>
                  </a14:m>
                  <a:endParaRPr lang="ko-KR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7237" y="2058543"/>
                  <a:ext cx="4409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그룹 199"/>
          <p:cNvGrpSpPr/>
          <p:nvPr/>
        </p:nvGrpSpPr>
        <p:grpSpPr>
          <a:xfrm>
            <a:off x="6633183" y="3658441"/>
            <a:ext cx="4729238" cy="1382096"/>
            <a:chOff x="460014" y="3021091"/>
            <a:chExt cx="4729238" cy="1382096"/>
          </a:xfrm>
        </p:grpSpPr>
        <p:sp>
          <p:nvSpPr>
            <p:cNvPr id="202" name="모서리가 둥근 직사각형 201"/>
            <p:cNvSpPr/>
            <p:nvPr/>
          </p:nvSpPr>
          <p:spPr>
            <a:xfrm>
              <a:off x="460014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03" name="직선 화살표 연결선 202"/>
            <p:cNvCxnSpPr>
              <a:stCxn id="206" idx="0"/>
              <a:endCxn id="202" idx="2"/>
            </p:cNvCxnSpPr>
            <p:nvPr/>
          </p:nvCxnSpPr>
          <p:spPr>
            <a:xfrm flipV="1">
              <a:off x="834324" y="3894072"/>
              <a:ext cx="2096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>
              <a:stCxn id="202" idx="0"/>
              <a:endCxn id="205" idx="2"/>
            </p:cNvCxnSpPr>
            <p:nvPr/>
          </p:nvCxnSpPr>
          <p:spPr>
            <a:xfrm flipH="1" flipV="1">
              <a:off x="836419" y="3335793"/>
              <a:ext cx="1" cy="159896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680428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8" y="3021091"/>
                  <a:ext cx="311981" cy="3147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TextBox 205"/>
            <p:cNvSpPr txBox="1"/>
            <p:nvPr/>
          </p:nvSpPr>
          <p:spPr>
            <a:xfrm>
              <a:off x="480680" y="4095410"/>
              <a:ext cx="707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&lt;Eos&gt;</a:t>
              </a:r>
              <a:endParaRPr lang="ko-KR" altLang="en-US" sz="1400" dirty="0"/>
            </a:p>
          </p:txBody>
        </p:sp>
        <p:cxnSp>
          <p:nvCxnSpPr>
            <p:cNvPr id="207" name="꺾인 연결선 206"/>
            <p:cNvCxnSpPr>
              <a:stCxn id="202" idx="0"/>
            </p:cNvCxnSpPr>
            <p:nvPr/>
          </p:nvCxnSpPr>
          <p:spPr>
            <a:xfrm rot="16200000" flipH="1">
              <a:off x="1031711" y="330039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모서리가 둥근 직사각형 207"/>
            <p:cNvSpPr/>
            <p:nvPr/>
          </p:nvSpPr>
          <p:spPr>
            <a:xfrm>
              <a:off x="1454120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09" name="직선 화살표 연결선 208"/>
            <p:cNvCxnSpPr>
              <a:stCxn id="212" idx="0"/>
              <a:endCxn id="208" idx="2"/>
            </p:cNvCxnSpPr>
            <p:nvPr/>
          </p:nvCxnSpPr>
          <p:spPr>
            <a:xfrm flipV="1">
              <a:off x="1830525" y="3894072"/>
              <a:ext cx="1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/>
            <p:cNvCxnSpPr>
              <a:stCxn id="208" idx="0"/>
            </p:cNvCxnSpPr>
            <p:nvPr/>
          </p:nvCxnSpPr>
          <p:spPr>
            <a:xfrm flipH="1" flipV="1">
              <a:off x="1830525" y="3305229"/>
              <a:ext cx="1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1674534" y="4095410"/>
              <a:ext cx="311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i</a:t>
              </a:r>
              <a:endParaRPr lang="ko-KR" altLang="en-US" sz="1400" dirty="0"/>
            </a:p>
          </p:txBody>
        </p:sp>
        <p:cxnSp>
          <p:nvCxnSpPr>
            <p:cNvPr id="213" name="꺾인 연결선 212"/>
            <p:cNvCxnSpPr>
              <a:stCxn id="208" idx="0"/>
            </p:cNvCxnSpPr>
            <p:nvPr/>
          </p:nvCxnSpPr>
          <p:spPr>
            <a:xfrm rot="16200000" flipH="1">
              <a:off x="2025817" y="330039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모서리가 둥근 직사각형 213"/>
            <p:cNvSpPr/>
            <p:nvPr/>
          </p:nvSpPr>
          <p:spPr>
            <a:xfrm>
              <a:off x="2448227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15" name="직선 화살표 연결선 214"/>
            <p:cNvCxnSpPr>
              <a:stCxn id="218" idx="0"/>
              <a:endCxn id="214" idx="2"/>
            </p:cNvCxnSpPr>
            <p:nvPr/>
          </p:nvCxnSpPr>
          <p:spPr>
            <a:xfrm flipV="1">
              <a:off x="2824631" y="3894072"/>
              <a:ext cx="2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/>
            <p:cNvCxnSpPr>
              <a:stCxn id="214" idx="0"/>
            </p:cNvCxnSpPr>
            <p:nvPr/>
          </p:nvCxnSpPr>
          <p:spPr>
            <a:xfrm flipH="1" flipV="1">
              <a:off x="2824632" y="3305229"/>
              <a:ext cx="1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2448226" y="4095410"/>
              <a:ext cx="752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am</a:t>
              </a:r>
              <a:endParaRPr lang="ko-KR" altLang="en-US" sz="1400" dirty="0"/>
            </a:p>
          </p:txBody>
        </p:sp>
        <p:cxnSp>
          <p:nvCxnSpPr>
            <p:cNvPr id="219" name="꺾인 연결선 218"/>
            <p:cNvCxnSpPr>
              <a:stCxn id="214" idx="0"/>
            </p:cNvCxnSpPr>
            <p:nvPr/>
          </p:nvCxnSpPr>
          <p:spPr>
            <a:xfrm rot="16200000" flipH="1">
              <a:off x="3019924" y="330039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모서리가 둥근 직사각형 219"/>
            <p:cNvSpPr/>
            <p:nvPr/>
          </p:nvSpPr>
          <p:spPr>
            <a:xfrm>
              <a:off x="3442333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21" name="직선 화살표 연결선 220"/>
            <p:cNvCxnSpPr>
              <a:stCxn id="224" idx="0"/>
              <a:endCxn id="220" idx="2"/>
            </p:cNvCxnSpPr>
            <p:nvPr/>
          </p:nvCxnSpPr>
          <p:spPr>
            <a:xfrm flipH="1" flipV="1">
              <a:off x="3818739" y="3894072"/>
              <a:ext cx="41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/>
            <p:cNvCxnSpPr>
              <a:stCxn id="220" idx="0"/>
            </p:cNvCxnSpPr>
            <p:nvPr/>
          </p:nvCxnSpPr>
          <p:spPr>
            <a:xfrm flipH="1" flipV="1">
              <a:off x="3818738" y="3305229"/>
              <a:ext cx="1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535210" y="4095410"/>
              <a:ext cx="567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</a:t>
              </a:r>
              <a:endParaRPr lang="ko-KR" altLang="en-US" sz="1400" dirty="0"/>
            </a:p>
          </p:txBody>
        </p:sp>
        <p:cxnSp>
          <p:nvCxnSpPr>
            <p:cNvPr id="225" name="꺾인 연결선 224"/>
            <p:cNvCxnSpPr>
              <a:stCxn id="220" idx="0"/>
            </p:cNvCxnSpPr>
            <p:nvPr/>
          </p:nvCxnSpPr>
          <p:spPr>
            <a:xfrm rot="16200000" flipH="1">
              <a:off x="4014030" y="330039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모서리가 둥근 직사각형 225"/>
            <p:cNvSpPr/>
            <p:nvPr/>
          </p:nvSpPr>
          <p:spPr>
            <a:xfrm>
              <a:off x="4436440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직선 화살표 연결선 226"/>
            <p:cNvCxnSpPr>
              <a:stCxn id="229" idx="0"/>
              <a:endCxn id="226" idx="2"/>
            </p:cNvCxnSpPr>
            <p:nvPr/>
          </p:nvCxnSpPr>
          <p:spPr>
            <a:xfrm flipH="1" flipV="1">
              <a:off x="4812846" y="3894072"/>
              <a:ext cx="3740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화살표 연결선 227"/>
            <p:cNvCxnSpPr>
              <a:stCxn id="226" idx="0"/>
            </p:cNvCxnSpPr>
            <p:nvPr/>
          </p:nvCxnSpPr>
          <p:spPr>
            <a:xfrm flipV="1">
              <a:off x="4812846" y="3305229"/>
              <a:ext cx="0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4461337" y="4095410"/>
              <a:ext cx="710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cat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1674534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534" y="3021091"/>
                  <a:ext cx="311981" cy="3147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2668642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642" y="3021091"/>
                  <a:ext cx="311981" cy="31470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3662750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750" y="3021091"/>
                  <a:ext cx="311981" cy="31470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/>
                <p:cNvSpPr txBox="1"/>
                <p:nvPr/>
              </p:nvSpPr>
              <p:spPr>
                <a:xfrm>
                  <a:off x="4656854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3" name="TextBox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854" y="3021091"/>
                  <a:ext cx="311981" cy="31470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직선 연결선 24"/>
          <p:cNvCxnSpPr>
            <a:stCxn id="85" idx="2"/>
            <a:endCxn id="205" idx="0"/>
          </p:cNvCxnSpPr>
          <p:nvPr/>
        </p:nvCxnSpPr>
        <p:spPr>
          <a:xfrm flipH="1">
            <a:off x="7009588" y="2427875"/>
            <a:ext cx="818114" cy="1230566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/>
          <p:cNvCxnSpPr>
            <a:stCxn id="85" idx="2"/>
          </p:cNvCxnSpPr>
          <p:nvPr/>
        </p:nvCxnSpPr>
        <p:spPr>
          <a:xfrm>
            <a:off x="7827702" y="2427875"/>
            <a:ext cx="156226" cy="1277405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연결선 248"/>
          <p:cNvCxnSpPr>
            <a:stCxn id="85" idx="2"/>
            <a:endCxn id="243" idx="0"/>
          </p:cNvCxnSpPr>
          <p:nvPr/>
        </p:nvCxnSpPr>
        <p:spPr>
          <a:xfrm>
            <a:off x="7827702" y="2427875"/>
            <a:ext cx="3158312" cy="1230566"/>
          </a:xfrm>
          <a:prstGeom prst="line">
            <a:avLst/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모서리가 둥근 직사각형 249"/>
          <p:cNvSpPr/>
          <p:nvPr/>
        </p:nvSpPr>
        <p:spPr>
          <a:xfrm>
            <a:off x="7188374" y="3029172"/>
            <a:ext cx="3179940" cy="452944"/>
          </a:xfrm>
          <a:prstGeom prst="roundRect">
            <a:avLst>
              <a:gd name="adj" fmla="val 2243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Attention </a:t>
            </a:r>
            <a:r>
              <a:rPr lang="ko-KR" altLang="en-US" sz="1200" dirty="0" smtClean="0"/>
              <a:t>연산</a:t>
            </a:r>
            <a:endParaRPr lang="ko-KR" altLang="en-US" sz="1200" dirty="0"/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6440659" y="3699475"/>
            <a:ext cx="5011112" cy="978485"/>
          </a:xfrm>
          <a:prstGeom prst="roundRect">
            <a:avLst>
              <a:gd name="adj" fmla="val 6173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TextBox 253"/>
          <p:cNvSpPr txBox="1"/>
          <p:nvPr/>
        </p:nvSpPr>
        <p:spPr>
          <a:xfrm>
            <a:off x="10970020" y="3400802"/>
            <a:ext cx="97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00B0F0"/>
                </a:solidFill>
              </a:rPr>
              <a:t>Decoder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701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Seq2Seq with </a:t>
            </a:r>
            <a:r>
              <a:rPr lang="en-US" altLang="ko-KR" sz="2000" dirty="0" smtClean="0">
                <a:solidFill>
                  <a:schemeClr val="accent4"/>
                </a:solidFill>
                <a:latin typeface="+mj-ea"/>
                <a:ea typeface="+mj-ea"/>
              </a:rPr>
              <a:t>Attention</a:t>
            </a:r>
            <a:endParaRPr lang="ko-KR" altLang="en-US" sz="2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6633183" y="3658441"/>
            <a:ext cx="4729238" cy="1382096"/>
            <a:chOff x="460014" y="3021091"/>
            <a:chExt cx="4729238" cy="1382096"/>
          </a:xfrm>
        </p:grpSpPr>
        <p:sp>
          <p:nvSpPr>
            <p:cNvPr id="202" name="모서리가 둥근 직사각형 201"/>
            <p:cNvSpPr/>
            <p:nvPr/>
          </p:nvSpPr>
          <p:spPr>
            <a:xfrm>
              <a:off x="460014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03" name="직선 화살표 연결선 202"/>
            <p:cNvCxnSpPr>
              <a:stCxn id="206" idx="0"/>
              <a:endCxn id="202" idx="2"/>
            </p:cNvCxnSpPr>
            <p:nvPr/>
          </p:nvCxnSpPr>
          <p:spPr>
            <a:xfrm flipV="1">
              <a:off x="836419" y="3894072"/>
              <a:ext cx="2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>
              <a:stCxn id="202" idx="0"/>
              <a:endCxn id="205" idx="2"/>
            </p:cNvCxnSpPr>
            <p:nvPr/>
          </p:nvCxnSpPr>
          <p:spPr>
            <a:xfrm flipH="1" flipV="1">
              <a:off x="836419" y="3335793"/>
              <a:ext cx="1" cy="159896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03559" y="4095410"/>
              <a:ext cx="682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&lt;</a:t>
              </a:r>
              <a:r>
                <a:rPr lang="en-US" altLang="ko-KR" sz="1400" dirty="0" err="1" smtClean="0"/>
                <a:t>eos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cxnSp>
          <p:nvCxnSpPr>
            <p:cNvPr id="207" name="꺾인 연결선 206"/>
            <p:cNvCxnSpPr>
              <a:stCxn id="202" idx="0"/>
            </p:cNvCxnSpPr>
            <p:nvPr/>
          </p:nvCxnSpPr>
          <p:spPr>
            <a:xfrm rot="16200000" flipH="1">
              <a:off x="1031711" y="3300398"/>
              <a:ext cx="199192" cy="589774"/>
            </a:xfrm>
            <a:prstGeom prst="bentConnector4">
              <a:avLst>
                <a:gd name="adj1" fmla="val -23170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모서리가 둥근 직사각형 207"/>
            <p:cNvSpPr/>
            <p:nvPr/>
          </p:nvSpPr>
          <p:spPr>
            <a:xfrm>
              <a:off x="1454120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09" name="직선 화살표 연결선 208"/>
            <p:cNvCxnSpPr>
              <a:stCxn id="212" idx="0"/>
              <a:endCxn id="208" idx="2"/>
            </p:cNvCxnSpPr>
            <p:nvPr/>
          </p:nvCxnSpPr>
          <p:spPr>
            <a:xfrm flipV="1">
              <a:off x="1830525" y="3894072"/>
              <a:ext cx="2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/>
            <p:cNvCxnSpPr>
              <a:stCxn id="208" idx="0"/>
            </p:cNvCxnSpPr>
            <p:nvPr/>
          </p:nvCxnSpPr>
          <p:spPr>
            <a:xfrm flipH="1" flipV="1">
              <a:off x="1830525" y="3305229"/>
              <a:ext cx="1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1674534" y="4095410"/>
              <a:ext cx="311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I</a:t>
              </a:r>
              <a:endParaRPr lang="ko-KR" altLang="en-US" sz="1400" dirty="0"/>
            </a:p>
          </p:txBody>
        </p:sp>
        <p:cxnSp>
          <p:nvCxnSpPr>
            <p:cNvPr id="213" name="꺾인 연결선 212"/>
            <p:cNvCxnSpPr>
              <a:stCxn id="208" idx="0"/>
            </p:cNvCxnSpPr>
            <p:nvPr/>
          </p:nvCxnSpPr>
          <p:spPr>
            <a:xfrm rot="16200000" flipH="1">
              <a:off x="2025817" y="330039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모서리가 둥근 직사각형 213"/>
            <p:cNvSpPr/>
            <p:nvPr/>
          </p:nvSpPr>
          <p:spPr>
            <a:xfrm>
              <a:off x="2448227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15" name="직선 화살표 연결선 214"/>
            <p:cNvCxnSpPr>
              <a:stCxn id="218" idx="0"/>
              <a:endCxn id="214" idx="2"/>
            </p:cNvCxnSpPr>
            <p:nvPr/>
          </p:nvCxnSpPr>
          <p:spPr>
            <a:xfrm flipV="1">
              <a:off x="2824632" y="3894072"/>
              <a:ext cx="2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/>
            <p:cNvCxnSpPr>
              <a:stCxn id="214" idx="0"/>
            </p:cNvCxnSpPr>
            <p:nvPr/>
          </p:nvCxnSpPr>
          <p:spPr>
            <a:xfrm flipH="1" flipV="1">
              <a:off x="2824632" y="3305229"/>
              <a:ext cx="1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2448226" y="4095410"/>
              <a:ext cx="752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am</a:t>
              </a:r>
              <a:endParaRPr lang="ko-KR" altLang="en-US" sz="1400" dirty="0"/>
            </a:p>
          </p:txBody>
        </p:sp>
        <p:cxnSp>
          <p:nvCxnSpPr>
            <p:cNvPr id="219" name="꺾인 연결선 218"/>
            <p:cNvCxnSpPr>
              <a:stCxn id="214" idx="0"/>
            </p:cNvCxnSpPr>
            <p:nvPr/>
          </p:nvCxnSpPr>
          <p:spPr>
            <a:xfrm rot="16200000" flipH="1">
              <a:off x="3019924" y="330039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모서리가 둥근 직사각형 219"/>
            <p:cNvSpPr/>
            <p:nvPr/>
          </p:nvSpPr>
          <p:spPr>
            <a:xfrm>
              <a:off x="3442333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21" name="직선 화살표 연결선 220"/>
            <p:cNvCxnSpPr>
              <a:stCxn id="224" idx="0"/>
              <a:endCxn id="220" idx="2"/>
            </p:cNvCxnSpPr>
            <p:nvPr/>
          </p:nvCxnSpPr>
          <p:spPr>
            <a:xfrm flipH="1" flipV="1">
              <a:off x="3818739" y="3894072"/>
              <a:ext cx="41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/>
            <p:cNvCxnSpPr>
              <a:stCxn id="220" idx="0"/>
            </p:cNvCxnSpPr>
            <p:nvPr/>
          </p:nvCxnSpPr>
          <p:spPr>
            <a:xfrm flipH="1" flipV="1">
              <a:off x="3818738" y="3305229"/>
              <a:ext cx="1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535210" y="4095410"/>
              <a:ext cx="567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</a:t>
              </a:r>
              <a:endParaRPr lang="ko-KR" altLang="en-US" sz="1400" dirty="0"/>
            </a:p>
          </p:txBody>
        </p:sp>
        <p:cxnSp>
          <p:nvCxnSpPr>
            <p:cNvPr id="225" name="꺾인 연결선 224"/>
            <p:cNvCxnSpPr>
              <a:stCxn id="220" idx="0"/>
            </p:cNvCxnSpPr>
            <p:nvPr/>
          </p:nvCxnSpPr>
          <p:spPr>
            <a:xfrm rot="16200000" flipH="1">
              <a:off x="4014030" y="330039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모서리가 둥근 직사각형 225"/>
            <p:cNvSpPr/>
            <p:nvPr/>
          </p:nvSpPr>
          <p:spPr>
            <a:xfrm>
              <a:off x="4436440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직선 화살표 연결선 226"/>
            <p:cNvCxnSpPr>
              <a:stCxn id="229" idx="0"/>
              <a:endCxn id="226" idx="2"/>
            </p:cNvCxnSpPr>
            <p:nvPr/>
          </p:nvCxnSpPr>
          <p:spPr>
            <a:xfrm flipH="1" flipV="1">
              <a:off x="4812846" y="3894072"/>
              <a:ext cx="3740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화살표 연결선 227"/>
            <p:cNvCxnSpPr>
              <a:stCxn id="226" idx="0"/>
            </p:cNvCxnSpPr>
            <p:nvPr/>
          </p:nvCxnSpPr>
          <p:spPr>
            <a:xfrm flipV="1">
              <a:off x="4812846" y="3305229"/>
              <a:ext cx="0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4461337" y="4095410"/>
              <a:ext cx="710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cat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1674534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534" y="3021091"/>
                  <a:ext cx="311981" cy="31470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2668642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642" y="3021091"/>
                  <a:ext cx="311981" cy="3147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3662750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750" y="3021091"/>
                  <a:ext cx="311981" cy="3147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/>
                <p:cNvSpPr txBox="1"/>
                <p:nvPr/>
              </p:nvSpPr>
              <p:spPr>
                <a:xfrm>
                  <a:off x="4656854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3" name="TextBox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854" y="3021091"/>
                  <a:ext cx="311981" cy="3147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꺾인 연결선 197"/>
          <p:cNvCxnSpPr>
            <a:stCxn id="253" idx="0"/>
          </p:cNvCxnSpPr>
          <p:nvPr/>
        </p:nvCxnSpPr>
        <p:spPr>
          <a:xfrm rot="16200000" flipH="1">
            <a:off x="5882416" y="3646391"/>
            <a:ext cx="199192" cy="1172489"/>
          </a:xfrm>
          <a:prstGeom prst="bentConnector4">
            <a:avLst>
              <a:gd name="adj1" fmla="val -36069"/>
              <a:gd name="adj2" fmla="val 66052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모서리가 둥근 직사각형 198"/>
          <p:cNvSpPr/>
          <p:nvPr/>
        </p:nvSpPr>
        <p:spPr>
          <a:xfrm>
            <a:off x="1042936" y="4133039"/>
            <a:ext cx="752812" cy="398383"/>
          </a:xfrm>
          <a:prstGeom prst="roundRect">
            <a:avLst>
              <a:gd name="adj" fmla="val 13009"/>
            </a:avLst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RNN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01" name="직선 화살표 연결선 200"/>
          <p:cNvCxnSpPr>
            <a:stCxn id="223" idx="0"/>
            <a:endCxn id="199" idx="2"/>
          </p:cNvCxnSpPr>
          <p:nvPr/>
        </p:nvCxnSpPr>
        <p:spPr>
          <a:xfrm flipV="1">
            <a:off x="1419341" y="4531422"/>
            <a:ext cx="2" cy="20133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>
            <a:stCxn id="199" idx="0"/>
            <a:endCxn id="217" idx="2"/>
          </p:cNvCxnSpPr>
          <p:nvPr/>
        </p:nvCxnSpPr>
        <p:spPr>
          <a:xfrm flipH="1" flipV="1">
            <a:off x="1419341" y="3449261"/>
            <a:ext cx="1" cy="68377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1263350" y="4732760"/>
            <a:ext cx="311981" cy="28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나</a:t>
            </a:r>
          </a:p>
        </p:txBody>
      </p:sp>
      <p:cxnSp>
        <p:nvCxnSpPr>
          <p:cNvPr id="230" name="꺾인 연결선 229"/>
          <p:cNvCxnSpPr>
            <a:stCxn id="199" idx="0"/>
          </p:cNvCxnSpPr>
          <p:nvPr/>
        </p:nvCxnSpPr>
        <p:spPr>
          <a:xfrm rot="16200000" flipH="1">
            <a:off x="1614633" y="3937748"/>
            <a:ext cx="199192" cy="589774"/>
          </a:xfrm>
          <a:prstGeom prst="bentConnector4">
            <a:avLst>
              <a:gd name="adj1" fmla="val -36286"/>
              <a:gd name="adj2" fmla="val 81911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모서리가 둥근 직사각형 230"/>
          <p:cNvSpPr/>
          <p:nvPr/>
        </p:nvSpPr>
        <p:spPr>
          <a:xfrm>
            <a:off x="2037042" y="4133039"/>
            <a:ext cx="752812" cy="398383"/>
          </a:xfrm>
          <a:prstGeom prst="roundRect">
            <a:avLst>
              <a:gd name="adj" fmla="val 13009"/>
            </a:avLst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RNN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32" name="직선 화살표 연결선 231"/>
          <p:cNvCxnSpPr>
            <a:stCxn id="235" idx="0"/>
            <a:endCxn id="231" idx="2"/>
          </p:cNvCxnSpPr>
          <p:nvPr/>
        </p:nvCxnSpPr>
        <p:spPr>
          <a:xfrm flipV="1">
            <a:off x="2413447" y="4531422"/>
            <a:ext cx="2" cy="20133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>
            <a:stCxn id="231" idx="0"/>
            <a:endCxn id="234" idx="2"/>
          </p:cNvCxnSpPr>
          <p:nvPr/>
        </p:nvCxnSpPr>
        <p:spPr>
          <a:xfrm flipH="1" flipV="1">
            <a:off x="2413447" y="3449261"/>
            <a:ext cx="1" cy="68377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257456" y="4732760"/>
            <a:ext cx="311981" cy="28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는</a:t>
            </a:r>
            <a:endParaRPr lang="ko-KR" altLang="en-US" sz="1400" dirty="0"/>
          </a:p>
        </p:txBody>
      </p:sp>
      <p:cxnSp>
        <p:nvCxnSpPr>
          <p:cNvPr id="236" name="꺾인 연결선 235"/>
          <p:cNvCxnSpPr>
            <a:stCxn id="231" idx="0"/>
          </p:cNvCxnSpPr>
          <p:nvPr/>
        </p:nvCxnSpPr>
        <p:spPr>
          <a:xfrm rot="16200000" flipH="1">
            <a:off x="2608739" y="3937748"/>
            <a:ext cx="199192" cy="589774"/>
          </a:xfrm>
          <a:prstGeom prst="bentConnector4">
            <a:avLst>
              <a:gd name="adj1" fmla="val -36286"/>
              <a:gd name="adj2" fmla="val 81911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모서리가 둥근 직사각형 236"/>
          <p:cNvSpPr/>
          <p:nvPr/>
        </p:nvSpPr>
        <p:spPr>
          <a:xfrm>
            <a:off x="3031149" y="4133039"/>
            <a:ext cx="752812" cy="398383"/>
          </a:xfrm>
          <a:prstGeom prst="roundRect">
            <a:avLst>
              <a:gd name="adj" fmla="val 13009"/>
            </a:avLst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RNN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38" name="직선 화살표 연결선 237"/>
          <p:cNvCxnSpPr>
            <a:stCxn id="245" idx="0"/>
            <a:endCxn id="237" idx="2"/>
          </p:cNvCxnSpPr>
          <p:nvPr/>
        </p:nvCxnSpPr>
        <p:spPr>
          <a:xfrm flipV="1">
            <a:off x="3407554" y="4531422"/>
            <a:ext cx="2" cy="20133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>
            <a:stCxn id="237" idx="0"/>
            <a:endCxn id="244" idx="2"/>
          </p:cNvCxnSpPr>
          <p:nvPr/>
        </p:nvCxnSpPr>
        <p:spPr>
          <a:xfrm flipH="1" flipV="1">
            <a:off x="3407554" y="3449261"/>
            <a:ext cx="1" cy="68377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3031148" y="4732760"/>
            <a:ext cx="752810" cy="28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고양이</a:t>
            </a:r>
            <a:endParaRPr lang="ko-KR" altLang="en-US" sz="1400" dirty="0"/>
          </a:p>
        </p:txBody>
      </p:sp>
      <p:cxnSp>
        <p:nvCxnSpPr>
          <p:cNvPr id="246" name="꺾인 연결선 245"/>
          <p:cNvCxnSpPr>
            <a:stCxn id="237" idx="0"/>
          </p:cNvCxnSpPr>
          <p:nvPr/>
        </p:nvCxnSpPr>
        <p:spPr>
          <a:xfrm rot="16200000" flipH="1">
            <a:off x="3602846" y="3937748"/>
            <a:ext cx="199192" cy="589774"/>
          </a:xfrm>
          <a:prstGeom prst="bentConnector4">
            <a:avLst>
              <a:gd name="adj1" fmla="val -36286"/>
              <a:gd name="adj2" fmla="val 81911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모서리가 둥근 직사각형 246"/>
          <p:cNvSpPr/>
          <p:nvPr/>
        </p:nvSpPr>
        <p:spPr>
          <a:xfrm>
            <a:off x="4025255" y="4133039"/>
            <a:ext cx="752812" cy="398383"/>
          </a:xfrm>
          <a:prstGeom prst="roundRect">
            <a:avLst>
              <a:gd name="adj" fmla="val 13009"/>
            </a:avLst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RNN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48" name="직선 화살표 연결선 247"/>
          <p:cNvCxnSpPr>
            <a:stCxn id="251" idx="0"/>
            <a:endCxn id="247" idx="2"/>
          </p:cNvCxnSpPr>
          <p:nvPr/>
        </p:nvCxnSpPr>
        <p:spPr>
          <a:xfrm flipH="1" flipV="1">
            <a:off x="4401661" y="4531422"/>
            <a:ext cx="41" cy="20133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직선 화살표 연결선 248"/>
          <p:cNvCxnSpPr>
            <a:stCxn id="247" idx="0"/>
            <a:endCxn id="250" idx="2"/>
          </p:cNvCxnSpPr>
          <p:nvPr/>
        </p:nvCxnSpPr>
        <p:spPr>
          <a:xfrm flipH="1" flipV="1">
            <a:off x="4401660" y="3449261"/>
            <a:ext cx="1" cy="68377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4118132" y="4732760"/>
            <a:ext cx="567139" cy="284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/>
              <a:t>로소</a:t>
            </a:r>
            <a:endParaRPr lang="ko-KR" altLang="en-US" sz="1400" dirty="0"/>
          </a:p>
        </p:txBody>
      </p:sp>
      <p:cxnSp>
        <p:nvCxnSpPr>
          <p:cNvPr id="252" name="꺾인 연결선 251"/>
          <p:cNvCxnSpPr>
            <a:stCxn id="247" idx="0"/>
          </p:cNvCxnSpPr>
          <p:nvPr/>
        </p:nvCxnSpPr>
        <p:spPr>
          <a:xfrm rot="16200000" flipH="1">
            <a:off x="4596952" y="3937748"/>
            <a:ext cx="199192" cy="589774"/>
          </a:xfrm>
          <a:prstGeom prst="bentConnector4">
            <a:avLst>
              <a:gd name="adj1" fmla="val -36286"/>
              <a:gd name="adj2" fmla="val 81911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모서리가 둥근 직사각형 252"/>
          <p:cNvSpPr/>
          <p:nvPr/>
        </p:nvSpPr>
        <p:spPr>
          <a:xfrm>
            <a:off x="5019362" y="4133039"/>
            <a:ext cx="752812" cy="398383"/>
          </a:xfrm>
          <a:prstGeom prst="roundRect">
            <a:avLst>
              <a:gd name="adj" fmla="val 13009"/>
            </a:avLst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RNN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254" name="직선 화살표 연결선 253"/>
          <p:cNvCxnSpPr>
            <a:stCxn id="257" idx="0"/>
            <a:endCxn id="253" idx="2"/>
          </p:cNvCxnSpPr>
          <p:nvPr/>
        </p:nvCxnSpPr>
        <p:spPr>
          <a:xfrm flipH="1" flipV="1">
            <a:off x="5395768" y="4531422"/>
            <a:ext cx="3740" cy="20133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>
            <a:stCxn id="253" idx="0"/>
            <a:endCxn id="270" idx="2"/>
          </p:cNvCxnSpPr>
          <p:nvPr/>
        </p:nvCxnSpPr>
        <p:spPr>
          <a:xfrm flipH="1" flipV="1">
            <a:off x="5395767" y="3472900"/>
            <a:ext cx="1" cy="660139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5044259" y="4732760"/>
            <a:ext cx="710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이다</a:t>
            </a:r>
            <a:endParaRPr lang="ko-KR" altLang="en-US" sz="14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263350" y="3165123"/>
            <a:ext cx="4288407" cy="307777"/>
            <a:chOff x="1263350" y="2949771"/>
            <a:chExt cx="4288407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263350" y="2949771"/>
                  <a:ext cx="311981" cy="284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350" y="2949771"/>
                  <a:ext cx="311981" cy="284138"/>
                </a:xfrm>
                <a:prstGeom prst="rect">
                  <a:avLst/>
                </a:prstGeom>
                <a:blipFill>
                  <a:blip r:embed="rId6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/>
                <p:cNvSpPr txBox="1"/>
                <p:nvPr/>
              </p:nvSpPr>
              <p:spPr>
                <a:xfrm>
                  <a:off x="2257456" y="2949771"/>
                  <a:ext cx="311981" cy="284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34" name="TextBox 2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7456" y="2949771"/>
                  <a:ext cx="311981" cy="284138"/>
                </a:xfrm>
                <a:prstGeom prst="rect">
                  <a:avLst/>
                </a:prstGeom>
                <a:blipFill>
                  <a:blip r:embed="rId7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3251563" y="2949771"/>
                  <a:ext cx="311981" cy="284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563" y="2949771"/>
                  <a:ext cx="311981" cy="284138"/>
                </a:xfrm>
                <a:prstGeom prst="rect">
                  <a:avLst/>
                </a:prstGeom>
                <a:blipFill>
                  <a:blip r:embed="rId8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4245669" y="2949771"/>
                  <a:ext cx="311981" cy="284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50" name="TextBox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669" y="2949771"/>
                  <a:ext cx="311981" cy="284138"/>
                </a:xfrm>
                <a:prstGeom prst="rect">
                  <a:avLst/>
                </a:prstGeom>
                <a:blipFill>
                  <a:blip r:embed="rId9"/>
                  <a:stretch>
                    <a:fillRect b="-212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5239776" y="2949771"/>
                  <a:ext cx="3119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76" y="2949771"/>
                  <a:ext cx="31198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1" name="모서리가 둥근 직사각형 270"/>
          <p:cNvSpPr/>
          <p:nvPr/>
        </p:nvSpPr>
        <p:spPr>
          <a:xfrm>
            <a:off x="971460" y="3672091"/>
            <a:ext cx="4888030" cy="978286"/>
          </a:xfrm>
          <a:prstGeom prst="roundRect">
            <a:avLst>
              <a:gd name="adj" fmla="val 5095"/>
            </a:avLst>
          </a:prstGeom>
          <a:noFill/>
          <a:ln w="12700">
            <a:solidFill>
              <a:srgbClr val="3B383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직사각형 271"/>
              <p:cNvSpPr/>
              <p:nvPr/>
            </p:nvSpPr>
            <p:spPr>
              <a:xfrm>
                <a:off x="1321223" y="2822788"/>
                <a:ext cx="4230534" cy="279759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h𝑠</m:t>
                    </m:r>
                  </m:oMath>
                </a14:m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</m:oMath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2" name="직사각형 2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23" y="2822788"/>
                <a:ext cx="4230534" cy="279759"/>
              </a:xfrm>
              <a:prstGeom prst="rect">
                <a:avLst/>
              </a:prstGeom>
              <a:blipFill>
                <a:blip r:embed="rId11"/>
                <a:stretch>
                  <a:fillRect b="-12245"/>
                </a:stretch>
              </a:blipFill>
              <a:ln w="19050">
                <a:solidFill>
                  <a:schemeClr val="accent4"/>
                </a:solidFill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TextBox 329"/>
          <p:cNvSpPr txBox="1"/>
          <p:nvPr/>
        </p:nvSpPr>
        <p:spPr>
          <a:xfrm>
            <a:off x="0" y="3634802"/>
            <a:ext cx="97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C00000"/>
                </a:solidFill>
              </a:rPr>
              <a:t>Encoder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직사각형 330"/>
              <p:cNvSpPr/>
              <p:nvPr/>
            </p:nvSpPr>
            <p:spPr>
              <a:xfrm>
                <a:off x="6451062" y="3648810"/>
                <a:ext cx="1122174" cy="279759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𝑄𝑢𝑒𝑟𝑦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1" name="직사각형 3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62" y="3648810"/>
                <a:ext cx="1122174" cy="279759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  <a:ln w="19050">
                <a:solidFill>
                  <a:schemeClr val="accent4"/>
                </a:solidFill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모서리가 둥근 직사각형 32"/>
          <p:cNvSpPr/>
          <p:nvPr/>
        </p:nvSpPr>
        <p:spPr>
          <a:xfrm>
            <a:off x="6377419" y="2738920"/>
            <a:ext cx="1264336" cy="452944"/>
          </a:xfrm>
          <a:prstGeom prst="roundRect">
            <a:avLst>
              <a:gd name="adj" fmla="val 2243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Compatibility Function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>
            <a:stCxn id="272" idx="3"/>
            <a:endCxn id="33" idx="1"/>
          </p:cNvCxnSpPr>
          <p:nvPr/>
        </p:nvCxnSpPr>
        <p:spPr>
          <a:xfrm>
            <a:off x="5551757" y="2962668"/>
            <a:ext cx="825662" cy="2724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/>
          <p:cNvCxnSpPr>
            <a:stCxn id="331" idx="0"/>
            <a:endCxn id="33" idx="2"/>
          </p:cNvCxnSpPr>
          <p:nvPr/>
        </p:nvCxnSpPr>
        <p:spPr>
          <a:xfrm flipH="1" flipV="1">
            <a:off x="7009587" y="3191864"/>
            <a:ext cx="2562" cy="456946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6" name="그룹 275"/>
          <p:cNvGrpSpPr/>
          <p:nvPr/>
        </p:nvGrpSpPr>
        <p:grpSpPr>
          <a:xfrm>
            <a:off x="5515170" y="2233539"/>
            <a:ext cx="1423121" cy="274907"/>
            <a:chOff x="5592517" y="2850017"/>
            <a:chExt cx="1752604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TextBox 316"/>
                <p:cNvSpPr txBox="1"/>
                <p:nvPr/>
              </p:nvSpPr>
              <p:spPr>
                <a:xfrm>
                  <a:off x="5592517" y="2877225"/>
                  <a:ext cx="3119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7" name="TextBox 3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517" y="2877225"/>
                  <a:ext cx="311981" cy="307777"/>
                </a:xfrm>
                <a:prstGeom prst="rect">
                  <a:avLst/>
                </a:prstGeom>
                <a:blipFill>
                  <a:blip r:embed="rId13"/>
                  <a:stretch>
                    <a:fillRect r="-21951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8" name="그룹 317"/>
            <p:cNvGrpSpPr/>
            <p:nvPr/>
          </p:nvGrpSpPr>
          <p:grpSpPr>
            <a:xfrm>
              <a:off x="5891529" y="2850017"/>
              <a:ext cx="1453592" cy="338554"/>
              <a:chOff x="7534097" y="4020896"/>
              <a:chExt cx="1453592" cy="338554"/>
            </a:xfrm>
          </p:grpSpPr>
          <p:grpSp>
            <p:nvGrpSpPr>
              <p:cNvPr id="319" name="그룹 318"/>
              <p:cNvGrpSpPr/>
              <p:nvPr/>
            </p:nvGrpSpPr>
            <p:grpSpPr>
              <a:xfrm>
                <a:off x="7725852" y="4100173"/>
                <a:ext cx="1070082" cy="180000"/>
                <a:chOff x="8037545" y="4179450"/>
                <a:chExt cx="1070082" cy="180000"/>
              </a:xfrm>
            </p:grpSpPr>
            <p:sp>
              <p:nvSpPr>
                <p:cNvPr id="322" name="타원 321"/>
                <p:cNvSpPr/>
                <p:nvPr/>
              </p:nvSpPr>
              <p:spPr>
                <a:xfrm>
                  <a:off x="8037545" y="4179450"/>
                  <a:ext cx="180000" cy="180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3" name="타원 322"/>
                <p:cNvSpPr/>
                <p:nvPr/>
              </p:nvSpPr>
              <p:spPr>
                <a:xfrm>
                  <a:off x="8334239" y="4179450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24" name="타원 323"/>
                <p:cNvSpPr/>
                <p:nvPr/>
              </p:nvSpPr>
              <p:spPr>
                <a:xfrm>
                  <a:off x="8630933" y="4179450"/>
                  <a:ext cx="180000" cy="180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5" name="타원 324"/>
                <p:cNvSpPr/>
                <p:nvPr/>
              </p:nvSpPr>
              <p:spPr>
                <a:xfrm>
                  <a:off x="8927627" y="4179450"/>
                  <a:ext cx="180000" cy="18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20" name="TextBox 319"/>
              <p:cNvSpPr txBox="1"/>
              <p:nvPr/>
            </p:nvSpPr>
            <p:spPr>
              <a:xfrm>
                <a:off x="7534097" y="4020896"/>
                <a:ext cx="19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[ </a:t>
                </a:r>
                <a:endParaRPr lang="ko-KR" altLang="en-US" sz="1600" dirty="0"/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8795934" y="4020896"/>
                <a:ext cx="19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]</a:t>
                </a:r>
                <a:r>
                  <a:rPr lang="en-US" altLang="ko-KR" sz="1600" dirty="0" smtClean="0"/>
                  <a:t> </a:t>
                </a:r>
                <a:endParaRPr lang="ko-KR" altLang="en-US" sz="1600" dirty="0"/>
              </a:p>
            </p:txBody>
          </p:sp>
        </p:grpSp>
      </p:grpSp>
      <p:grpSp>
        <p:nvGrpSpPr>
          <p:cNvPr id="277" name="그룹 276"/>
          <p:cNvGrpSpPr/>
          <p:nvPr/>
        </p:nvGrpSpPr>
        <p:grpSpPr>
          <a:xfrm>
            <a:off x="5515170" y="1963509"/>
            <a:ext cx="1423121" cy="274907"/>
            <a:chOff x="5592517" y="2850017"/>
            <a:chExt cx="1752604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/>
                <p:cNvSpPr txBox="1"/>
                <p:nvPr/>
              </p:nvSpPr>
              <p:spPr>
                <a:xfrm>
                  <a:off x="5592517" y="2877225"/>
                  <a:ext cx="3119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8" name="TextBox 3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517" y="2877225"/>
                  <a:ext cx="311981" cy="307777"/>
                </a:xfrm>
                <a:prstGeom prst="rect">
                  <a:avLst/>
                </a:prstGeom>
                <a:blipFill>
                  <a:blip r:embed="rId14"/>
                  <a:stretch>
                    <a:fillRect r="-21951" b="-146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9" name="그룹 308"/>
            <p:cNvGrpSpPr/>
            <p:nvPr/>
          </p:nvGrpSpPr>
          <p:grpSpPr>
            <a:xfrm>
              <a:off x="5891529" y="2850017"/>
              <a:ext cx="1453592" cy="338554"/>
              <a:chOff x="7534097" y="4020896"/>
              <a:chExt cx="1453592" cy="338554"/>
            </a:xfrm>
          </p:grpSpPr>
          <p:grpSp>
            <p:nvGrpSpPr>
              <p:cNvPr id="310" name="그룹 309"/>
              <p:cNvGrpSpPr/>
              <p:nvPr/>
            </p:nvGrpSpPr>
            <p:grpSpPr>
              <a:xfrm>
                <a:off x="7725852" y="4100173"/>
                <a:ext cx="1070082" cy="180000"/>
                <a:chOff x="8037545" y="4179450"/>
                <a:chExt cx="1070082" cy="180000"/>
              </a:xfrm>
            </p:grpSpPr>
            <p:sp>
              <p:nvSpPr>
                <p:cNvPr id="313" name="타원 312"/>
                <p:cNvSpPr/>
                <p:nvPr/>
              </p:nvSpPr>
              <p:spPr>
                <a:xfrm>
                  <a:off x="8037545" y="4179450"/>
                  <a:ext cx="180000" cy="1800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타원 313"/>
                <p:cNvSpPr/>
                <p:nvPr/>
              </p:nvSpPr>
              <p:spPr>
                <a:xfrm>
                  <a:off x="8334239" y="4179450"/>
                  <a:ext cx="180000" cy="180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15" name="타원 314"/>
                <p:cNvSpPr/>
                <p:nvPr/>
              </p:nvSpPr>
              <p:spPr>
                <a:xfrm>
                  <a:off x="8630933" y="4179450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6" name="타원 315"/>
                <p:cNvSpPr/>
                <p:nvPr/>
              </p:nvSpPr>
              <p:spPr>
                <a:xfrm>
                  <a:off x="8927627" y="4179450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11" name="TextBox 310"/>
              <p:cNvSpPr txBox="1"/>
              <p:nvPr/>
            </p:nvSpPr>
            <p:spPr>
              <a:xfrm>
                <a:off x="7534097" y="4020896"/>
                <a:ext cx="19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[ </a:t>
                </a:r>
                <a:endParaRPr lang="ko-KR" altLang="en-US" sz="1600" dirty="0"/>
              </a:p>
            </p:txBody>
          </p:sp>
          <p:sp>
            <p:nvSpPr>
              <p:cNvPr id="312" name="TextBox 311"/>
              <p:cNvSpPr txBox="1"/>
              <p:nvPr/>
            </p:nvSpPr>
            <p:spPr>
              <a:xfrm>
                <a:off x="8795934" y="4020896"/>
                <a:ext cx="19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]</a:t>
                </a:r>
                <a:r>
                  <a:rPr lang="en-US" altLang="ko-KR" sz="1600" dirty="0" smtClean="0"/>
                  <a:t> </a:t>
                </a:r>
                <a:endParaRPr lang="ko-KR" altLang="en-US" sz="1600" dirty="0"/>
              </a:p>
            </p:txBody>
          </p:sp>
        </p:grpSp>
      </p:grpSp>
      <p:grpSp>
        <p:nvGrpSpPr>
          <p:cNvPr id="278" name="그룹 277"/>
          <p:cNvGrpSpPr/>
          <p:nvPr/>
        </p:nvGrpSpPr>
        <p:grpSpPr>
          <a:xfrm>
            <a:off x="5515170" y="1693478"/>
            <a:ext cx="1423121" cy="274907"/>
            <a:chOff x="5592517" y="2850017"/>
            <a:chExt cx="1752604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/>
                <p:cNvSpPr txBox="1"/>
                <p:nvPr/>
              </p:nvSpPr>
              <p:spPr>
                <a:xfrm>
                  <a:off x="5592517" y="2877225"/>
                  <a:ext cx="3119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9" name="TextBox 2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517" y="2877225"/>
                  <a:ext cx="311981" cy="307777"/>
                </a:xfrm>
                <a:prstGeom prst="rect">
                  <a:avLst/>
                </a:prstGeom>
                <a:blipFill>
                  <a:blip r:embed="rId15"/>
                  <a:stretch>
                    <a:fillRect r="-21951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0" name="그룹 299"/>
            <p:cNvGrpSpPr/>
            <p:nvPr/>
          </p:nvGrpSpPr>
          <p:grpSpPr>
            <a:xfrm>
              <a:off x="5891529" y="2850017"/>
              <a:ext cx="1453592" cy="338554"/>
              <a:chOff x="7534097" y="4020896"/>
              <a:chExt cx="1453592" cy="338554"/>
            </a:xfrm>
          </p:grpSpPr>
          <p:grpSp>
            <p:nvGrpSpPr>
              <p:cNvPr id="301" name="그룹 300"/>
              <p:cNvGrpSpPr/>
              <p:nvPr/>
            </p:nvGrpSpPr>
            <p:grpSpPr>
              <a:xfrm>
                <a:off x="7725852" y="4100173"/>
                <a:ext cx="1070082" cy="180000"/>
                <a:chOff x="8037545" y="4179450"/>
                <a:chExt cx="1070082" cy="180000"/>
              </a:xfrm>
            </p:grpSpPr>
            <p:sp>
              <p:nvSpPr>
                <p:cNvPr id="304" name="타원 303"/>
                <p:cNvSpPr/>
                <p:nvPr/>
              </p:nvSpPr>
              <p:spPr>
                <a:xfrm>
                  <a:off x="8037545" y="4179450"/>
                  <a:ext cx="180000" cy="180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5" name="타원 304"/>
                <p:cNvSpPr/>
                <p:nvPr/>
              </p:nvSpPr>
              <p:spPr>
                <a:xfrm>
                  <a:off x="8334239" y="4179450"/>
                  <a:ext cx="180000" cy="1800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6" name="타원 305"/>
                <p:cNvSpPr/>
                <p:nvPr/>
              </p:nvSpPr>
              <p:spPr>
                <a:xfrm>
                  <a:off x="8630933" y="4179450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7" name="타원 306"/>
                <p:cNvSpPr/>
                <p:nvPr/>
              </p:nvSpPr>
              <p:spPr>
                <a:xfrm>
                  <a:off x="8927627" y="4179450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2" name="TextBox 301"/>
              <p:cNvSpPr txBox="1"/>
              <p:nvPr/>
            </p:nvSpPr>
            <p:spPr>
              <a:xfrm>
                <a:off x="7534097" y="4020896"/>
                <a:ext cx="19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[ </a:t>
                </a:r>
                <a:endParaRPr lang="ko-KR" altLang="en-US" sz="1600" dirty="0"/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8795934" y="4020896"/>
                <a:ext cx="19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]</a:t>
                </a:r>
                <a:r>
                  <a:rPr lang="en-US" altLang="ko-KR" sz="1600" dirty="0" smtClean="0"/>
                  <a:t> </a:t>
                </a:r>
                <a:endParaRPr lang="ko-KR" altLang="en-US" sz="1600" dirty="0"/>
              </a:p>
            </p:txBody>
          </p:sp>
        </p:grpSp>
      </p:grpSp>
      <p:grpSp>
        <p:nvGrpSpPr>
          <p:cNvPr id="279" name="그룹 278"/>
          <p:cNvGrpSpPr/>
          <p:nvPr/>
        </p:nvGrpSpPr>
        <p:grpSpPr>
          <a:xfrm>
            <a:off x="5515170" y="1423448"/>
            <a:ext cx="1423121" cy="274907"/>
            <a:chOff x="5592517" y="2850017"/>
            <a:chExt cx="1752604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Box 289"/>
                <p:cNvSpPr txBox="1"/>
                <p:nvPr/>
              </p:nvSpPr>
              <p:spPr>
                <a:xfrm>
                  <a:off x="5592517" y="2877225"/>
                  <a:ext cx="3119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0" name="TextBox 2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517" y="2877225"/>
                  <a:ext cx="311981" cy="307777"/>
                </a:xfrm>
                <a:prstGeom prst="rect">
                  <a:avLst/>
                </a:prstGeom>
                <a:blipFill>
                  <a:blip r:embed="rId16"/>
                  <a:stretch>
                    <a:fillRect r="-19512" b="-170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1" name="그룹 290"/>
            <p:cNvGrpSpPr/>
            <p:nvPr/>
          </p:nvGrpSpPr>
          <p:grpSpPr>
            <a:xfrm>
              <a:off x="5891529" y="2850017"/>
              <a:ext cx="1453592" cy="338554"/>
              <a:chOff x="7534097" y="4020896"/>
              <a:chExt cx="1453592" cy="338554"/>
            </a:xfrm>
          </p:grpSpPr>
          <p:grpSp>
            <p:nvGrpSpPr>
              <p:cNvPr id="292" name="그룹 291"/>
              <p:cNvGrpSpPr/>
              <p:nvPr/>
            </p:nvGrpSpPr>
            <p:grpSpPr>
              <a:xfrm>
                <a:off x="7725852" y="4100173"/>
                <a:ext cx="1070082" cy="180000"/>
                <a:chOff x="8037545" y="4179450"/>
                <a:chExt cx="1070082" cy="180000"/>
              </a:xfrm>
            </p:grpSpPr>
            <p:sp>
              <p:nvSpPr>
                <p:cNvPr id="295" name="타원 294"/>
                <p:cNvSpPr/>
                <p:nvPr/>
              </p:nvSpPr>
              <p:spPr>
                <a:xfrm>
                  <a:off x="8037545" y="4179450"/>
                  <a:ext cx="180000" cy="1800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6" name="타원 295"/>
                <p:cNvSpPr/>
                <p:nvPr/>
              </p:nvSpPr>
              <p:spPr>
                <a:xfrm>
                  <a:off x="8334239" y="4179450"/>
                  <a:ext cx="180000" cy="180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297" name="타원 296"/>
                <p:cNvSpPr/>
                <p:nvPr/>
              </p:nvSpPr>
              <p:spPr>
                <a:xfrm>
                  <a:off x="8630933" y="4179450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8" name="타원 297"/>
                <p:cNvSpPr/>
                <p:nvPr/>
              </p:nvSpPr>
              <p:spPr>
                <a:xfrm>
                  <a:off x="8927627" y="4179450"/>
                  <a:ext cx="180000" cy="1800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93" name="TextBox 292"/>
              <p:cNvSpPr txBox="1"/>
              <p:nvPr/>
            </p:nvSpPr>
            <p:spPr>
              <a:xfrm>
                <a:off x="7534097" y="4020896"/>
                <a:ext cx="19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[ </a:t>
                </a:r>
                <a:endParaRPr lang="ko-KR" altLang="en-US" sz="1600" dirty="0"/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8795934" y="4020896"/>
                <a:ext cx="19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]</a:t>
                </a:r>
                <a:r>
                  <a:rPr lang="en-US" altLang="ko-KR" sz="1600" dirty="0" smtClean="0"/>
                  <a:t> </a:t>
                </a:r>
                <a:endParaRPr lang="ko-KR" altLang="en-US" sz="1600" dirty="0"/>
              </a:p>
            </p:txBody>
          </p:sp>
        </p:grpSp>
      </p:grpSp>
      <p:grpSp>
        <p:nvGrpSpPr>
          <p:cNvPr id="280" name="그룹 279"/>
          <p:cNvGrpSpPr/>
          <p:nvPr/>
        </p:nvGrpSpPr>
        <p:grpSpPr>
          <a:xfrm>
            <a:off x="5515170" y="1153418"/>
            <a:ext cx="1423121" cy="274907"/>
            <a:chOff x="5592517" y="2850017"/>
            <a:chExt cx="1752604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TextBox 280"/>
                <p:cNvSpPr txBox="1"/>
                <p:nvPr/>
              </p:nvSpPr>
              <p:spPr>
                <a:xfrm>
                  <a:off x="5592517" y="2877225"/>
                  <a:ext cx="3119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TextBox 2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517" y="2877225"/>
                  <a:ext cx="311981" cy="307777"/>
                </a:xfrm>
                <a:prstGeom prst="rect">
                  <a:avLst/>
                </a:prstGeom>
                <a:blipFill>
                  <a:blip r:embed="rId17"/>
                  <a:stretch>
                    <a:fillRect r="-21951" b="-1463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2" name="그룹 281"/>
            <p:cNvGrpSpPr/>
            <p:nvPr/>
          </p:nvGrpSpPr>
          <p:grpSpPr>
            <a:xfrm>
              <a:off x="5891529" y="2850017"/>
              <a:ext cx="1453592" cy="338554"/>
              <a:chOff x="7534097" y="4020896"/>
              <a:chExt cx="1453592" cy="338554"/>
            </a:xfrm>
          </p:grpSpPr>
          <p:grpSp>
            <p:nvGrpSpPr>
              <p:cNvPr id="283" name="그룹 282"/>
              <p:cNvGrpSpPr/>
              <p:nvPr/>
            </p:nvGrpSpPr>
            <p:grpSpPr>
              <a:xfrm>
                <a:off x="7725852" y="4100173"/>
                <a:ext cx="1070082" cy="180000"/>
                <a:chOff x="8037545" y="4179450"/>
                <a:chExt cx="1070082" cy="180000"/>
              </a:xfrm>
            </p:grpSpPr>
            <p:sp>
              <p:nvSpPr>
                <p:cNvPr id="286" name="타원 285"/>
                <p:cNvSpPr/>
                <p:nvPr/>
              </p:nvSpPr>
              <p:spPr>
                <a:xfrm>
                  <a:off x="8037545" y="4179450"/>
                  <a:ext cx="180000" cy="1800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7" name="타원 286"/>
                <p:cNvSpPr/>
                <p:nvPr/>
              </p:nvSpPr>
              <p:spPr>
                <a:xfrm>
                  <a:off x="8334239" y="4179450"/>
                  <a:ext cx="180000" cy="1800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288" name="타원 287"/>
                <p:cNvSpPr/>
                <p:nvPr/>
              </p:nvSpPr>
              <p:spPr>
                <a:xfrm>
                  <a:off x="8630933" y="4179450"/>
                  <a:ext cx="180000" cy="1800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타원 288"/>
                <p:cNvSpPr/>
                <p:nvPr/>
              </p:nvSpPr>
              <p:spPr>
                <a:xfrm>
                  <a:off x="8927627" y="4179450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84" name="TextBox 283"/>
              <p:cNvSpPr txBox="1"/>
              <p:nvPr/>
            </p:nvSpPr>
            <p:spPr>
              <a:xfrm>
                <a:off x="7534097" y="4020896"/>
                <a:ext cx="19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[ </a:t>
                </a:r>
                <a:endParaRPr lang="ko-KR" altLang="en-US" sz="1600" dirty="0"/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8795934" y="4020896"/>
                <a:ext cx="1917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]</a:t>
                </a:r>
                <a:r>
                  <a:rPr lang="en-US" altLang="ko-KR" sz="1600" dirty="0" smtClean="0"/>
                  <a:t> </a:t>
                </a:r>
                <a:endParaRPr lang="ko-KR" altLang="en-US" sz="1600" dirty="0"/>
              </a:p>
            </p:txBody>
          </p:sp>
        </p:grpSp>
      </p:grpSp>
      <p:sp>
        <p:nvSpPr>
          <p:cNvPr id="2" name="곱셈 기호 1"/>
          <p:cNvSpPr/>
          <p:nvPr/>
        </p:nvSpPr>
        <p:spPr>
          <a:xfrm>
            <a:off x="7023414" y="1693478"/>
            <a:ext cx="292124" cy="292124"/>
          </a:xfrm>
          <a:prstGeom prst="mathMultiply">
            <a:avLst>
              <a:gd name="adj1" fmla="val 22029"/>
            </a:avLst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7400661" y="1129741"/>
            <a:ext cx="447042" cy="1314332"/>
            <a:chOff x="7400661" y="921186"/>
            <a:chExt cx="447042" cy="1314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/>
                <p:cNvSpPr/>
                <p:nvPr/>
              </p:nvSpPr>
              <p:spPr>
                <a:xfrm>
                  <a:off x="7418325" y="921186"/>
                  <a:ext cx="41171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325" y="921186"/>
                  <a:ext cx="411715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그룹 5"/>
            <p:cNvGrpSpPr/>
            <p:nvPr/>
          </p:nvGrpSpPr>
          <p:grpSpPr>
            <a:xfrm>
              <a:off x="7551101" y="1214893"/>
              <a:ext cx="146161" cy="956252"/>
              <a:chOff x="7457494" y="1127247"/>
              <a:chExt cx="146161" cy="956252"/>
            </a:xfrm>
          </p:grpSpPr>
          <p:sp>
            <p:nvSpPr>
              <p:cNvPr id="163" name="타원 162"/>
              <p:cNvSpPr/>
              <p:nvPr/>
            </p:nvSpPr>
            <p:spPr>
              <a:xfrm>
                <a:off x="7457494" y="1937338"/>
                <a:ext cx="146161" cy="146161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7457494" y="1667307"/>
                <a:ext cx="146161" cy="14616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타원 144"/>
              <p:cNvSpPr/>
              <p:nvPr/>
            </p:nvSpPr>
            <p:spPr>
              <a:xfrm>
                <a:off x="7457494" y="1397277"/>
                <a:ext cx="146161" cy="146161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7457494" y="1127247"/>
                <a:ext cx="146161" cy="146161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7400661" y="1150520"/>
              <a:ext cx="155706" cy="1084998"/>
              <a:chOff x="7301788" y="1062874"/>
              <a:chExt cx="155706" cy="1084998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7301788" y="1872965"/>
                <a:ext cx="155706" cy="274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[ </a:t>
                </a:r>
                <a:endParaRPr lang="ko-KR" altLang="en-US" sz="1600" dirty="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7301788" y="1602934"/>
                <a:ext cx="155706" cy="274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[ </a:t>
                </a:r>
                <a:endParaRPr lang="ko-KR" altLang="en-US" sz="1600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301788" y="1332904"/>
                <a:ext cx="155706" cy="274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[ </a:t>
                </a:r>
                <a:endParaRPr lang="ko-KR" altLang="en-US" sz="1600" dirty="0"/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7301788" y="1062874"/>
                <a:ext cx="155706" cy="274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[ </a:t>
                </a:r>
                <a:endParaRPr lang="ko-KR" altLang="en-US" sz="1600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7691997" y="1150520"/>
              <a:ext cx="155706" cy="1084998"/>
              <a:chOff x="7593124" y="1062874"/>
              <a:chExt cx="155706" cy="1084998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7593124" y="1872965"/>
                <a:ext cx="155706" cy="274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]</a:t>
                </a:r>
                <a:r>
                  <a:rPr lang="en-US" altLang="ko-KR" sz="1600" dirty="0" smtClean="0"/>
                  <a:t> </a:t>
                </a:r>
                <a:endParaRPr lang="ko-KR" altLang="en-US" sz="1600" dirty="0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7593124" y="1602934"/>
                <a:ext cx="155706" cy="274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]</a:t>
                </a:r>
                <a:r>
                  <a:rPr lang="en-US" altLang="ko-KR" sz="1600" dirty="0" smtClean="0"/>
                  <a:t> </a:t>
                </a:r>
                <a:endParaRPr lang="ko-KR" altLang="en-US" sz="1600" dirty="0"/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7593124" y="1332904"/>
                <a:ext cx="155706" cy="274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]</a:t>
                </a:r>
                <a:r>
                  <a:rPr lang="en-US" altLang="ko-KR" sz="1600" dirty="0" smtClean="0"/>
                  <a:t> </a:t>
                </a:r>
                <a:endParaRPr lang="ko-KR" altLang="en-US" sz="1600" dirty="0"/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593124" y="1062874"/>
                <a:ext cx="155706" cy="274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]</a:t>
                </a:r>
                <a:r>
                  <a:rPr lang="en-US" altLang="ko-KR" sz="1600" dirty="0" smtClean="0"/>
                  <a:t> </a:t>
                </a:r>
                <a:endParaRPr lang="ko-KR" altLang="en-US" sz="1600" dirty="0"/>
              </a:p>
            </p:txBody>
          </p:sp>
        </p:grpSp>
      </p:grpSp>
      <p:sp>
        <p:nvSpPr>
          <p:cNvPr id="13" name="직사각형 12"/>
          <p:cNvSpPr/>
          <p:nvPr/>
        </p:nvSpPr>
        <p:spPr>
          <a:xfrm>
            <a:off x="7693640" y="2734872"/>
            <a:ext cx="2298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Key</a:t>
            </a:r>
            <a:r>
              <a:rPr lang="ko-KR" altLang="en-US" sz="1200" dirty="0" smtClean="0"/>
              <a:t>의 각 상태와 </a:t>
            </a:r>
            <a:r>
              <a:rPr lang="en-US" altLang="ko-KR" sz="1200" dirty="0" smtClean="0"/>
              <a:t>Query</a:t>
            </a:r>
            <a:r>
              <a:rPr lang="ko-KR" altLang="en-US" sz="1200" dirty="0" smtClean="0"/>
              <a:t>가 얼마나 </a:t>
            </a:r>
            <a:endParaRPr lang="en-US" altLang="ko-KR" sz="1200" dirty="0" smtClean="0"/>
          </a:p>
          <a:p>
            <a:r>
              <a:rPr lang="en-US" altLang="ko-KR" sz="1200" dirty="0" smtClean="0"/>
              <a:t>‘</a:t>
            </a:r>
            <a:r>
              <a:rPr lang="ko-KR" altLang="en-US" sz="1200" dirty="0" smtClean="0"/>
              <a:t>비슷한가</a:t>
            </a:r>
            <a:r>
              <a:rPr lang="en-US" altLang="ko-KR" sz="1200" dirty="0" smtClean="0"/>
              <a:t>(compatible)’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계산</a:t>
            </a:r>
            <a:endParaRPr lang="ko-KR" altLang="en-US" sz="1200" dirty="0"/>
          </a:p>
        </p:txBody>
      </p:sp>
      <p:sp>
        <p:nvSpPr>
          <p:cNvPr id="14" name="등호 13"/>
          <p:cNvSpPr/>
          <p:nvPr/>
        </p:nvSpPr>
        <p:spPr>
          <a:xfrm>
            <a:off x="7929829" y="1699647"/>
            <a:ext cx="294889" cy="262256"/>
          </a:xfrm>
          <a:prstGeom prst="mathEqual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224718" y="1375965"/>
            <a:ext cx="1807894" cy="597635"/>
            <a:chOff x="8224718" y="1375965"/>
            <a:chExt cx="1807894" cy="597635"/>
          </a:xfrm>
        </p:grpSpPr>
        <p:sp>
          <p:nvSpPr>
            <p:cNvPr id="263" name="TextBox 262"/>
            <p:cNvSpPr txBox="1"/>
            <p:nvPr/>
          </p:nvSpPr>
          <p:spPr>
            <a:xfrm>
              <a:off x="8224718" y="1375965"/>
              <a:ext cx="142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Energy scores</a:t>
              </a:r>
              <a:endParaRPr lang="ko-KR" altLang="en-US" sz="1200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367012" y="1604269"/>
              <a:ext cx="1665600" cy="369331"/>
              <a:chOff x="8367012" y="1604269"/>
              <a:chExt cx="1665600" cy="369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367012" y="1604269"/>
                    <a:ext cx="253330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7012" y="1604269"/>
                    <a:ext cx="253330" cy="36933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7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그룹 15"/>
              <p:cNvGrpSpPr/>
              <p:nvPr/>
            </p:nvGrpSpPr>
            <p:grpSpPr>
              <a:xfrm>
                <a:off x="8592393" y="1634429"/>
                <a:ext cx="1440219" cy="274906"/>
                <a:chOff x="8592393" y="1634429"/>
                <a:chExt cx="1440219" cy="274906"/>
              </a:xfrm>
            </p:grpSpPr>
            <p:sp>
              <p:nvSpPr>
                <p:cNvPr id="192" name="타원 191"/>
                <p:cNvSpPr/>
                <p:nvPr/>
              </p:nvSpPr>
              <p:spPr>
                <a:xfrm>
                  <a:off x="8814433" y="1698802"/>
                  <a:ext cx="146161" cy="1461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9026928" y="1698802"/>
                  <a:ext cx="146161" cy="14616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9239423" y="1698802"/>
                  <a:ext cx="146161" cy="14616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9451918" y="1698802"/>
                  <a:ext cx="146161" cy="14616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8592393" y="1634429"/>
                  <a:ext cx="155706" cy="274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[ </a:t>
                  </a:r>
                  <a:endParaRPr lang="ko-KR" altLang="en-US" sz="1600" dirty="0"/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9876906" y="1634429"/>
                  <a:ext cx="155706" cy="274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]</a:t>
                  </a:r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9664413" y="1698802"/>
                  <a:ext cx="146161" cy="14616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56" name="직사각형 255"/>
          <p:cNvSpPr/>
          <p:nvPr/>
        </p:nvSpPr>
        <p:spPr>
          <a:xfrm>
            <a:off x="5607240" y="828304"/>
            <a:ext cx="2298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smtClean="0"/>
              <a:t>일반적으로</a:t>
            </a:r>
            <a:r>
              <a:rPr lang="ko-KR" altLang="en-US" sz="1200" dirty="0" smtClean="0">
                <a:solidFill>
                  <a:schemeClr val="accent1"/>
                </a:solidFill>
              </a:rPr>
              <a:t> </a:t>
            </a:r>
            <a:r>
              <a:rPr lang="ko-KR" altLang="en-US" sz="1200" b="1" dirty="0" smtClean="0">
                <a:solidFill>
                  <a:schemeClr val="accent1"/>
                </a:solidFill>
              </a:rPr>
              <a:t>내적</a:t>
            </a:r>
            <a:r>
              <a:rPr lang="ko-KR" altLang="en-US" sz="1200" dirty="0" smtClean="0">
                <a:solidFill>
                  <a:schemeClr val="accent1"/>
                </a:solidFill>
              </a:rPr>
              <a:t> </a:t>
            </a:r>
            <a:r>
              <a:rPr lang="ko-KR" altLang="en-US" sz="1200" dirty="0" smtClean="0"/>
              <a:t>사용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9676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701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Seq2Seq with </a:t>
            </a:r>
            <a:r>
              <a:rPr lang="en-US" altLang="ko-KR" sz="2000" dirty="0" smtClean="0">
                <a:solidFill>
                  <a:schemeClr val="accent4"/>
                </a:solidFill>
                <a:latin typeface="+mj-ea"/>
                <a:ea typeface="+mj-ea"/>
              </a:rPr>
              <a:t>Attention</a:t>
            </a:r>
            <a:endParaRPr lang="ko-KR" altLang="en-US" sz="2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/>
              <p:cNvSpPr/>
              <p:nvPr/>
            </p:nvSpPr>
            <p:spPr>
              <a:xfrm>
                <a:off x="1038493" y="1321525"/>
                <a:ext cx="4331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h𝑠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493" y="1321525"/>
                <a:ext cx="43312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직선 화살표 연결선 44"/>
          <p:cNvCxnSpPr>
            <a:stCxn id="41" idx="3"/>
            <a:endCxn id="326" idx="1"/>
          </p:cNvCxnSpPr>
          <p:nvPr/>
        </p:nvCxnSpPr>
        <p:spPr>
          <a:xfrm>
            <a:off x="1471614" y="1506191"/>
            <a:ext cx="5784418" cy="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모서리가 둥근 직사각형 156"/>
          <p:cNvSpPr/>
          <p:nvPr/>
        </p:nvSpPr>
        <p:spPr>
          <a:xfrm>
            <a:off x="5459333" y="2287550"/>
            <a:ext cx="1264336" cy="452944"/>
          </a:xfrm>
          <a:prstGeom prst="roundRect">
            <a:avLst>
              <a:gd name="adj" fmla="val 2243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Softmax</a:t>
            </a:r>
            <a:endParaRPr lang="ko-KR" altLang="en-US" sz="1200" dirty="0"/>
          </a:p>
        </p:txBody>
      </p:sp>
      <p:grpSp>
        <p:nvGrpSpPr>
          <p:cNvPr id="9" name="그룹 8"/>
          <p:cNvGrpSpPr/>
          <p:nvPr/>
        </p:nvGrpSpPr>
        <p:grpSpPr>
          <a:xfrm>
            <a:off x="445115" y="1768203"/>
            <a:ext cx="2332533" cy="1378705"/>
            <a:chOff x="5515170" y="1129741"/>
            <a:chExt cx="2332533" cy="1378705"/>
          </a:xfrm>
        </p:grpSpPr>
        <p:grpSp>
          <p:nvGrpSpPr>
            <p:cNvPr id="8" name="그룹 7"/>
            <p:cNvGrpSpPr/>
            <p:nvPr/>
          </p:nvGrpSpPr>
          <p:grpSpPr>
            <a:xfrm>
              <a:off x="5515170" y="1153418"/>
              <a:ext cx="1423121" cy="1355028"/>
              <a:chOff x="5515170" y="1153418"/>
              <a:chExt cx="1423121" cy="1355028"/>
            </a:xfrm>
          </p:grpSpPr>
          <p:grpSp>
            <p:nvGrpSpPr>
              <p:cNvPr id="276" name="그룹 275"/>
              <p:cNvGrpSpPr/>
              <p:nvPr/>
            </p:nvGrpSpPr>
            <p:grpSpPr>
              <a:xfrm>
                <a:off x="5515170" y="2233539"/>
                <a:ext cx="1423121" cy="274907"/>
                <a:chOff x="5592517" y="2850017"/>
                <a:chExt cx="1752604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7" name="TextBox 316"/>
                    <p:cNvSpPr txBox="1"/>
                    <p:nvPr/>
                  </p:nvSpPr>
                  <p:spPr>
                    <a:xfrm>
                      <a:off x="5592517" y="2877225"/>
                      <a:ext cx="3119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7" name="TextBox 3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2517" y="2877225"/>
                      <a:ext cx="311981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9048"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8" name="그룹 317"/>
                <p:cNvGrpSpPr/>
                <p:nvPr/>
              </p:nvGrpSpPr>
              <p:grpSpPr>
                <a:xfrm>
                  <a:off x="5891529" y="2850017"/>
                  <a:ext cx="1453592" cy="338554"/>
                  <a:chOff x="7534097" y="4020896"/>
                  <a:chExt cx="1453592" cy="338554"/>
                </a:xfrm>
              </p:grpSpPr>
              <p:grpSp>
                <p:nvGrpSpPr>
                  <p:cNvPr id="319" name="그룹 318"/>
                  <p:cNvGrpSpPr/>
                  <p:nvPr/>
                </p:nvGrpSpPr>
                <p:grpSpPr>
                  <a:xfrm>
                    <a:off x="7725852" y="4100173"/>
                    <a:ext cx="1070082" cy="180000"/>
                    <a:chOff x="8037545" y="4179450"/>
                    <a:chExt cx="1070082" cy="180000"/>
                  </a:xfrm>
                </p:grpSpPr>
                <p:sp>
                  <p:nvSpPr>
                    <p:cNvPr id="322" name="타원 321"/>
                    <p:cNvSpPr/>
                    <p:nvPr/>
                  </p:nvSpPr>
                  <p:spPr>
                    <a:xfrm>
                      <a:off x="8037545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3" name="타원 322"/>
                    <p:cNvSpPr/>
                    <p:nvPr/>
                  </p:nvSpPr>
                  <p:spPr>
                    <a:xfrm>
                      <a:off x="8334239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accent4"/>
                        </a:solidFill>
                      </a:endParaRPr>
                    </a:p>
                  </p:txBody>
                </p:sp>
                <p:sp>
                  <p:nvSpPr>
                    <p:cNvPr id="324" name="타원 323"/>
                    <p:cNvSpPr/>
                    <p:nvPr/>
                  </p:nvSpPr>
                  <p:spPr>
                    <a:xfrm>
                      <a:off x="8630933" y="4179450"/>
                      <a:ext cx="180000" cy="180000"/>
                    </a:xfrm>
                    <a:prstGeom prst="ellipse">
                      <a:avLst/>
                    </a:prstGeom>
                    <a:solidFill>
                      <a:srgbClr val="00B0F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25" name="타원 324"/>
                    <p:cNvSpPr/>
                    <p:nvPr/>
                  </p:nvSpPr>
                  <p:spPr>
                    <a:xfrm>
                      <a:off x="8927627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20" name="TextBox 319"/>
                  <p:cNvSpPr txBox="1"/>
                  <p:nvPr/>
                </p:nvSpPr>
                <p:spPr>
                  <a:xfrm>
                    <a:off x="7534097" y="4020896"/>
                    <a:ext cx="1917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 smtClean="0"/>
                      <a:t>[ </a:t>
                    </a:r>
                    <a:endParaRPr lang="ko-KR" altLang="en-US" sz="1600" dirty="0"/>
                  </a:p>
                </p:txBody>
              </p:sp>
              <p:sp>
                <p:nvSpPr>
                  <p:cNvPr id="321" name="TextBox 320"/>
                  <p:cNvSpPr txBox="1"/>
                  <p:nvPr/>
                </p:nvSpPr>
                <p:spPr>
                  <a:xfrm>
                    <a:off x="8795934" y="4020896"/>
                    <a:ext cx="1917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/>
                      <a:t>]</a:t>
                    </a:r>
                    <a:r>
                      <a:rPr lang="en-US" altLang="ko-KR" sz="1600" dirty="0" smtClean="0"/>
                      <a:t> </a:t>
                    </a:r>
                    <a:endParaRPr lang="ko-KR" altLang="en-US" sz="1600" dirty="0"/>
                  </a:p>
                </p:txBody>
              </p:sp>
            </p:grpSp>
          </p:grpSp>
          <p:grpSp>
            <p:nvGrpSpPr>
              <p:cNvPr id="277" name="그룹 276"/>
              <p:cNvGrpSpPr/>
              <p:nvPr/>
            </p:nvGrpSpPr>
            <p:grpSpPr>
              <a:xfrm>
                <a:off x="5515170" y="1963509"/>
                <a:ext cx="1423121" cy="274907"/>
                <a:chOff x="5592517" y="2850017"/>
                <a:chExt cx="1752604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TextBox 307"/>
                    <p:cNvSpPr txBox="1"/>
                    <p:nvPr/>
                  </p:nvSpPr>
                  <p:spPr>
                    <a:xfrm>
                      <a:off x="5592517" y="2877225"/>
                      <a:ext cx="3119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TextBox 3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2517" y="2877225"/>
                      <a:ext cx="31198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9048" b="-170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9" name="그룹 308"/>
                <p:cNvGrpSpPr/>
                <p:nvPr/>
              </p:nvGrpSpPr>
              <p:grpSpPr>
                <a:xfrm>
                  <a:off x="5891529" y="2850017"/>
                  <a:ext cx="1453592" cy="338554"/>
                  <a:chOff x="7534097" y="4020896"/>
                  <a:chExt cx="1453592" cy="338554"/>
                </a:xfrm>
              </p:grpSpPr>
              <p:grpSp>
                <p:nvGrpSpPr>
                  <p:cNvPr id="310" name="그룹 309"/>
                  <p:cNvGrpSpPr/>
                  <p:nvPr/>
                </p:nvGrpSpPr>
                <p:grpSpPr>
                  <a:xfrm>
                    <a:off x="7725852" y="4100173"/>
                    <a:ext cx="1070082" cy="180000"/>
                    <a:chOff x="8037545" y="4179450"/>
                    <a:chExt cx="1070082" cy="180000"/>
                  </a:xfrm>
                </p:grpSpPr>
                <p:sp>
                  <p:nvSpPr>
                    <p:cNvPr id="313" name="타원 312"/>
                    <p:cNvSpPr/>
                    <p:nvPr/>
                  </p:nvSpPr>
                  <p:spPr>
                    <a:xfrm>
                      <a:off x="8037545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4" name="타원 313"/>
                    <p:cNvSpPr/>
                    <p:nvPr/>
                  </p:nvSpPr>
                  <p:spPr>
                    <a:xfrm>
                      <a:off x="8334239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accent4"/>
                        </a:solidFill>
                      </a:endParaRPr>
                    </a:p>
                  </p:txBody>
                </p:sp>
                <p:sp>
                  <p:nvSpPr>
                    <p:cNvPr id="315" name="타원 314"/>
                    <p:cNvSpPr/>
                    <p:nvPr/>
                  </p:nvSpPr>
                  <p:spPr>
                    <a:xfrm>
                      <a:off x="8630933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6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16" name="타원 315"/>
                    <p:cNvSpPr/>
                    <p:nvPr/>
                  </p:nvSpPr>
                  <p:spPr>
                    <a:xfrm>
                      <a:off x="8927627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11" name="TextBox 310"/>
                  <p:cNvSpPr txBox="1"/>
                  <p:nvPr/>
                </p:nvSpPr>
                <p:spPr>
                  <a:xfrm>
                    <a:off x="7534097" y="4020896"/>
                    <a:ext cx="1917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 smtClean="0"/>
                      <a:t>[ </a:t>
                    </a:r>
                    <a:endParaRPr lang="ko-KR" altLang="en-US" sz="1600" dirty="0"/>
                  </a:p>
                </p:txBody>
              </p:sp>
              <p:sp>
                <p:nvSpPr>
                  <p:cNvPr id="312" name="TextBox 311"/>
                  <p:cNvSpPr txBox="1"/>
                  <p:nvPr/>
                </p:nvSpPr>
                <p:spPr>
                  <a:xfrm>
                    <a:off x="8795934" y="4020896"/>
                    <a:ext cx="1917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/>
                      <a:t>]</a:t>
                    </a:r>
                    <a:r>
                      <a:rPr lang="en-US" altLang="ko-KR" sz="1600" dirty="0" smtClean="0"/>
                      <a:t> </a:t>
                    </a:r>
                    <a:endParaRPr lang="ko-KR" altLang="en-US" sz="1600" dirty="0"/>
                  </a:p>
                </p:txBody>
              </p:sp>
            </p:grpSp>
          </p:grpSp>
          <p:grpSp>
            <p:nvGrpSpPr>
              <p:cNvPr id="278" name="그룹 277"/>
              <p:cNvGrpSpPr/>
              <p:nvPr/>
            </p:nvGrpSpPr>
            <p:grpSpPr>
              <a:xfrm>
                <a:off x="5515170" y="1693478"/>
                <a:ext cx="1423121" cy="274907"/>
                <a:chOff x="5592517" y="2850017"/>
                <a:chExt cx="1752604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9" name="TextBox 298"/>
                    <p:cNvSpPr txBox="1"/>
                    <p:nvPr/>
                  </p:nvSpPr>
                  <p:spPr>
                    <a:xfrm>
                      <a:off x="5592517" y="2877225"/>
                      <a:ext cx="3119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9" name="TextBox 2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2517" y="2877225"/>
                      <a:ext cx="31198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19048" b="-170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0" name="그룹 299"/>
                <p:cNvGrpSpPr/>
                <p:nvPr/>
              </p:nvGrpSpPr>
              <p:grpSpPr>
                <a:xfrm>
                  <a:off x="5891529" y="2850017"/>
                  <a:ext cx="1453592" cy="338554"/>
                  <a:chOff x="7534097" y="4020896"/>
                  <a:chExt cx="1453592" cy="338554"/>
                </a:xfrm>
              </p:grpSpPr>
              <p:grpSp>
                <p:nvGrpSpPr>
                  <p:cNvPr id="301" name="그룹 300"/>
                  <p:cNvGrpSpPr/>
                  <p:nvPr/>
                </p:nvGrpSpPr>
                <p:grpSpPr>
                  <a:xfrm>
                    <a:off x="7725852" y="4100173"/>
                    <a:ext cx="1070082" cy="180000"/>
                    <a:chOff x="8037545" y="4179450"/>
                    <a:chExt cx="1070082" cy="180000"/>
                  </a:xfrm>
                </p:grpSpPr>
                <p:sp>
                  <p:nvSpPr>
                    <p:cNvPr id="304" name="타원 303"/>
                    <p:cNvSpPr/>
                    <p:nvPr/>
                  </p:nvSpPr>
                  <p:spPr>
                    <a:xfrm>
                      <a:off x="8037545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5" name="타원 304"/>
                    <p:cNvSpPr/>
                    <p:nvPr/>
                  </p:nvSpPr>
                  <p:spPr>
                    <a:xfrm>
                      <a:off x="8334239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3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accent4"/>
                        </a:solidFill>
                      </a:endParaRPr>
                    </a:p>
                  </p:txBody>
                </p:sp>
                <p:sp>
                  <p:nvSpPr>
                    <p:cNvPr id="306" name="타원 305"/>
                    <p:cNvSpPr/>
                    <p:nvPr/>
                  </p:nvSpPr>
                  <p:spPr>
                    <a:xfrm>
                      <a:off x="8630933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07" name="타원 306"/>
                    <p:cNvSpPr/>
                    <p:nvPr/>
                  </p:nvSpPr>
                  <p:spPr>
                    <a:xfrm>
                      <a:off x="8927627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7534097" y="4020896"/>
                    <a:ext cx="1917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 smtClean="0"/>
                      <a:t>[ </a:t>
                    </a:r>
                    <a:endParaRPr lang="ko-KR" altLang="en-US" sz="1600" dirty="0"/>
                  </a:p>
                </p:txBody>
              </p:sp>
              <p:sp>
                <p:nvSpPr>
                  <p:cNvPr id="303" name="TextBox 302"/>
                  <p:cNvSpPr txBox="1"/>
                  <p:nvPr/>
                </p:nvSpPr>
                <p:spPr>
                  <a:xfrm>
                    <a:off x="8795934" y="4020896"/>
                    <a:ext cx="1917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/>
                      <a:t>]</a:t>
                    </a:r>
                    <a:r>
                      <a:rPr lang="en-US" altLang="ko-KR" sz="1600" dirty="0" smtClean="0"/>
                      <a:t> </a:t>
                    </a:r>
                    <a:endParaRPr lang="ko-KR" altLang="en-US" sz="1600" dirty="0"/>
                  </a:p>
                </p:txBody>
              </p:sp>
            </p:grpSp>
          </p:grpSp>
          <p:grpSp>
            <p:nvGrpSpPr>
              <p:cNvPr id="279" name="그룹 278"/>
              <p:cNvGrpSpPr/>
              <p:nvPr/>
            </p:nvGrpSpPr>
            <p:grpSpPr>
              <a:xfrm>
                <a:off x="5515170" y="1423448"/>
                <a:ext cx="1423121" cy="274907"/>
                <a:chOff x="5592517" y="2850017"/>
                <a:chExt cx="1752604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0" name="TextBox 289"/>
                    <p:cNvSpPr txBox="1"/>
                    <p:nvPr/>
                  </p:nvSpPr>
                  <p:spPr>
                    <a:xfrm>
                      <a:off x="5592517" y="2877225"/>
                      <a:ext cx="3119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0" name="TextBox 2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2517" y="2877225"/>
                      <a:ext cx="31198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16667"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91" name="그룹 290"/>
                <p:cNvGrpSpPr/>
                <p:nvPr/>
              </p:nvGrpSpPr>
              <p:grpSpPr>
                <a:xfrm>
                  <a:off x="5891529" y="2850017"/>
                  <a:ext cx="1453592" cy="338554"/>
                  <a:chOff x="7534097" y="4020896"/>
                  <a:chExt cx="1453592" cy="338554"/>
                </a:xfrm>
              </p:grpSpPr>
              <p:grpSp>
                <p:nvGrpSpPr>
                  <p:cNvPr id="292" name="그룹 291"/>
                  <p:cNvGrpSpPr/>
                  <p:nvPr/>
                </p:nvGrpSpPr>
                <p:grpSpPr>
                  <a:xfrm>
                    <a:off x="7725852" y="4100173"/>
                    <a:ext cx="1070082" cy="180000"/>
                    <a:chOff x="8037545" y="4179450"/>
                    <a:chExt cx="1070082" cy="180000"/>
                  </a:xfrm>
                </p:grpSpPr>
                <p:sp>
                  <p:nvSpPr>
                    <p:cNvPr id="295" name="타원 294"/>
                    <p:cNvSpPr/>
                    <p:nvPr/>
                  </p:nvSpPr>
                  <p:spPr>
                    <a:xfrm>
                      <a:off x="8037545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6" name="타원 295"/>
                    <p:cNvSpPr/>
                    <p:nvPr/>
                  </p:nvSpPr>
                  <p:spPr>
                    <a:xfrm>
                      <a:off x="8334239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accent4"/>
                        </a:solidFill>
                      </a:endParaRPr>
                    </a:p>
                  </p:txBody>
                </p:sp>
                <p:sp>
                  <p:nvSpPr>
                    <p:cNvPr id="297" name="타원 296"/>
                    <p:cNvSpPr/>
                    <p:nvPr/>
                  </p:nvSpPr>
                  <p:spPr>
                    <a:xfrm>
                      <a:off x="8630933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4">
                        <a:lumMod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8" name="타원 297"/>
                    <p:cNvSpPr/>
                    <p:nvPr/>
                  </p:nvSpPr>
                  <p:spPr>
                    <a:xfrm>
                      <a:off x="8927627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7534097" y="4020896"/>
                    <a:ext cx="1917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 smtClean="0"/>
                      <a:t>[ </a:t>
                    </a:r>
                    <a:endParaRPr lang="ko-KR" altLang="en-US" sz="1600" dirty="0"/>
                  </a:p>
                </p:txBody>
              </p:sp>
              <p:sp>
                <p:nvSpPr>
                  <p:cNvPr id="294" name="TextBox 293"/>
                  <p:cNvSpPr txBox="1"/>
                  <p:nvPr/>
                </p:nvSpPr>
                <p:spPr>
                  <a:xfrm>
                    <a:off x="8795934" y="4020896"/>
                    <a:ext cx="1917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/>
                      <a:t>]</a:t>
                    </a:r>
                    <a:r>
                      <a:rPr lang="en-US" altLang="ko-KR" sz="1600" dirty="0" smtClean="0"/>
                      <a:t> </a:t>
                    </a:r>
                    <a:endParaRPr lang="ko-KR" altLang="en-US" sz="1600" dirty="0"/>
                  </a:p>
                </p:txBody>
              </p:sp>
            </p:grpSp>
          </p:grpSp>
          <p:grpSp>
            <p:nvGrpSpPr>
              <p:cNvPr id="280" name="그룹 279"/>
              <p:cNvGrpSpPr/>
              <p:nvPr/>
            </p:nvGrpSpPr>
            <p:grpSpPr>
              <a:xfrm>
                <a:off x="5515170" y="1153418"/>
                <a:ext cx="1423121" cy="274907"/>
                <a:chOff x="5592517" y="2850017"/>
                <a:chExt cx="1752604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1" name="TextBox 280"/>
                    <p:cNvSpPr txBox="1"/>
                    <p:nvPr/>
                  </p:nvSpPr>
                  <p:spPr>
                    <a:xfrm>
                      <a:off x="5592517" y="2877225"/>
                      <a:ext cx="3119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1" name="TextBox 2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92517" y="2877225"/>
                      <a:ext cx="311981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9048" b="-146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82" name="그룹 281"/>
                <p:cNvGrpSpPr/>
                <p:nvPr/>
              </p:nvGrpSpPr>
              <p:grpSpPr>
                <a:xfrm>
                  <a:off x="5891529" y="2850017"/>
                  <a:ext cx="1453592" cy="338554"/>
                  <a:chOff x="7534097" y="4020896"/>
                  <a:chExt cx="1453592" cy="338554"/>
                </a:xfrm>
              </p:grpSpPr>
              <p:grpSp>
                <p:nvGrpSpPr>
                  <p:cNvPr id="283" name="그룹 282"/>
                  <p:cNvGrpSpPr/>
                  <p:nvPr/>
                </p:nvGrpSpPr>
                <p:grpSpPr>
                  <a:xfrm>
                    <a:off x="7725852" y="4100173"/>
                    <a:ext cx="1070082" cy="180000"/>
                    <a:chOff x="8037545" y="4179450"/>
                    <a:chExt cx="1070082" cy="180000"/>
                  </a:xfrm>
                </p:grpSpPr>
                <p:sp>
                  <p:nvSpPr>
                    <p:cNvPr id="286" name="타원 285"/>
                    <p:cNvSpPr/>
                    <p:nvPr/>
                  </p:nvSpPr>
                  <p:spPr>
                    <a:xfrm>
                      <a:off x="8037545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7" name="타원 286"/>
                    <p:cNvSpPr/>
                    <p:nvPr/>
                  </p:nvSpPr>
                  <p:spPr>
                    <a:xfrm>
                      <a:off x="8334239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accent4"/>
                        </a:solidFill>
                      </a:endParaRPr>
                    </a:p>
                  </p:txBody>
                </p:sp>
                <p:sp>
                  <p:nvSpPr>
                    <p:cNvPr id="288" name="타원 287"/>
                    <p:cNvSpPr/>
                    <p:nvPr/>
                  </p:nvSpPr>
                  <p:spPr>
                    <a:xfrm>
                      <a:off x="8630933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89" name="타원 288"/>
                    <p:cNvSpPr/>
                    <p:nvPr/>
                  </p:nvSpPr>
                  <p:spPr>
                    <a:xfrm>
                      <a:off x="8927627" y="4179450"/>
                      <a:ext cx="180000" cy="180000"/>
                    </a:xfrm>
                    <a:prstGeom prst="ellipse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284" name="TextBox 283"/>
                  <p:cNvSpPr txBox="1"/>
                  <p:nvPr/>
                </p:nvSpPr>
                <p:spPr>
                  <a:xfrm>
                    <a:off x="7534097" y="4020896"/>
                    <a:ext cx="1917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 smtClean="0"/>
                      <a:t>[ </a:t>
                    </a:r>
                    <a:endParaRPr lang="ko-KR" altLang="en-US" sz="1600" dirty="0"/>
                  </a:p>
                </p:txBody>
              </p:sp>
              <p:sp>
                <p:nvSpPr>
                  <p:cNvPr id="285" name="TextBox 284"/>
                  <p:cNvSpPr txBox="1"/>
                  <p:nvPr/>
                </p:nvSpPr>
                <p:spPr>
                  <a:xfrm>
                    <a:off x="8795934" y="4020896"/>
                    <a:ext cx="1917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/>
                      <a:t>]</a:t>
                    </a:r>
                    <a:r>
                      <a:rPr lang="en-US" altLang="ko-KR" sz="1600" dirty="0" smtClean="0"/>
                      <a:t> </a:t>
                    </a:r>
                    <a:endParaRPr lang="ko-KR" altLang="en-US" sz="1600" dirty="0"/>
                  </a:p>
                </p:txBody>
              </p:sp>
            </p:grpSp>
          </p:grpSp>
        </p:grpSp>
        <p:sp>
          <p:nvSpPr>
            <p:cNvPr id="2" name="곱셈 기호 1"/>
            <p:cNvSpPr/>
            <p:nvPr/>
          </p:nvSpPr>
          <p:spPr>
            <a:xfrm>
              <a:off x="7023414" y="1693478"/>
              <a:ext cx="292124" cy="292124"/>
            </a:xfrm>
            <a:prstGeom prst="mathMultiply">
              <a:avLst>
                <a:gd name="adj1" fmla="val 2202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7400661" y="1129741"/>
              <a:ext cx="447042" cy="1314332"/>
              <a:chOff x="7400661" y="921186"/>
              <a:chExt cx="447042" cy="1314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직사각형 3"/>
                  <p:cNvSpPr/>
                  <p:nvPr/>
                </p:nvSpPr>
                <p:spPr>
                  <a:xfrm>
                    <a:off x="7418325" y="921186"/>
                    <a:ext cx="411715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4" name="직사각형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18325" y="921186"/>
                    <a:ext cx="41171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그룹 5"/>
              <p:cNvGrpSpPr/>
              <p:nvPr/>
            </p:nvGrpSpPr>
            <p:grpSpPr>
              <a:xfrm>
                <a:off x="7551101" y="1214893"/>
                <a:ext cx="146161" cy="956252"/>
                <a:chOff x="7457494" y="1127247"/>
                <a:chExt cx="146161" cy="956252"/>
              </a:xfrm>
            </p:grpSpPr>
            <p:sp>
              <p:nvSpPr>
                <p:cNvPr id="163" name="타원 162"/>
                <p:cNvSpPr/>
                <p:nvPr/>
              </p:nvSpPr>
              <p:spPr>
                <a:xfrm>
                  <a:off x="7457494" y="1937338"/>
                  <a:ext cx="146161" cy="146161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/>
                <p:cNvSpPr/>
                <p:nvPr/>
              </p:nvSpPr>
              <p:spPr>
                <a:xfrm>
                  <a:off x="7457494" y="1667307"/>
                  <a:ext cx="146161" cy="14616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타원 144"/>
                <p:cNvSpPr/>
                <p:nvPr/>
              </p:nvSpPr>
              <p:spPr>
                <a:xfrm>
                  <a:off x="7457494" y="1397277"/>
                  <a:ext cx="146161" cy="14616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" name="타원 135"/>
                <p:cNvSpPr/>
                <p:nvPr/>
              </p:nvSpPr>
              <p:spPr>
                <a:xfrm>
                  <a:off x="7457494" y="1127247"/>
                  <a:ext cx="146161" cy="146161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" name="그룹 6"/>
              <p:cNvGrpSpPr/>
              <p:nvPr/>
            </p:nvGrpSpPr>
            <p:grpSpPr>
              <a:xfrm>
                <a:off x="7400661" y="1150520"/>
                <a:ext cx="155706" cy="1084998"/>
                <a:chOff x="7301788" y="1062874"/>
                <a:chExt cx="155706" cy="1084998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7301788" y="1872965"/>
                  <a:ext cx="155706" cy="274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[ </a:t>
                  </a:r>
                  <a:endParaRPr lang="ko-KR" altLang="en-US" sz="1600" dirty="0"/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7301788" y="1602934"/>
                  <a:ext cx="155706" cy="274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[ </a:t>
                  </a:r>
                  <a:endParaRPr lang="ko-KR" altLang="en-US" sz="1600" dirty="0"/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>
                  <a:off x="7301788" y="1332904"/>
                  <a:ext cx="155706" cy="274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[ </a:t>
                  </a:r>
                  <a:endParaRPr lang="ko-KR" altLang="en-US" sz="1600" dirty="0"/>
                </a:p>
              </p:txBody>
            </p:sp>
            <p:sp>
              <p:nvSpPr>
                <p:cNvPr id="134" name="TextBox 133"/>
                <p:cNvSpPr txBox="1"/>
                <p:nvPr/>
              </p:nvSpPr>
              <p:spPr>
                <a:xfrm>
                  <a:off x="7301788" y="1062874"/>
                  <a:ext cx="155706" cy="274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[ </a:t>
                  </a:r>
                  <a:endParaRPr lang="ko-KR" altLang="en-US" sz="1600" dirty="0"/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7691997" y="1150520"/>
                <a:ext cx="155706" cy="1084998"/>
                <a:chOff x="7593124" y="1062874"/>
                <a:chExt cx="155706" cy="1084998"/>
              </a:xfrm>
            </p:grpSpPr>
            <p:sp>
              <p:nvSpPr>
                <p:cNvPr id="162" name="TextBox 161"/>
                <p:cNvSpPr txBox="1"/>
                <p:nvPr/>
              </p:nvSpPr>
              <p:spPr>
                <a:xfrm>
                  <a:off x="7593124" y="1872965"/>
                  <a:ext cx="155706" cy="274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]</a:t>
                  </a:r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7593124" y="1602934"/>
                  <a:ext cx="155706" cy="274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]</a:t>
                  </a:r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7593124" y="1332904"/>
                  <a:ext cx="155706" cy="274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]</a:t>
                  </a:r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7593124" y="1062874"/>
                  <a:ext cx="155706" cy="2749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]</a:t>
                  </a:r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</p:grpSp>
        </p:grpSp>
      </p:grpSp>
      <p:sp>
        <p:nvSpPr>
          <p:cNvPr id="14" name="등호 13"/>
          <p:cNvSpPr/>
          <p:nvPr/>
        </p:nvSpPr>
        <p:spPr>
          <a:xfrm>
            <a:off x="2859774" y="2338109"/>
            <a:ext cx="294889" cy="262256"/>
          </a:xfrm>
          <a:prstGeom prst="mathEqual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296957" y="2242731"/>
            <a:ext cx="1665600" cy="369331"/>
            <a:chOff x="8367012" y="1604269"/>
            <a:chExt cx="1665600" cy="369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8367012" y="1604269"/>
                  <a:ext cx="253330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7012" y="1604269"/>
                  <a:ext cx="253330" cy="369331"/>
                </a:xfrm>
                <a:prstGeom prst="rect">
                  <a:avLst/>
                </a:prstGeom>
                <a:blipFill>
                  <a:blip r:embed="rId9"/>
                  <a:stretch>
                    <a:fillRect r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그룹 15"/>
            <p:cNvGrpSpPr/>
            <p:nvPr/>
          </p:nvGrpSpPr>
          <p:grpSpPr>
            <a:xfrm>
              <a:off x="8592393" y="1634429"/>
              <a:ext cx="1440219" cy="274906"/>
              <a:chOff x="8592393" y="1634429"/>
              <a:chExt cx="1440219" cy="274906"/>
            </a:xfrm>
          </p:grpSpPr>
          <p:sp>
            <p:nvSpPr>
              <p:cNvPr id="192" name="타원 191"/>
              <p:cNvSpPr/>
              <p:nvPr/>
            </p:nvSpPr>
            <p:spPr>
              <a:xfrm>
                <a:off x="8814433" y="1698802"/>
                <a:ext cx="146161" cy="14616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3" name="타원 192"/>
              <p:cNvSpPr/>
              <p:nvPr/>
            </p:nvSpPr>
            <p:spPr>
              <a:xfrm>
                <a:off x="9026928" y="1698802"/>
                <a:ext cx="146161" cy="1461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94" name="타원 193"/>
              <p:cNvSpPr/>
              <p:nvPr/>
            </p:nvSpPr>
            <p:spPr>
              <a:xfrm>
                <a:off x="9239423" y="1698802"/>
                <a:ext cx="146161" cy="146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타원 194"/>
              <p:cNvSpPr/>
              <p:nvPr/>
            </p:nvSpPr>
            <p:spPr>
              <a:xfrm>
                <a:off x="9451918" y="1698802"/>
                <a:ext cx="146161" cy="14616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8592393" y="1634429"/>
                <a:ext cx="155706" cy="27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[ </a:t>
                </a:r>
                <a:endParaRPr lang="ko-KR" altLang="en-US" sz="1600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9876906" y="1634429"/>
                <a:ext cx="155706" cy="27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]</a:t>
                </a:r>
                <a:r>
                  <a:rPr lang="en-US" altLang="ko-KR" sz="1600" dirty="0" smtClean="0"/>
                  <a:t> </a:t>
                </a:r>
                <a:endParaRPr lang="ko-KR" altLang="en-US" sz="1600" dirty="0"/>
              </a:p>
            </p:txBody>
          </p:sp>
          <p:sp>
            <p:nvSpPr>
              <p:cNvPr id="196" name="타원 195"/>
              <p:cNvSpPr/>
              <p:nvPr/>
            </p:nvSpPr>
            <p:spPr>
              <a:xfrm>
                <a:off x="9664413" y="1698802"/>
                <a:ext cx="146161" cy="14616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6" name="그룹 25"/>
          <p:cNvGrpSpPr/>
          <p:nvPr/>
        </p:nvGrpSpPr>
        <p:grpSpPr>
          <a:xfrm>
            <a:off x="3521356" y="2550789"/>
            <a:ext cx="1395911" cy="1412861"/>
            <a:chOff x="3493292" y="2559523"/>
            <a:chExt cx="1395911" cy="1412861"/>
          </a:xfrm>
        </p:grpSpPr>
        <p:grpSp>
          <p:nvGrpSpPr>
            <p:cNvPr id="22" name="그룹 21"/>
            <p:cNvGrpSpPr/>
            <p:nvPr/>
          </p:nvGrpSpPr>
          <p:grpSpPr>
            <a:xfrm>
              <a:off x="3683660" y="2848012"/>
              <a:ext cx="1015174" cy="894340"/>
              <a:chOff x="3746108" y="2592773"/>
              <a:chExt cx="1015174" cy="894340"/>
            </a:xfrm>
          </p:grpSpPr>
          <p:sp>
            <p:nvSpPr>
              <p:cNvPr id="20" name="직사각형 19"/>
              <p:cNvSpPr/>
              <p:nvPr/>
            </p:nvSpPr>
            <p:spPr>
              <a:xfrm>
                <a:off x="3746108" y="2592773"/>
                <a:ext cx="108000" cy="3240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3972901" y="2911113"/>
                <a:ext cx="108000" cy="3240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4199694" y="2911113"/>
                <a:ext cx="108000" cy="5040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4426487" y="2911113"/>
                <a:ext cx="108000" cy="1800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4653282" y="2911113"/>
                <a:ext cx="108000" cy="576000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직사각형 167"/>
            <p:cNvSpPr/>
            <p:nvPr/>
          </p:nvSpPr>
          <p:spPr>
            <a:xfrm>
              <a:off x="3554786" y="2559523"/>
              <a:ext cx="405432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 smtClean="0"/>
                <a:t>0.9</a:t>
              </a:r>
              <a:endParaRPr lang="ko-KR" altLang="en-US" sz="1000" dirty="0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3493292" y="3166352"/>
              <a:ext cx="1395911" cy="0"/>
            </a:xfrm>
            <a:prstGeom prst="line">
              <a:avLst/>
            </a:prstGeom>
            <a:ln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직사각형 170"/>
            <p:cNvSpPr/>
            <p:nvPr/>
          </p:nvSpPr>
          <p:spPr>
            <a:xfrm>
              <a:off x="3673834" y="3460806"/>
              <a:ext cx="4729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 smtClean="0"/>
                <a:t>- 1.9</a:t>
              </a:r>
              <a:endParaRPr lang="ko-KR" altLang="en-US" sz="1000" dirty="0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927657" y="3685480"/>
              <a:ext cx="4729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 smtClean="0"/>
                <a:t>- 2.4</a:t>
              </a:r>
              <a:endParaRPr lang="ko-KR" altLang="en-US" sz="1000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165119" y="3346352"/>
              <a:ext cx="4729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 smtClean="0"/>
                <a:t>- 1.2</a:t>
              </a:r>
              <a:endParaRPr lang="ko-KR" altLang="en-US" sz="10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4390428" y="3726163"/>
              <a:ext cx="47296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 smtClean="0"/>
                <a:t>- 2.8</a:t>
              </a:r>
              <a:endParaRPr lang="ko-KR" altLang="en-US" sz="1000" dirty="0"/>
            </a:p>
          </p:txBody>
        </p:sp>
      </p:grpSp>
      <p:cxnSp>
        <p:nvCxnSpPr>
          <p:cNvPr id="28" name="직선 화살표 연결선 27"/>
          <p:cNvCxnSpPr>
            <a:endCxn id="157" idx="1"/>
          </p:cNvCxnSpPr>
          <p:nvPr/>
        </p:nvCxnSpPr>
        <p:spPr>
          <a:xfrm>
            <a:off x="5028889" y="2514022"/>
            <a:ext cx="430444" cy="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/>
          <p:cNvCxnSpPr/>
          <p:nvPr/>
        </p:nvCxnSpPr>
        <p:spPr>
          <a:xfrm>
            <a:off x="6723669" y="2514022"/>
            <a:ext cx="430444" cy="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/>
          <p:cNvSpPr/>
          <p:nvPr/>
        </p:nvSpPr>
        <p:spPr>
          <a:xfrm>
            <a:off x="7410031" y="2604463"/>
            <a:ext cx="4054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0.8</a:t>
            </a:r>
            <a:endParaRPr lang="ko-KR" altLang="en-US" sz="1000" dirty="0"/>
          </a:p>
        </p:txBody>
      </p:sp>
      <p:grpSp>
        <p:nvGrpSpPr>
          <p:cNvPr id="30" name="그룹 29"/>
          <p:cNvGrpSpPr/>
          <p:nvPr/>
        </p:nvGrpSpPr>
        <p:grpSpPr>
          <a:xfrm>
            <a:off x="7368379" y="2833618"/>
            <a:ext cx="1395911" cy="576000"/>
            <a:chOff x="7531798" y="1736038"/>
            <a:chExt cx="1395911" cy="576000"/>
          </a:xfrm>
        </p:grpSpPr>
        <p:sp>
          <p:nvSpPr>
            <p:cNvPr id="189" name="직사각형 188"/>
            <p:cNvSpPr/>
            <p:nvPr/>
          </p:nvSpPr>
          <p:spPr>
            <a:xfrm>
              <a:off x="7722166" y="1736038"/>
              <a:ext cx="108000" cy="5760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7948959" y="2168038"/>
              <a:ext cx="108000" cy="1440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8175752" y="2240038"/>
              <a:ext cx="108000" cy="720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8402545" y="2024038"/>
              <a:ext cx="108000" cy="2880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8629340" y="2240038"/>
              <a:ext cx="108000" cy="72000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3" name="직선 연결선 182"/>
            <p:cNvCxnSpPr/>
            <p:nvPr/>
          </p:nvCxnSpPr>
          <p:spPr>
            <a:xfrm>
              <a:off x="7531798" y="2312038"/>
              <a:ext cx="1395911" cy="0"/>
            </a:xfrm>
            <a:prstGeom prst="line">
              <a:avLst/>
            </a:prstGeom>
            <a:ln>
              <a:solidFill>
                <a:srgbClr val="3B3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직사각형 183"/>
          <p:cNvSpPr/>
          <p:nvPr/>
        </p:nvSpPr>
        <p:spPr>
          <a:xfrm>
            <a:off x="7603058" y="3027672"/>
            <a:ext cx="4729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0.05</a:t>
            </a:r>
            <a:endParaRPr lang="ko-KR" altLang="en-US" sz="1000" dirty="0"/>
          </a:p>
        </p:txBody>
      </p:sp>
      <p:sp>
        <p:nvSpPr>
          <p:cNvPr id="185" name="직사각형 184"/>
          <p:cNvSpPr/>
          <p:nvPr/>
        </p:nvSpPr>
        <p:spPr>
          <a:xfrm>
            <a:off x="8280661" y="3122682"/>
            <a:ext cx="4729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0.02</a:t>
            </a:r>
            <a:endParaRPr lang="ko-KR" altLang="en-US" sz="1000" dirty="0"/>
          </a:p>
        </p:txBody>
      </p:sp>
      <p:sp>
        <p:nvSpPr>
          <p:cNvPr id="186" name="직사각형 185"/>
          <p:cNvSpPr/>
          <p:nvPr/>
        </p:nvSpPr>
        <p:spPr>
          <a:xfrm>
            <a:off x="7831057" y="3152861"/>
            <a:ext cx="4729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0.03</a:t>
            </a:r>
            <a:endParaRPr lang="ko-KR" altLang="en-US" sz="1000" dirty="0"/>
          </a:p>
        </p:txBody>
      </p:sp>
      <p:sp>
        <p:nvSpPr>
          <p:cNvPr id="188" name="직사각형 187"/>
          <p:cNvSpPr/>
          <p:nvPr/>
        </p:nvSpPr>
        <p:spPr>
          <a:xfrm>
            <a:off x="8059896" y="2899021"/>
            <a:ext cx="4729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 smtClean="0"/>
              <a:t>0.1</a:t>
            </a:r>
            <a:endParaRPr lang="ko-KR" altLang="en-US" sz="10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174797" y="2019550"/>
            <a:ext cx="1426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Attention weights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/>
              <p:cNvSpPr txBox="1"/>
              <p:nvPr/>
            </p:nvSpPr>
            <p:spPr>
              <a:xfrm>
                <a:off x="7155205" y="2242731"/>
                <a:ext cx="253330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4" name="TextBox 2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205" y="2242731"/>
                <a:ext cx="253330" cy="369331"/>
              </a:xfrm>
              <a:prstGeom prst="rect">
                <a:avLst/>
              </a:prstGeom>
              <a:blipFill>
                <a:blip r:embed="rId10"/>
                <a:stretch>
                  <a:fillRect r="-121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타원 265"/>
          <p:cNvSpPr/>
          <p:nvPr/>
        </p:nvSpPr>
        <p:spPr>
          <a:xfrm>
            <a:off x="7602626" y="2337264"/>
            <a:ext cx="146161" cy="146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/>
          <p:cNvSpPr/>
          <p:nvPr/>
        </p:nvSpPr>
        <p:spPr>
          <a:xfrm>
            <a:off x="7815121" y="2337264"/>
            <a:ext cx="146161" cy="1461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268" name="타원 267"/>
          <p:cNvSpPr/>
          <p:nvPr/>
        </p:nvSpPr>
        <p:spPr>
          <a:xfrm>
            <a:off x="8027616" y="2337264"/>
            <a:ext cx="146161" cy="1461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/>
          <p:cNvSpPr/>
          <p:nvPr/>
        </p:nvSpPr>
        <p:spPr>
          <a:xfrm>
            <a:off x="8240111" y="2337264"/>
            <a:ext cx="146161" cy="1461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TextBox 272"/>
          <p:cNvSpPr txBox="1"/>
          <p:nvPr/>
        </p:nvSpPr>
        <p:spPr>
          <a:xfrm>
            <a:off x="7380586" y="2272891"/>
            <a:ext cx="155706" cy="27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[ </a:t>
            </a:r>
            <a:endParaRPr lang="ko-KR" altLang="en-US" sz="1600" dirty="0"/>
          </a:p>
        </p:txBody>
      </p:sp>
      <p:sp>
        <p:nvSpPr>
          <p:cNvPr id="274" name="TextBox 273"/>
          <p:cNvSpPr txBox="1"/>
          <p:nvPr/>
        </p:nvSpPr>
        <p:spPr>
          <a:xfrm>
            <a:off x="8665099" y="2272891"/>
            <a:ext cx="155706" cy="27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]</a:t>
            </a: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275" name="타원 274"/>
          <p:cNvSpPr/>
          <p:nvPr/>
        </p:nvSpPr>
        <p:spPr>
          <a:xfrm>
            <a:off x="8452606" y="2337264"/>
            <a:ext cx="146161" cy="1461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모서리가 둥근 직사각형 325"/>
          <p:cNvSpPr/>
          <p:nvPr/>
        </p:nvSpPr>
        <p:spPr>
          <a:xfrm>
            <a:off x="7256032" y="1279719"/>
            <a:ext cx="1264336" cy="452944"/>
          </a:xfrm>
          <a:prstGeom prst="roundRect">
            <a:avLst>
              <a:gd name="adj" fmla="val 22435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Weighted Sum</a:t>
            </a:r>
            <a:endParaRPr lang="ko-KR" altLang="en-US" sz="1200" dirty="0"/>
          </a:p>
        </p:txBody>
      </p:sp>
      <p:cxnSp>
        <p:nvCxnSpPr>
          <p:cNvPr id="327" name="직선 화살표 연결선 326"/>
          <p:cNvCxnSpPr>
            <a:stCxn id="261" idx="0"/>
            <a:endCxn id="326" idx="2"/>
          </p:cNvCxnSpPr>
          <p:nvPr/>
        </p:nvCxnSpPr>
        <p:spPr>
          <a:xfrm flipH="1" flipV="1">
            <a:off x="7888200" y="1732663"/>
            <a:ext cx="1" cy="286887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>
            <a:stCxn id="326" idx="3"/>
          </p:cNvCxnSpPr>
          <p:nvPr/>
        </p:nvCxnSpPr>
        <p:spPr>
          <a:xfrm>
            <a:off x="8520368" y="1506191"/>
            <a:ext cx="553963" cy="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그림 1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6612" y="4477783"/>
            <a:ext cx="5248767" cy="2208856"/>
          </a:xfrm>
          <a:prstGeom prst="rect">
            <a:avLst/>
          </a:prstGeom>
        </p:spPr>
      </p:pic>
      <p:sp>
        <p:nvSpPr>
          <p:cNvPr id="131" name="직사각형 130"/>
          <p:cNvSpPr/>
          <p:nvPr/>
        </p:nvSpPr>
        <p:spPr>
          <a:xfrm>
            <a:off x="6464092" y="4190174"/>
            <a:ext cx="1211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200" dirty="0">
                <a:solidFill>
                  <a:prstClr val="white"/>
                </a:solidFill>
              </a:rPr>
              <a:t>Weighted Sum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342" name="그룹 341"/>
          <p:cNvGrpSpPr/>
          <p:nvPr/>
        </p:nvGrpSpPr>
        <p:grpSpPr>
          <a:xfrm>
            <a:off x="9058150" y="1098345"/>
            <a:ext cx="1453107" cy="592512"/>
            <a:chOff x="8170319" y="1210737"/>
            <a:chExt cx="1453107" cy="592512"/>
          </a:xfrm>
        </p:grpSpPr>
        <p:sp>
          <p:nvSpPr>
            <p:cNvPr id="343" name="TextBox 342"/>
            <p:cNvSpPr txBox="1"/>
            <p:nvPr/>
          </p:nvSpPr>
          <p:spPr>
            <a:xfrm>
              <a:off x="8189911" y="1210737"/>
              <a:ext cx="142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Context Vector</a:t>
              </a:r>
              <a:endParaRPr lang="ko-KR" altLang="en-US" sz="1200" dirty="0"/>
            </a:p>
          </p:txBody>
        </p:sp>
        <p:grpSp>
          <p:nvGrpSpPr>
            <p:cNvPr id="344" name="그룹 343"/>
            <p:cNvGrpSpPr/>
            <p:nvPr/>
          </p:nvGrpSpPr>
          <p:grpSpPr>
            <a:xfrm>
              <a:off x="8170319" y="1433918"/>
              <a:ext cx="1453107" cy="369331"/>
              <a:chOff x="8170319" y="1433918"/>
              <a:chExt cx="1453107" cy="369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5" name="TextBox 344"/>
                  <p:cNvSpPr txBox="1"/>
                  <p:nvPr/>
                </p:nvSpPr>
                <p:spPr>
                  <a:xfrm>
                    <a:off x="8170319" y="1433918"/>
                    <a:ext cx="253330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5" name="TextBox 3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319" y="1433918"/>
                    <a:ext cx="253330" cy="369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243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6" name="그룹 345"/>
              <p:cNvGrpSpPr/>
              <p:nvPr/>
            </p:nvGrpSpPr>
            <p:grpSpPr>
              <a:xfrm>
                <a:off x="8393383" y="1453930"/>
                <a:ext cx="1230043" cy="274906"/>
                <a:chOff x="8393383" y="1453930"/>
                <a:chExt cx="1230043" cy="274906"/>
              </a:xfrm>
            </p:grpSpPr>
            <p:sp>
              <p:nvSpPr>
                <p:cNvPr id="347" name="타원 346"/>
                <p:cNvSpPr/>
                <p:nvPr/>
              </p:nvSpPr>
              <p:spPr>
                <a:xfrm>
                  <a:off x="8615886" y="1518303"/>
                  <a:ext cx="146161" cy="1461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48" name="타원 347"/>
                <p:cNvSpPr/>
                <p:nvPr/>
              </p:nvSpPr>
              <p:spPr>
                <a:xfrm>
                  <a:off x="8828844" y="1518303"/>
                  <a:ext cx="146161" cy="14616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49" name="타원 348"/>
                <p:cNvSpPr/>
                <p:nvPr/>
              </p:nvSpPr>
              <p:spPr>
                <a:xfrm>
                  <a:off x="9041802" y="1518303"/>
                  <a:ext cx="146161" cy="14616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0" name="타원 349"/>
                <p:cNvSpPr/>
                <p:nvPr/>
              </p:nvSpPr>
              <p:spPr>
                <a:xfrm>
                  <a:off x="9254760" y="1518303"/>
                  <a:ext cx="146161" cy="14616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1" name="TextBox 350"/>
                <p:cNvSpPr txBox="1"/>
                <p:nvPr/>
              </p:nvSpPr>
              <p:spPr>
                <a:xfrm>
                  <a:off x="8393383" y="1453930"/>
                  <a:ext cx="155706" cy="274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[ </a:t>
                  </a:r>
                  <a:endParaRPr lang="ko-KR" altLang="en-US" sz="1600" dirty="0"/>
                </a:p>
              </p:txBody>
            </p:sp>
            <p:sp>
              <p:nvSpPr>
                <p:cNvPr id="352" name="TextBox 351"/>
                <p:cNvSpPr txBox="1"/>
                <p:nvPr/>
              </p:nvSpPr>
              <p:spPr>
                <a:xfrm>
                  <a:off x="9467720" y="1453930"/>
                  <a:ext cx="155706" cy="274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]</a:t>
                  </a:r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503171" y="1796146"/>
                <a:ext cx="6307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*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171" y="1796146"/>
                <a:ext cx="630750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>
            <a:stCxn id="3" idx="2"/>
            <a:endCxn id="192" idx="0"/>
          </p:cNvCxnSpPr>
          <p:nvPr/>
        </p:nvCxnSpPr>
        <p:spPr>
          <a:xfrm flipH="1">
            <a:off x="3817459" y="2103923"/>
            <a:ext cx="1087" cy="23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701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Seq2Seq with </a:t>
            </a:r>
            <a:r>
              <a:rPr lang="en-US" altLang="ko-KR" sz="2000" dirty="0" smtClean="0">
                <a:solidFill>
                  <a:schemeClr val="accent4"/>
                </a:solidFill>
                <a:latin typeface="+mj-ea"/>
                <a:ea typeface="+mj-ea"/>
              </a:rPr>
              <a:t>Attention</a:t>
            </a:r>
            <a:endParaRPr lang="ko-KR" altLang="en-US" sz="2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6633183" y="4694761"/>
            <a:ext cx="4729238" cy="1382096"/>
            <a:chOff x="460014" y="3021091"/>
            <a:chExt cx="4729238" cy="1382096"/>
          </a:xfrm>
        </p:grpSpPr>
        <p:sp>
          <p:nvSpPr>
            <p:cNvPr id="202" name="모서리가 둥근 직사각형 201"/>
            <p:cNvSpPr/>
            <p:nvPr/>
          </p:nvSpPr>
          <p:spPr>
            <a:xfrm>
              <a:off x="460014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03" name="직선 화살표 연결선 202"/>
            <p:cNvCxnSpPr>
              <a:stCxn id="206" idx="0"/>
              <a:endCxn id="202" idx="2"/>
            </p:cNvCxnSpPr>
            <p:nvPr/>
          </p:nvCxnSpPr>
          <p:spPr>
            <a:xfrm flipV="1">
              <a:off x="836419" y="3894072"/>
              <a:ext cx="2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/>
            <p:cNvCxnSpPr>
              <a:stCxn id="202" idx="0"/>
              <a:endCxn id="205" idx="2"/>
            </p:cNvCxnSpPr>
            <p:nvPr/>
          </p:nvCxnSpPr>
          <p:spPr>
            <a:xfrm flipH="1" flipV="1">
              <a:off x="836419" y="3335793"/>
              <a:ext cx="1" cy="159896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/>
            <p:cNvSpPr txBox="1"/>
            <p:nvPr/>
          </p:nvSpPr>
          <p:spPr>
            <a:xfrm>
              <a:off x="503559" y="4095410"/>
              <a:ext cx="682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&lt;</a:t>
              </a:r>
              <a:r>
                <a:rPr lang="en-US" altLang="ko-KR" sz="1400" dirty="0" err="1" smtClean="0"/>
                <a:t>eos</a:t>
              </a:r>
              <a:r>
                <a:rPr lang="en-US" altLang="ko-KR" sz="1400" dirty="0" smtClean="0"/>
                <a:t>&gt;</a:t>
              </a:r>
              <a:endParaRPr lang="ko-KR" altLang="en-US" sz="1400" dirty="0"/>
            </a:p>
          </p:txBody>
        </p:sp>
        <p:cxnSp>
          <p:nvCxnSpPr>
            <p:cNvPr id="207" name="꺾인 연결선 206"/>
            <p:cNvCxnSpPr>
              <a:stCxn id="202" idx="0"/>
            </p:cNvCxnSpPr>
            <p:nvPr/>
          </p:nvCxnSpPr>
          <p:spPr>
            <a:xfrm rot="16200000" flipH="1">
              <a:off x="1031711" y="3300398"/>
              <a:ext cx="199192" cy="589774"/>
            </a:xfrm>
            <a:prstGeom prst="bentConnector4">
              <a:avLst>
                <a:gd name="adj1" fmla="val -23170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모서리가 둥근 직사각형 207"/>
            <p:cNvSpPr/>
            <p:nvPr/>
          </p:nvSpPr>
          <p:spPr>
            <a:xfrm>
              <a:off x="1454120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09" name="직선 화살표 연결선 208"/>
            <p:cNvCxnSpPr>
              <a:stCxn id="212" idx="0"/>
              <a:endCxn id="208" idx="2"/>
            </p:cNvCxnSpPr>
            <p:nvPr/>
          </p:nvCxnSpPr>
          <p:spPr>
            <a:xfrm flipV="1">
              <a:off x="1830525" y="3894072"/>
              <a:ext cx="2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/>
            <p:cNvCxnSpPr>
              <a:stCxn id="208" idx="0"/>
            </p:cNvCxnSpPr>
            <p:nvPr/>
          </p:nvCxnSpPr>
          <p:spPr>
            <a:xfrm flipH="1" flipV="1">
              <a:off x="1830525" y="3305229"/>
              <a:ext cx="1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1674534" y="4095410"/>
              <a:ext cx="311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I</a:t>
              </a:r>
              <a:endParaRPr lang="ko-KR" altLang="en-US" sz="1400" dirty="0"/>
            </a:p>
          </p:txBody>
        </p:sp>
        <p:cxnSp>
          <p:nvCxnSpPr>
            <p:cNvPr id="213" name="꺾인 연결선 212"/>
            <p:cNvCxnSpPr>
              <a:stCxn id="208" idx="0"/>
            </p:cNvCxnSpPr>
            <p:nvPr/>
          </p:nvCxnSpPr>
          <p:spPr>
            <a:xfrm rot="16200000" flipH="1">
              <a:off x="2025817" y="330039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모서리가 둥근 직사각형 213"/>
            <p:cNvSpPr/>
            <p:nvPr/>
          </p:nvSpPr>
          <p:spPr>
            <a:xfrm>
              <a:off x="2448227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15" name="직선 화살표 연결선 214"/>
            <p:cNvCxnSpPr>
              <a:stCxn id="218" idx="0"/>
              <a:endCxn id="214" idx="2"/>
            </p:cNvCxnSpPr>
            <p:nvPr/>
          </p:nvCxnSpPr>
          <p:spPr>
            <a:xfrm flipV="1">
              <a:off x="2824632" y="3894072"/>
              <a:ext cx="2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/>
            <p:cNvCxnSpPr>
              <a:stCxn id="214" idx="0"/>
            </p:cNvCxnSpPr>
            <p:nvPr/>
          </p:nvCxnSpPr>
          <p:spPr>
            <a:xfrm flipH="1" flipV="1">
              <a:off x="2824632" y="3305229"/>
              <a:ext cx="1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2448226" y="4095410"/>
              <a:ext cx="7528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am</a:t>
              </a:r>
              <a:endParaRPr lang="ko-KR" altLang="en-US" sz="1400" dirty="0"/>
            </a:p>
          </p:txBody>
        </p:sp>
        <p:cxnSp>
          <p:nvCxnSpPr>
            <p:cNvPr id="219" name="꺾인 연결선 218"/>
            <p:cNvCxnSpPr>
              <a:stCxn id="214" idx="0"/>
            </p:cNvCxnSpPr>
            <p:nvPr/>
          </p:nvCxnSpPr>
          <p:spPr>
            <a:xfrm rot="16200000" flipH="1">
              <a:off x="3019924" y="330039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모서리가 둥근 직사각형 219"/>
            <p:cNvSpPr/>
            <p:nvPr/>
          </p:nvSpPr>
          <p:spPr>
            <a:xfrm>
              <a:off x="3442333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21" name="직선 화살표 연결선 220"/>
            <p:cNvCxnSpPr>
              <a:stCxn id="224" idx="0"/>
              <a:endCxn id="220" idx="2"/>
            </p:cNvCxnSpPr>
            <p:nvPr/>
          </p:nvCxnSpPr>
          <p:spPr>
            <a:xfrm flipH="1" flipV="1">
              <a:off x="3818739" y="3894072"/>
              <a:ext cx="41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/>
            <p:cNvCxnSpPr>
              <a:stCxn id="220" idx="0"/>
            </p:cNvCxnSpPr>
            <p:nvPr/>
          </p:nvCxnSpPr>
          <p:spPr>
            <a:xfrm flipH="1" flipV="1">
              <a:off x="3818738" y="3305229"/>
              <a:ext cx="1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/>
            <p:cNvSpPr txBox="1"/>
            <p:nvPr/>
          </p:nvSpPr>
          <p:spPr>
            <a:xfrm>
              <a:off x="3535210" y="4095410"/>
              <a:ext cx="5671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a</a:t>
              </a:r>
              <a:endParaRPr lang="ko-KR" altLang="en-US" sz="1400" dirty="0"/>
            </a:p>
          </p:txBody>
        </p:sp>
        <p:cxnSp>
          <p:nvCxnSpPr>
            <p:cNvPr id="225" name="꺾인 연결선 224"/>
            <p:cNvCxnSpPr>
              <a:stCxn id="220" idx="0"/>
            </p:cNvCxnSpPr>
            <p:nvPr/>
          </p:nvCxnSpPr>
          <p:spPr>
            <a:xfrm rot="16200000" flipH="1">
              <a:off x="4014030" y="330039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모서리가 둥근 직사각형 225"/>
            <p:cNvSpPr/>
            <p:nvPr/>
          </p:nvSpPr>
          <p:spPr>
            <a:xfrm>
              <a:off x="4436440" y="349568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직선 화살표 연결선 226"/>
            <p:cNvCxnSpPr>
              <a:stCxn id="229" idx="0"/>
              <a:endCxn id="226" idx="2"/>
            </p:cNvCxnSpPr>
            <p:nvPr/>
          </p:nvCxnSpPr>
          <p:spPr>
            <a:xfrm flipH="1" flipV="1">
              <a:off x="4812846" y="3894072"/>
              <a:ext cx="3740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화살표 연결선 227"/>
            <p:cNvCxnSpPr>
              <a:stCxn id="226" idx="0"/>
            </p:cNvCxnSpPr>
            <p:nvPr/>
          </p:nvCxnSpPr>
          <p:spPr>
            <a:xfrm flipV="1">
              <a:off x="4812846" y="3305229"/>
              <a:ext cx="0" cy="19046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4461337" y="4095410"/>
              <a:ext cx="710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cat</a:t>
              </a:r>
              <a:endParaRPr lang="ko-KR" alt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1674534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4534" y="3021091"/>
                  <a:ext cx="311981" cy="31470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2668642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642" y="3021091"/>
                  <a:ext cx="311981" cy="3147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3662750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2750" y="3021091"/>
                  <a:ext cx="311981" cy="3147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/>
                <p:cNvSpPr txBox="1"/>
                <p:nvPr/>
              </p:nvSpPr>
              <p:spPr>
                <a:xfrm>
                  <a:off x="4656854" y="3021091"/>
                  <a:ext cx="311981" cy="3147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43" name="TextBox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854" y="3021091"/>
                  <a:ext cx="311981" cy="31470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8" name="꺾인 연결선 197"/>
          <p:cNvCxnSpPr>
            <a:stCxn id="253" idx="0"/>
          </p:cNvCxnSpPr>
          <p:nvPr/>
        </p:nvCxnSpPr>
        <p:spPr>
          <a:xfrm rot="16200000" flipH="1">
            <a:off x="5882416" y="4682711"/>
            <a:ext cx="199192" cy="1172489"/>
          </a:xfrm>
          <a:prstGeom prst="bentConnector4">
            <a:avLst>
              <a:gd name="adj1" fmla="val -36069"/>
              <a:gd name="adj2" fmla="val 66052"/>
            </a:avLst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직사각형 271"/>
              <p:cNvSpPr/>
              <p:nvPr/>
            </p:nvSpPr>
            <p:spPr>
              <a:xfrm>
                <a:off x="1321223" y="3859108"/>
                <a:ext cx="4230534" cy="279759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h𝑠</m:t>
                    </m:r>
                  </m:oMath>
                </a14:m>
                <a:r>
                  <a:rPr lang="ko-KR" altLang="en-US" sz="1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altLang="ko-KR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altLang="ko-KR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</m:oMath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2" name="직사각형 2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223" y="3859108"/>
                <a:ext cx="4230534" cy="279759"/>
              </a:xfrm>
              <a:prstGeom prst="rect">
                <a:avLst/>
              </a:prstGeom>
              <a:blipFill>
                <a:blip r:embed="rId6"/>
                <a:stretch>
                  <a:fillRect b="-12245"/>
                </a:stretch>
              </a:blipFill>
              <a:ln w="19050">
                <a:solidFill>
                  <a:schemeClr val="accent4"/>
                </a:solidFill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/>
          <p:cNvGrpSpPr/>
          <p:nvPr/>
        </p:nvGrpSpPr>
        <p:grpSpPr>
          <a:xfrm>
            <a:off x="0" y="4201443"/>
            <a:ext cx="5859490" cy="1875414"/>
            <a:chOff x="0" y="3165123"/>
            <a:chExt cx="5859490" cy="1875414"/>
          </a:xfrm>
        </p:grpSpPr>
        <p:sp>
          <p:nvSpPr>
            <p:cNvPr id="199" name="모서리가 둥근 직사각형 198"/>
            <p:cNvSpPr/>
            <p:nvPr/>
          </p:nvSpPr>
          <p:spPr>
            <a:xfrm>
              <a:off x="1042936" y="413303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01" name="직선 화살표 연결선 200"/>
            <p:cNvCxnSpPr>
              <a:stCxn id="223" idx="0"/>
              <a:endCxn id="199" idx="2"/>
            </p:cNvCxnSpPr>
            <p:nvPr/>
          </p:nvCxnSpPr>
          <p:spPr>
            <a:xfrm flipV="1">
              <a:off x="1419341" y="4531422"/>
              <a:ext cx="2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/>
            <p:cNvCxnSpPr>
              <a:stCxn id="199" idx="0"/>
              <a:endCxn id="217" idx="2"/>
            </p:cNvCxnSpPr>
            <p:nvPr/>
          </p:nvCxnSpPr>
          <p:spPr>
            <a:xfrm flipH="1" flipV="1">
              <a:off x="1419341" y="3449261"/>
              <a:ext cx="1" cy="68377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1263350" y="4732760"/>
              <a:ext cx="311981" cy="28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나</a:t>
              </a:r>
            </a:p>
          </p:txBody>
        </p:sp>
        <p:cxnSp>
          <p:nvCxnSpPr>
            <p:cNvPr id="230" name="꺾인 연결선 229"/>
            <p:cNvCxnSpPr>
              <a:stCxn id="199" idx="0"/>
            </p:cNvCxnSpPr>
            <p:nvPr/>
          </p:nvCxnSpPr>
          <p:spPr>
            <a:xfrm rot="16200000" flipH="1">
              <a:off x="1614633" y="393774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모서리가 둥근 직사각형 230"/>
            <p:cNvSpPr/>
            <p:nvPr/>
          </p:nvSpPr>
          <p:spPr>
            <a:xfrm>
              <a:off x="2037042" y="413303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32" name="직선 화살표 연결선 231"/>
            <p:cNvCxnSpPr>
              <a:stCxn id="235" idx="0"/>
              <a:endCxn id="231" idx="2"/>
            </p:cNvCxnSpPr>
            <p:nvPr/>
          </p:nvCxnSpPr>
          <p:spPr>
            <a:xfrm flipV="1">
              <a:off x="2413447" y="4531422"/>
              <a:ext cx="2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직선 화살표 연결선 232"/>
            <p:cNvCxnSpPr>
              <a:stCxn id="231" idx="0"/>
              <a:endCxn id="234" idx="2"/>
            </p:cNvCxnSpPr>
            <p:nvPr/>
          </p:nvCxnSpPr>
          <p:spPr>
            <a:xfrm flipH="1" flipV="1">
              <a:off x="2413447" y="3449261"/>
              <a:ext cx="1" cy="68377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/>
            <p:cNvSpPr txBox="1"/>
            <p:nvPr/>
          </p:nvSpPr>
          <p:spPr>
            <a:xfrm>
              <a:off x="2257456" y="4732760"/>
              <a:ext cx="311981" cy="28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는</a:t>
              </a:r>
              <a:endParaRPr lang="ko-KR" altLang="en-US" sz="1400" dirty="0"/>
            </a:p>
          </p:txBody>
        </p:sp>
        <p:cxnSp>
          <p:nvCxnSpPr>
            <p:cNvPr id="236" name="꺾인 연결선 235"/>
            <p:cNvCxnSpPr>
              <a:stCxn id="231" idx="0"/>
            </p:cNvCxnSpPr>
            <p:nvPr/>
          </p:nvCxnSpPr>
          <p:spPr>
            <a:xfrm rot="16200000" flipH="1">
              <a:off x="2608739" y="393774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모서리가 둥근 직사각형 236"/>
            <p:cNvSpPr/>
            <p:nvPr/>
          </p:nvSpPr>
          <p:spPr>
            <a:xfrm>
              <a:off x="3031149" y="413303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38" name="직선 화살표 연결선 237"/>
            <p:cNvCxnSpPr>
              <a:stCxn id="245" idx="0"/>
              <a:endCxn id="237" idx="2"/>
            </p:cNvCxnSpPr>
            <p:nvPr/>
          </p:nvCxnSpPr>
          <p:spPr>
            <a:xfrm flipV="1">
              <a:off x="3407554" y="4531422"/>
              <a:ext cx="2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/>
            <p:cNvCxnSpPr>
              <a:stCxn id="237" idx="0"/>
              <a:endCxn id="244" idx="2"/>
            </p:cNvCxnSpPr>
            <p:nvPr/>
          </p:nvCxnSpPr>
          <p:spPr>
            <a:xfrm flipH="1" flipV="1">
              <a:off x="3407554" y="3449261"/>
              <a:ext cx="1" cy="68377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/>
            <p:cNvSpPr txBox="1"/>
            <p:nvPr/>
          </p:nvSpPr>
          <p:spPr>
            <a:xfrm>
              <a:off x="3031148" y="4732760"/>
              <a:ext cx="752810" cy="28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고양이</a:t>
              </a:r>
              <a:endParaRPr lang="ko-KR" altLang="en-US" sz="1400" dirty="0"/>
            </a:p>
          </p:txBody>
        </p:sp>
        <p:cxnSp>
          <p:nvCxnSpPr>
            <p:cNvPr id="246" name="꺾인 연결선 245"/>
            <p:cNvCxnSpPr>
              <a:stCxn id="237" idx="0"/>
            </p:cNvCxnSpPr>
            <p:nvPr/>
          </p:nvCxnSpPr>
          <p:spPr>
            <a:xfrm rot="16200000" flipH="1">
              <a:off x="3602846" y="393774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모서리가 둥근 직사각형 246"/>
            <p:cNvSpPr/>
            <p:nvPr/>
          </p:nvSpPr>
          <p:spPr>
            <a:xfrm>
              <a:off x="4025255" y="413303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48" name="직선 화살표 연결선 247"/>
            <p:cNvCxnSpPr>
              <a:stCxn id="251" idx="0"/>
              <a:endCxn id="247" idx="2"/>
            </p:cNvCxnSpPr>
            <p:nvPr/>
          </p:nvCxnSpPr>
          <p:spPr>
            <a:xfrm flipH="1" flipV="1">
              <a:off x="4401661" y="4531422"/>
              <a:ext cx="41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/>
            <p:cNvCxnSpPr>
              <a:stCxn id="247" idx="0"/>
              <a:endCxn id="250" idx="2"/>
            </p:cNvCxnSpPr>
            <p:nvPr/>
          </p:nvCxnSpPr>
          <p:spPr>
            <a:xfrm flipH="1" flipV="1">
              <a:off x="4401660" y="3449261"/>
              <a:ext cx="1" cy="68377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/>
            <p:cNvSpPr txBox="1"/>
            <p:nvPr/>
          </p:nvSpPr>
          <p:spPr>
            <a:xfrm>
              <a:off x="4118132" y="4732760"/>
              <a:ext cx="567139" cy="2841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/>
                <a:t>로소</a:t>
              </a:r>
              <a:endParaRPr lang="ko-KR" altLang="en-US" sz="1400" dirty="0"/>
            </a:p>
          </p:txBody>
        </p:sp>
        <p:cxnSp>
          <p:nvCxnSpPr>
            <p:cNvPr id="252" name="꺾인 연결선 251"/>
            <p:cNvCxnSpPr>
              <a:stCxn id="247" idx="0"/>
            </p:cNvCxnSpPr>
            <p:nvPr/>
          </p:nvCxnSpPr>
          <p:spPr>
            <a:xfrm rot="16200000" flipH="1">
              <a:off x="4596952" y="3937748"/>
              <a:ext cx="199192" cy="589774"/>
            </a:xfrm>
            <a:prstGeom prst="bentConnector4">
              <a:avLst>
                <a:gd name="adj1" fmla="val -36286"/>
                <a:gd name="adj2" fmla="val 81911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3" name="모서리가 둥근 직사각형 252"/>
            <p:cNvSpPr/>
            <p:nvPr/>
          </p:nvSpPr>
          <p:spPr>
            <a:xfrm>
              <a:off x="5019362" y="4133039"/>
              <a:ext cx="752812" cy="398383"/>
            </a:xfrm>
            <a:prstGeom prst="roundRect">
              <a:avLst>
                <a:gd name="adj" fmla="val 13009"/>
              </a:avLst>
            </a:prstGeom>
            <a:noFill/>
            <a:ln>
              <a:solidFill>
                <a:srgbClr val="3B38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RNN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54" name="직선 화살표 연결선 253"/>
            <p:cNvCxnSpPr>
              <a:stCxn id="257" idx="0"/>
              <a:endCxn id="253" idx="2"/>
            </p:cNvCxnSpPr>
            <p:nvPr/>
          </p:nvCxnSpPr>
          <p:spPr>
            <a:xfrm flipH="1" flipV="1">
              <a:off x="5395768" y="4531422"/>
              <a:ext cx="3740" cy="20133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화살표 연결선 254"/>
            <p:cNvCxnSpPr>
              <a:stCxn id="253" idx="0"/>
              <a:endCxn id="270" idx="2"/>
            </p:cNvCxnSpPr>
            <p:nvPr/>
          </p:nvCxnSpPr>
          <p:spPr>
            <a:xfrm flipH="1" flipV="1">
              <a:off x="5395767" y="3472900"/>
              <a:ext cx="1" cy="660139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/>
            <p:cNvSpPr txBox="1"/>
            <p:nvPr/>
          </p:nvSpPr>
          <p:spPr>
            <a:xfrm>
              <a:off x="5044259" y="4732760"/>
              <a:ext cx="7104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smtClean="0"/>
                <a:t>이다</a:t>
              </a:r>
              <a:endParaRPr lang="ko-KR" altLang="en-US" sz="1400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263350" y="3165123"/>
              <a:ext cx="4288407" cy="307777"/>
              <a:chOff x="1263350" y="2949771"/>
              <a:chExt cx="4288407" cy="3077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1263350" y="2949771"/>
                    <a:ext cx="311981" cy="284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3350" y="2949771"/>
                    <a:ext cx="311981" cy="28413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2257456" y="2949771"/>
                    <a:ext cx="311981" cy="284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34" name="TextBox 2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7456" y="2949771"/>
                    <a:ext cx="311981" cy="28413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3251563" y="2949771"/>
                    <a:ext cx="311981" cy="284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44" name="TextBox 2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563" y="2949771"/>
                    <a:ext cx="311981" cy="28413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0" name="TextBox 249"/>
                  <p:cNvSpPr txBox="1"/>
                  <p:nvPr/>
                </p:nvSpPr>
                <p:spPr>
                  <a:xfrm>
                    <a:off x="4245669" y="2949771"/>
                    <a:ext cx="311981" cy="284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50" name="TextBox 2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5669" y="2949771"/>
                    <a:ext cx="311981" cy="28413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12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5239776" y="2949771"/>
                    <a:ext cx="31198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70" name="TextBox 2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9776" y="2949771"/>
                    <a:ext cx="311981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1" name="모서리가 둥근 직사각형 270"/>
            <p:cNvSpPr/>
            <p:nvPr/>
          </p:nvSpPr>
          <p:spPr>
            <a:xfrm>
              <a:off x="971460" y="3672091"/>
              <a:ext cx="4888030" cy="978286"/>
            </a:xfrm>
            <a:prstGeom prst="roundRect">
              <a:avLst>
                <a:gd name="adj" fmla="val 5095"/>
              </a:avLst>
            </a:prstGeom>
            <a:noFill/>
            <a:ln w="12700">
              <a:solidFill>
                <a:srgbClr val="3B3838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0" y="3634802"/>
              <a:ext cx="974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</a:rPr>
                <a:t>Encoder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직사각형 330"/>
              <p:cNvSpPr/>
              <p:nvPr/>
            </p:nvSpPr>
            <p:spPr>
              <a:xfrm>
                <a:off x="6451062" y="4685130"/>
                <a:ext cx="1122174" cy="279759"/>
              </a:xfrm>
              <a:prstGeom prst="rect">
                <a:avLst/>
              </a:prstGeom>
              <a:noFill/>
              <a:ln w="19050">
                <a:solidFill>
                  <a:schemeClr val="accent4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𝑄𝑢𝑒𝑟𝑦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1" name="직사각형 3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062" y="4685130"/>
                <a:ext cx="1122174" cy="279759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  <a:ln w="19050">
                <a:solidFill>
                  <a:schemeClr val="accent4"/>
                </a:solidFill>
                <a:prstDash val="sys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/>
          <p:cNvCxnSpPr>
            <a:stCxn id="272" idx="3"/>
            <a:endCxn id="33" idx="1"/>
          </p:cNvCxnSpPr>
          <p:nvPr/>
        </p:nvCxnSpPr>
        <p:spPr>
          <a:xfrm>
            <a:off x="5551757" y="3998988"/>
            <a:ext cx="825662" cy="2724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004658" y="3771192"/>
            <a:ext cx="22982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Key</a:t>
            </a:r>
            <a:r>
              <a:rPr lang="ko-KR" altLang="en-US" sz="1200" dirty="0" smtClean="0"/>
              <a:t>의 각 상태와 </a:t>
            </a:r>
            <a:r>
              <a:rPr lang="en-US" altLang="ko-KR" sz="1200" dirty="0" smtClean="0"/>
              <a:t>Query</a:t>
            </a:r>
            <a:r>
              <a:rPr lang="ko-KR" altLang="en-US" sz="1200" dirty="0" smtClean="0"/>
              <a:t>가 얼마나 </a:t>
            </a:r>
            <a:endParaRPr lang="en-US" altLang="ko-KR" sz="1200" dirty="0" smtClean="0"/>
          </a:p>
          <a:p>
            <a:r>
              <a:rPr lang="en-US" altLang="ko-KR" sz="1200" dirty="0" smtClean="0"/>
              <a:t>‘</a:t>
            </a:r>
            <a:r>
              <a:rPr lang="ko-KR" altLang="en-US" sz="1200" dirty="0" smtClean="0"/>
              <a:t>비슷한가</a:t>
            </a:r>
            <a:r>
              <a:rPr lang="en-US" altLang="ko-KR" sz="1200" dirty="0" smtClean="0"/>
              <a:t>(compatible)’</a:t>
            </a:r>
            <a:r>
              <a:rPr lang="ko-KR" altLang="en-US" sz="1200" dirty="0" smtClean="0"/>
              <a:t>를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계산</a:t>
            </a:r>
            <a:endParaRPr lang="ko-KR" altLang="en-US" sz="1200" dirty="0"/>
          </a:p>
        </p:txBody>
      </p:sp>
      <p:grpSp>
        <p:nvGrpSpPr>
          <p:cNvPr id="40" name="그룹 39"/>
          <p:cNvGrpSpPr/>
          <p:nvPr/>
        </p:nvGrpSpPr>
        <p:grpSpPr>
          <a:xfrm>
            <a:off x="8170319" y="1210737"/>
            <a:ext cx="1453107" cy="592512"/>
            <a:chOff x="8170319" y="1210737"/>
            <a:chExt cx="1453107" cy="592512"/>
          </a:xfrm>
        </p:grpSpPr>
        <p:sp>
          <p:nvSpPr>
            <p:cNvPr id="174" name="TextBox 173"/>
            <p:cNvSpPr txBox="1"/>
            <p:nvPr/>
          </p:nvSpPr>
          <p:spPr>
            <a:xfrm>
              <a:off x="8189911" y="1210737"/>
              <a:ext cx="142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Context Vector</a:t>
              </a:r>
              <a:endParaRPr lang="ko-KR" altLang="en-US" sz="1200" dirty="0"/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8170319" y="1433918"/>
              <a:ext cx="1453107" cy="369331"/>
              <a:chOff x="8170319" y="1433918"/>
              <a:chExt cx="1453107" cy="369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8170319" y="1433918"/>
                    <a:ext cx="253330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5" name="TextBox 1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0319" y="1433918"/>
                    <a:ext cx="253330" cy="3693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8" name="그룹 37"/>
              <p:cNvGrpSpPr/>
              <p:nvPr/>
            </p:nvGrpSpPr>
            <p:grpSpPr>
              <a:xfrm>
                <a:off x="8393383" y="1453930"/>
                <a:ext cx="1230043" cy="274906"/>
                <a:chOff x="8393383" y="1453930"/>
                <a:chExt cx="1230043" cy="274906"/>
              </a:xfrm>
            </p:grpSpPr>
            <p:sp>
              <p:nvSpPr>
                <p:cNvPr id="176" name="타원 175"/>
                <p:cNvSpPr/>
                <p:nvPr/>
              </p:nvSpPr>
              <p:spPr>
                <a:xfrm>
                  <a:off x="8615886" y="1518303"/>
                  <a:ext cx="146161" cy="14616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7" name="타원 176"/>
                <p:cNvSpPr/>
                <p:nvPr/>
              </p:nvSpPr>
              <p:spPr>
                <a:xfrm>
                  <a:off x="8828844" y="1518303"/>
                  <a:ext cx="146161" cy="14616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78" name="타원 177"/>
                <p:cNvSpPr/>
                <p:nvPr/>
              </p:nvSpPr>
              <p:spPr>
                <a:xfrm>
                  <a:off x="9041802" y="1518303"/>
                  <a:ext cx="146161" cy="14616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9" name="타원 178"/>
                <p:cNvSpPr/>
                <p:nvPr/>
              </p:nvSpPr>
              <p:spPr>
                <a:xfrm>
                  <a:off x="9254760" y="1518303"/>
                  <a:ext cx="146161" cy="146160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TextBox 179"/>
                <p:cNvSpPr txBox="1"/>
                <p:nvPr/>
              </p:nvSpPr>
              <p:spPr>
                <a:xfrm>
                  <a:off x="8393383" y="1453930"/>
                  <a:ext cx="155706" cy="274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[ </a:t>
                  </a:r>
                  <a:endParaRPr lang="ko-KR" altLang="en-US" sz="1600" dirty="0"/>
                </a:p>
              </p:txBody>
            </p:sp>
            <p:sp>
              <p:nvSpPr>
                <p:cNvPr id="181" name="TextBox 180"/>
                <p:cNvSpPr txBox="1"/>
                <p:nvPr/>
              </p:nvSpPr>
              <p:spPr>
                <a:xfrm>
                  <a:off x="9467720" y="1453930"/>
                  <a:ext cx="155706" cy="274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]</a:t>
                  </a:r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</p:grpSp>
        </p:grpSp>
      </p:grpSp>
      <p:cxnSp>
        <p:nvCxnSpPr>
          <p:cNvPr id="25" name="꺾인 연결선 24"/>
          <p:cNvCxnSpPr>
            <a:stCxn id="272" idx="0"/>
            <a:endCxn id="172" idx="1"/>
          </p:cNvCxnSpPr>
          <p:nvPr/>
        </p:nvCxnSpPr>
        <p:spPr>
          <a:xfrm rot="5400000" flipH="1" flipV="1">
            <a:off x="3791195" y="1265617"/>
            <a:ext cx="2238786" cy="2948197"/>
          </a:xfrm>
          <a:prstGeom prst="bentConnector2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6176787" y="1393850"/>
            <a:ext cx="1665600" cy="3291280"/>
            <a:chOff x="6176787" y="1393850"/>
            <a:chExt cx="1665600" cy="3291280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6377419" y="3775240"/>
              <a:ext cx="1264336" cy="452944"/>
            </a:xfrm>
            <a:prstGeom prst="roundRect">
              <a:avLst>
                <a:gd name="adj" fmla="val 2243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Compatibility Function</a:t>
              </a:r>
              <a:endParaRPr lang="ko-KR" altLang="en-US" sz="1200" dirty="0"/>
            </a:p>
          </p:txBody>
        </p:sp>
        <p:cxnSp>
          <p:nvCxnSpPr>
            <p:cNvPr id="332" name="직선 화살표 연결선 331"/>
            <p:cNvCxnSpPr>
              <a:stCxn id="331" idx="0"/>
              <a:endCxn id="33" idx="2"/>
            </p:cNvCxnSpPr>
            <p:nvPr/>
          </p:nvCxnSpPr>
          <p:spPr>
            <a:xfrm flipH="1" flipV="1">
              <a:off x="7009587" y="4228184"/>
              <a:ext cx="2562" cy="456946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모서리가 둥근 직사각형 154"/>
            <p:cNvSpPr/>
            <p:nvPr/>
          </p:nvSpPr>
          <p:spPr>
            <a:xfrm>
              <a:off x="6377419" y="3042537"/>
              <a:ext cx="1264336" cy="452944"/>
            </a:xfrm>
            <a:prstGeom prst="roundRect">
              <a:avLst>
                <a:gd name="adj" fmla="val 2243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 smtClean="0"/>
                <a:t>Softmax</a:t>
              </a:r>
              <a:endParaRPr lang="ko-KR" altLang="en-US" sz="1200" dirty="0"/>
            </a:p>
          </p:txBody>
        </p:sp>
        <p:cxnSp>
          <p:nvCxnSpPr>
            <p:cNvPr id="10" name="직선 화살표 연결선 9"/>
            <p:cNvCxnSpPr>
              <a:stCxn id="33" idx="0"/>
              <a:endCxn id="155" idx="2"/>
            </p:cNvCxnSpPr>
            <p:nvPr/>
          </p:nvCxnSpPr>
          <p:spPr>
            <a:xfrm flipV="1">
              <a:off x="7009587" y="3495481"/>
              <a:ext cx="0" cy="279759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/>
            <p:cNvGrpSpPr/>
            <p:nvPr/>
          </p:nvGrpSpPr>
          <p:grpSpPr>
            <a:xfrm>
              <a:off x="6176787" y="2100549"/>
              <a:ext cx="1665600" cy="592512"/>
              <a:chOff x="6176787" y="2100549"/>
              <a:chExt cx="1665600" cy="592512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6303452" y="2100549"/>
                <a:ext cx="1426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Attention weights</a:t>
                </a:r>
                <a:endParaRPr lang="ko-KR" altLang="en-US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6176787" y="2323730"/>
                    <a:ext cx="253330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ko-KR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6787" y="2323730"/>
                    <a:ext cx="253330" cy="3693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95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0" name="타원 159"/>
              <p:cNvSpPr/>
              <p:nvPr/>
            </p:nvSpPr>
            <p:spPr>
              <a:xfrm>
                <a:off x="6624208" y="2418263"/>
                <a:ext cx="146161" cy="14616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/>
              <p:cNvSpPr/>
              <p:nvPr/>
            </p:nvSpPr>
            <p:spPr>
              <a:xfrm>
                <a:off x="6836703" y="2418263"/>
                <a:ext cx="146161" cy="1461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7049198" y="2418263"/>
                <a:ext cx="146161" cy="146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7261693" y="2418263"/>
                <a:ext cx="146161" cy="14616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6402168" y="2353890"/>
                <a:ext cx="155706" cy="27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/>
                  <a:t>[ </a:t>
                </a:r>
                <a:endParaRPr lang="ko-KR" altLang="en-US" sz="1600" dirty="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7686681" y="2353890"/>
                <a:ext cx="155706" cy="27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/>
                  <a:t>]</a:t>
                </a:r>
                <a:r>
                  <a:rPr lang="en-US" altLang="ko-KR" sz="1600" dirty="0" smtClean="0"/>
                  <a:t> </a:t>
                </a:r>
                <a:endParaRPr lang="ko-KR" altLang="en-US" sz="1600" dirty="0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7474188" y="2418263"/>
                <a:ext cx="146161" cy="14616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0" name="직선 화살표 연결선 169"/>
            <p:cNvCxnSpPr>
              <a:stCxn id="155" idx="0"/>
            </p:cNvCxnSpPr>
            <p:nvPr/>
          </p:nvCxnSpPr>
          <p:spPr>
            <a:xfrm flipV="1">
              <a:off x="7009587" y="2762779"/>
              <a:ext cx="0" cy="279758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모서리가 둥근 직사각형 171"/>
            <p:cNvSpPr/>
            <p:nvPr/>
          </p:nvSpPr>
          <p:spPr>
            <a:xfrm>
              <a:off x="6384687" y="1393850"/>
              <a:ext cx="1264336" cy="452944"/>
            </a:xfrm>
            <a:prstGeom prst="roundRect">
              <a:avLst>
                <a:gd name="adj" fmla="val 2243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/>
                <a:t>Weighted Sum</a:t>
              </a:r>
              <a:endParaRPr lang="ko-KR" altLang="en-US" sz="1200" dirty="0"/>
            </a:p>
          </p:txBody>
        </p:sp>
        <p:cxnSp>
          <p:nvCxnSpPr>
            <p:cNvPr id="188" name="직선 화살표 연결선 187"/>
            <p:cNvCxnSpPr>
              <a:stCxn id="158" idx="0"/>
              <a:endCxn id="172" idx="2"/>
            </p:cNvCxnSpPr>
            <p:nvPr/>
          </p:nvCxnSpPr>
          <p:spPr>
            <a:xfrm flipH="1" flipV="1">
              <a:off x="7016855" y="1846794"/>
              <a:ext cx="1" cy="253755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7" name="직선 화살표 연결선 196"/>
          <p:cNvCxnSpPr>
            <a:stCxn id="172" idx="3"/>
            <a:endCxn id="175" idx="1"/>
          </p:cNvCxnSpPr>
          <p:nvPr/>
        </p:nvCxnSpPr>
        <p:spPr>
          <a:xfrm flipV="1">
            <a:off x="7649023" y="1618584"/>
            <a:ext cx="521296" cy="1738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>
            <a:off x="6159503" y="1312545"/>
            <a:ext cx="1714703" cy="3092826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>
            <a:stCxn id="33" idx="3"/>
            <a:endCxn id="13" idx="1"/>
          </p:cNvCxnSpPr>
          <p:nvPr/>
        </p:nvCxnSpPr>
        <p:spPr>
          <a:xfrm>
            <a:off x="7641755" y="4001712"/>
            <a:ext cx="362903" cy="3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6296183" y="796234"/>
            <a:ext cx="142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rgbClr val="C00000"/>
                </a:solidFill>
              </a:rPr>
              <a:t>Attention Layer </a:t>
            </a:r>
            <a:r>
              <a:rPr lang="en-US" altLang="ko-KR" sz="1200" dirty="0" smtClean="0"/>
              <a:t>for step 1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255455" y="1451837"/>
            <a:ext cx="1426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Affine Layer</a:t>
            </a:r>
            <a:endParaRPr lang="ko-KR" altLang="en-US" sz="1200" dirty="0"/>
          </a:p>
        </p:txBody>
      </p:sp>
      <p:cxnSp>
        <p:nvCxnSpPr>
          <p:cNvPr id="105" name="직선 화살표 연결선 104"/>
          <p:cNvCxnSpPr>
            <a:stCxn id="181" idx="3"/>
            <a:endCxn id="104" idx="1"/>
          </p:cNvCxnSpPr>
          <p:nvPr/>
        </p:nvCxnSpPr>
        <p:spPr>
          <a:xfrm flipV="1">
            <a:off x="9623426" y="1590337"/>
            <a:ext cx="632029" cy="1046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1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701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Seq2Seq with </a:t>
            </a:r>
            <a:r>
              <a:rPr lang="en-US" altLang="ko-KR" sz="2000" dirty="0" smtClean="0">
                <a:solidFill>
                  <a:schemeClr val="accent4"/>
                </a:solidFill>
                <a:latin typeface="+mj-ea"/>
                <a:ea typeface="+mj-ea"/>
              </a:rPr>
              <a:t>Attention</a:t>
            </a:r>
            <a:endParaRPr lang="ko-KR" altLang="en-US" sz="2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81" y="1141505"/>
            <a:ext cx="9368213" cy="47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16B91-43CB-49EE-8859-8E48DDCF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C55F-376B-4CF1-B2DA-914F6D79575D}" type="slidenum">
              <a:rPr lang="ko-KR" altLang="en-US" smtClean="0"/>
              <a:t>16</a:t>
            </a:fld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04B5E4-D58A-40E3-B4B8-405FD1D0A68A}"/>
              </a:ext>
            </a:extLst>
          </p:cNvPr>
          <p:cNvCxnSpPr>
            <a:cxnSpLocks/>
          </p:cNvCxnSpPr>
          <p:nvPr/>
        </p:nvCxnSpPr>
        <p:spPr>
          <a:xfrm>
            <a:off x="995387" y="87712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40443" y="409953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43840" y="1112018"/>
            <a:ext cx="9113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Attention, please! A Critical Review of Neural Attention Models in Natural Language Processing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595052" y="1594046"/>
            <a:ext cx="9001897" cy="3669909"/>
            <a:chOff x="980303" y="2246690"/>
            <a:chExt cx="9001897" cy="366990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D576C5-2078-4370-8EF1-0AAB0DF1137E}"/>
                </a:ext>
              </a:extLst>
            </p:cNvPr>
            <p:cNvSpPr txBox="1"/>
            <p:nvPr/>
          </p:nvSpPr>
          <p:spPr>
            <a:xfrm>
              <a:off x="980303" y="2246690"/>
              <a:ext cx="4705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Compatibility functions</a:t>
              </a:r>
              <a:endPara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4462530" y="2264620"/>
              <a:ext cx="5519670" cy="3651979"/>
              <a:chOff x="4527177" y="2904564"/>
              <a:chExt cx="5519670" cy="3651979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 rotWithShape="1">
              <a:blip r:embed="rId2"/>
              <a:srcRect t="13436"/>
              <a:stretch/>
            </p:blipFill>
            <p:spPr>
              <a:xfrm>
                <a:off x="4527177" y="2904564"/>
                <a:ext cx="5519670" cy="3308715"/>
              </a:xfrm>
              <a:prstGeom prst="rect">
                <a:avLst/>
              </a:prstGeom>
            </p:spPr>
          </p:pic>
          <p:sp>
            <p:nvSpPr>
              <p:cNvPr id="5" name="직사각형 4"/>
              <p:cNvSpPr/>
              <p:nvPr/>
            </p:nvSpPr>
            <p:spPr>
              <a:xfrm>
                <a:off x="4527177" y="3218329"/>
                <a:ext cx="5373045" cy="155089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527177" y="4769224"/>
                <a:ext cx="5373045" cy="109460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2"/>
              <a:srcRect b="90550"/>
              <a:stretch/>
            </p:blipFill>
            <p:spPr>
              <a:xfrm>
                <a:off x="4527177" y="6195349"/>
                <a:ext cx="5519670" cy="36119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576C5-2078-4370-8EF1-0AAB0DF1137E}"/>
                </a:ext>
              </a:extLst>
            </p:cNvPr>
            <p:cNvSpPr txBox="1"/>
            <p:nvPr/>
          </p:nvSpPr>
          <p:spPr>
            <a:xfrm>
              <a:off x="1404833" y="2617913"/>
              <a:ext cx="4705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K 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비교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(Comparing)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D576C5-2078-4370-8EF1-0AAB0DF1137E}"/>
                </a:ext>
              </a:extLst>
            </p:cNvPr>
            <p:cNvSpPr txBox="1"/>
            <p:nvPr/>
          </p:nvSpPr>
          <p:spPr>
            <a:xfrm>
              <a:off x="1404833" y="4183804"/>
              <a:ext cx="4705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q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와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K </a:t>
              </a:r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결합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(Combining)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H="1">
              <a:off x="3200400" y="2765377"/>
              <a:ext cx="126213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H="1">
              <a:off x="3200400" y="4322304"/>
              <a:ext cx="126213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D576C5-2078-4370-8EF1-0AAB0DF1137E}"/>
                </a:ext>
              </a:extLst>
            </p:cNvPr>
            <p:cNvSpPr txBox="1"/>
            <p:nvPr/>
          </p:nvSpPr>
          <p:spPr>
            <a:xfrm>
              <a:off x="1695404" y="2922174"/>
              <a:ext cx="4705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유사도 비교 등</a:t>
              </a:r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…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D576C5-2078-4370-8EF1-0AAB0DF1137E}"/>
                </a:ext>
              </a:extLst>
            </p:cNvPr>
            <p:cNvSpPr txBox="1"/>
            <p:nvPr/>
          </p:nvSpPr>
          <p:spPr>
            <a:xfrm>
              <a:off x="1404833" y="5223882"/>
              <a:ext cx="47053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Self-Attention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 flipH="1">
              <a:off x="3200400" y="5362382"/>
              <a:ext cx="126213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701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Seq2Seq with </a:t>
            </a:r>
            <a:r>
              <a:rPr lang="en-US" altLang="ko-KR" sz="2000" dirty="0" smtClean="0">
                <a:solidFill>
                  <a:schemeClr val="accent4"/>
                </a:solidFill>
                <a:latin typeface="+mj-ea"/>
                <a:ea typeface="+mj-ea"/>
              </a:rPr>
              <a:t>Attention</a:t>
            </a:r>
            <a:endParaRPr lang="ko-KR" altLang="en-US" sz="2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43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1213" y="3244334"/>
            <a:ext cx="80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accent2"/>
                </a:solidFill>
              </a:rPr>
              <a:t>Self- Attention Mechanism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2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701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Seq2Seq with </a:t>
            </a:r>
            <a:r>
              <a:rPr lang="en-US" altLang="ko-KR" sz="2000" dirty="0" smtClean="0">
                <a:solidFill>
                  <a:schemeClr val="accent4"/>
                </a:solidFill>
                <a:latin typeface="+mj-ea"/>
                <a:ea typeface="+mj-ea"/>
              </a:rPr>
              <a:t>Attention</a:t>
            </a:r>
            <a:endParaRPr lang="ko-KR" altLang="en-US" sz="200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80541" y="793856"/>
            <a:ext cx="11430918" cy="3128883"/>
            <a:chOff x="0" y="2947974"/>
            <a:chExt cx="11430918" cy="3128883"/>
          </a:xfrm>
        </p:grpSpPr>
        <p:grpSp>
          <p:nvGrpSpPr>
            <p:cNvPr id="200" name="그룹 199"/>
            <p:cNvGrpSpPr/>
            <p:nvPr/>
          </p:nvGrpSpPr>
          <p:grpSpPr>
            <a:xfrm>
              <a:off x="6633183" y="4694761"/>
              <a:ext cx="4729238" cy="1382096"/>
              <a:chOff x="460014" y="3021091"/>
              <a:chExt cx="4729238" cy="1382096"/>
            </a:xfrm>
          </p:grpSpPr>
          <p:sp>
            <p:nvSpPr>
              <p:cNvPr id="202" name="모서리가 둥근 직사각형 201"/>
              <p:cNvSpPr/>
              <p:nvPr/>
            </p:nvSpPr>
            <p:spPr>
              <a:xfrm>
                <a:off x="460014" y="349568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3" name="직선 화살표 연결선 202"/>
              <p:cNvCxnSpPr>
                <a:stCxn id="206" idx="0"/>
                <a:endCxn id="202" idx="2"/>
              </p:cNvCxnSpPr>
              <p:nvPr/>
            </p:nvCxnSpPr>
            <p:spPr>
              <a:xfrm flipV="1">
                <a:off x="836419" y="3894072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/>
              <p:cNvCxnSpPr>
                <a:stCxn id="202" idx="0"/>
                <a:endCxn id="205" idx="2"/>
              </p:cNvCxnSpPr>
              <p:nvPr/>
            </p:nvCxnSpPr>
            <p:spPr>
              <a:xfrm flipH="1" flipV="1">
                <a:off x="836419" y="3335793"/>
                <a:ext cx="1" cy="159896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/>
              <p:cNvSpPr txBox="1"/>
              <p:nvPr/>
            </p:nvSpPr>
            <p:spPr>
              <a:xfrm>
                <a:off x="503559" y="4095410"/>
                <a:ext cx="6823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&lt;</a:t>
                </a:r>
                <a:r>
                  <a:rPr lang="en-US" altLang="ko-KR" sz="1400" dirty="0" err="1" smtClean="0"/>
                  <a:t>eos</a:t>
                </a:r>
                <a:r>
                  <a:rPr lang="en-US" altLang="ko-KR" sz="1400" dirty="0" smtClean="0"/>
                  <a:t>&gt;</a:t>
                </a:r>
                <a:endParaRPr lang="ko-KR" altLang="en-US" sz="1400" dirty="0"/>
              </a:p>
            </p:txBody>
          </p:sp>
          <p:cxnSp>
            <p:nvCxnSpPr>
              <p:cNvPr id="207" name="꺾인 연결선 206"/>
              <p:cNvCxnSpPr>
                <a:stCxn id="202" idx="0"/>
              </p:cNvCxnSpPr>
              <p:nvPr/>
            </p:nvCxnSpPr>
            <p:spPr>
              <a:xfrm rot="16200000" flipH="1">
                <a:off x="1031711" y="3300398"/>
                <a:ext cx="199192" cy="589774"/>
              </a:xfrm>
              <a:prstGeom prst="bentConnector4">
                <a:avLst>
                  <a:gd name="adj1" fmla="val -23170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모서리가 둥근 직사각형 207"/>
              <p:cNvSpPr/>
              <p:nvPr/>
            </p:nvSpPr>
            <p:spPr>
              <a:xfrm>
                <a:off x="1454120" y="349568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9" name="직선 화살표 연결선 208"/>
              <p:cNvCxnSpPr>
                <a:stCxn id="212" idx="0"/>
                <a:endCxn id="208" idx="2"/>
              </p:cNvCxnSpPr>
              <p:nvPr/>
            </p:nvCxnSpPr>
            <p:spPr>
              <a:xfrm flipV="1">
                <a:off x="1830525" y="3894072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화살표 연결선 209"/>
              <p:cNvCxnSpPr>
                <a:stCxn id="208" idx="0"/>
              </p:cNvCxnSpPr>
              <p:nvPr/>
            </p:nvCxnSpPr>
            <p:spPr>
              <a:xfrm flipH="1" flipV="1">
                <a:off x="1830525" y="3305229"/>
                <a:ext cx="1" cy="19046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TextBox 211"/>
              <p:cNvSpPr txBox="1"/>
              <p:nvPr/>
            </p:nvSpPr>
            <p:spPr>
              <a:xfrm>
                <a:off x="1674534" y="4095410"/>
                <a:ext cx="311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I</a:t>
                </a:r>
                <a:endParaRPr lang="ko-KR" altLang="en-US" sz="1400" dirty="0"/>
              </a:p>
            </p:txBody>
          </p:sp>
          <p:cxnSp>
            <p:nvCxnSpPr>
              <p:cNvPr id="213" name="꺾인 연결선 212"/>
              <p:cNvCxnSpPr>
                <a:stCxn id="208" idx="0"/>
              </p:cNvCxnSpPr>
              <p:nvPr/>
            </p:nvCxnSpPr>
            <p:spPr>
              <a:xfrm rot="16200000" flipH="1">
                <a:off x="2025817" y="3300398"/>
                <a:ext cx="199192" cy="589774"/>
              </a:xfrm>
              <a:prstGeom prst="bentConnector4">
                <a:avLst>
                  <a:gd name="adj1" fmla="val -36286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모서리가 둥근 직사각형 213"/>
              <p:cNvSpPr/>
              <p:nvPr/>
            </p:nvSpPr>
            <p:spPr>
              <a:xfrm>
                <a:off x="2448227" y="349568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5" name="직선 화살표 연결선 214"/>
              <p:cNvCxnSpPr>
                <a:stCxn id="218" idx="0"/>
                <a:endCxn id="214" idx="2"/>
              </p:cNvCxnSpPr>
              <p:nvPr/>
            </p:nvCxnSpPr>
            <p:spPr>
              <a:xfrm flipV="1">
                <a:off x="2824632" y="3894072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화살표 연결선 215"/>
              <p:cNvCxnSpPr>
                <a:stCxn id="214" idx="0"/>
              </p:cNvCxnSpPr>
              <p:nvPr/>
            </p:nvCxnSpPr>
            <p:spPr>
              <a:xfrm flipH="1" flipV="1">
                <a:off x="2824632" y="3305229"/>
                <a:ext cx="1" cy="19046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2448226" y="4095410"/>
                <a:ext cx="7528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am</a:t>
                </a:r>
                <a:endParaRPr lang="ko-KR" altLang="en-US" sz="1400" dirty="0"/>
              </a:p>
            </p:txBody>
          </p:sp>
          <p:cxnSp>
            <p:nvCxnSpPr>
              <p:cNvPr id="219" name="꺾인 연결선 218"/>
              <p:cNvCxnSpPr>
                <a:stCxn id="214" idx="0"/>
              </p:cNvCxnSpPr>
              <p:nvPr/>
            </p:nvCxnSpPr>
            <p:spPr>
              <a:xfrm rot="16200000" flipH="1">
                <a:off x="3019924" y="3300398"/>
                <a:ext cx="199192" cy="589774"/>
              </a:xfrm>
              <a:prstGeom prst="bentConnector4">
                <a:avLst>
                  <a:gd name="adj1" fmla="val -36286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모서리가 둥근 직사각형 219"/>
              <p:cNvSpPr/>
              <p:nvPr/>
            </p:nvSpPr>
            <p:spPr>
              <a:xfrm>
                <a:off x="3442333" y="349568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1" name="직선 화살표 연결선 220"/>
              <p:cNvCxnSpPr>
                <a:stCxn id="224" idx="0"/>
                <a:endCxn id="220" idx="2"/>
              </p:cNvCxnSpPr>
              <p:nvPr/>
            </p:nvCxnSpPr>
            <p:spPr>
              <a:xfrm flipH="1" flipV="1">
                <a:off x="3818739" y="3894072"/>
                <a:ext cx="41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화살표 연결선 221"/>
              <p:cNvCxnSpPr>
                <a:stCxn id="220" idx="0"/>
              </p:cNvCxnSpPr>
              <p:nvPr/>
            </p:nvCxnSpPr>
            <p:spPr>
              <a:xfrm flipH="1" flipV="1">
                <a:off x="3818738" y="3305229"/>
                <a:ext cx="1" cy="19046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3535210" y="4095410"/>
                <a:ext cx="5671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a</a:t>
                </a:r>
                <a:endParaRPr lang="ko-KR" altLang="en-US" sz="1400" dirty="0"/>
              </a:p>
            </p:txBody>
          </p:sp>
          <p:cxnSp>
            <p:nvCxnSpPr>
              <p:cNvPr id="225" name="꺾인 연결선 224"/>
              <p:cNvCxnSpPr>
                <a:stCxn id="220" idx="0"/>
              </p:cNvCxnSpPr>
              <p:nvPr/>
            </p:nvCxnSpPr>
            <p:spPr>
              <a:xfrm rot="16200000" flipH="1">
                <a:off x="4014030" y="3300398"/>
                <a:ext cx="199192" cy="589774"/>
              </a:xfrm>
              <a:prstGeom prst="bentConnector4">
                <a:avLst>
                  <a:gd name="adj1" fmla="val -36286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모서리가 둥근 직사각형 225"/>
              <p:cNvSpPr/>
              <p:nvPr/>
            </p:nvSpPr>
            <p:spPr>
              <a:xfrm>
                <a:off x="4436440" y="349568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7" name="직선 화살표 연결선 226"/>
              <p:cNvCxnSpPr>
                <a:stCxn id="229" idx="0"/>
                <a:endCxn id="226" idx="2"/>
              </p:cNvCxnSpPr>
              <p:nvPr/>
            </p:nvCxnSpPr>
            <p:spPr>
              <a:xfrm flipH="1" flipV="1">
                <a:off x="4812846" y="3894072"/>
                <a:ext cx="3740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화살표 연결선 227"/>
              <p:cNvCxnSpPr>
                <a:stCxn id="226" idx="0"/>
              </p:cNvCxnSpPr>
              <p:nvPr/>
            </p:nvCxnSpPr>
            <p:spPr>
              <a:xfrm flipV="1">
                <a:off x="4812846" y="3305229"/>
                <a:ext cx="0" cy="19046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TextBox 228"/>
              <p:cNvSpPr txBox="1"/>
              <p:nvPr/>
            </p:nvSpPr>
            <p:spPr>
              <a:xfrm>
                <a:off x="4461337" y="4095410"/>
                <a:ext cx="710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/>
                  <a:t>cat</a:t>
                </a:r>
                <a:endParaRPr lang="ko-KR" alt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1674534" y="3021091"/>
                    <a:ext cx="311981" cy="314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40" name="TextBox 2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534" y="3021091"/>
                    <a:ext cx="311981" cy="3147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2668642" y="3021091"/>
                    <a:ext cx="311981" cy="314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642" y="3021091"/>
                    <a:ext cx="311981" cy="3147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3662750" y="3021091"/>
                    <a:ext cx="311981" cy="314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42" name="TextBox 2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2750" y="3021091"/>
                    <a:ext cx="311981" cy="314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4656854" y="3021091"/>
                    <a:ext cx="311981" cy="3147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43" name="TextBox 2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6854" y="3021091"/>
                    <a:ext cx="311981" cy="31470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8" name="꺾인 연결선 197"/>
            <p:cNvCxnSpPr>
              <a:stCxn id="253" idx="0"/>
            </p:cNvCxnSpPr>
            <p:nvPr/>
          </p:nvCxnSpPr>
          <p:spPr>
            <a:xfrm rot="16200000" flipH="1">
              <a:off x="5882416" y="4682711"/>
              <a:ext cx="199192" cy="1172489"/>
            </a:xfrm>
            <a:prstGeom prst="bentConnector4">
              <a:avLst>
                <a:gd name="adj1" fmla="val -36069"/>
                <a:gd name="adj2" fmla="val 66052"/>
              </a:avLst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직사각형 271"/>
                <p:cNvSpPr/>
                <p:nvPr/>
              </p:nvSpPr>
              <p:spPr>
                <a:xfrm>
                  <a:off x="1321223" y="3859108"/>
                  <a:ext cx="4230534" cy="279759"/>
                </a:xfrm>
                <a:prstGeom prst="rect">
                  <a:avLst/>
                </a:prstGeom>
                <a:noFill/>
                <a:ln w="1905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h𝑠</m:t>
                      </m:r>
                    </m:oMath>
                  </a14:m>
                  <a:r>
                    <a:rPr lang="ko-KR" altLang="en-US" sz="12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altLang="ko-KR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𝐾𝑒𝑦</m:t>
                      </m:r>
                      <m:r>
                        <a:rPr lang="en-US" altLang="ko-KR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altLang="ko-KR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𝑉𝑎𝑙𝑢𝑒</m:t>
                      </m:r>
                    </m:oMath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직사각형 2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223" y="3859108"/>
                  <a:ext cx="4230534" cy="279759"/>
                </a:xfrm>
                <a:prstGeom prst="rect">
                  <a:avLst/>
                </a:prstGeom>
                <a:blipFill>
                  <a:blip r:embed="rId6"/>
                  <a:stretch>
                    <a:fillRect b="-10204"/>
                  </a:stretch>
                </a:blipFill>
                <a:ln w="19050">
                  <a:solidFill>
                    <a:schemeClr val="accent4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그룹 21"/>
            <p:cNvGrpSpPr/>
            <p:nvPr/>
          </p:nvGrpSpPr>
          <p:grpSpPr>
            <a:xfrm>
              <a:off x="0" y="4201443"/>
              <a:ext cx="5859490" cy="1875414"/>
              <a:chOff x="0" y="3165123"/>
              <a:chExt cx="5859490" cy="1875414"/>
            </a:xfrm>
          </p:grpSpPr>
          <p:sp>
            <p:nvSpPr>
              <p:cNvPr id="199" name="모서리가 둥근 직사각형 198"/>
              <p:cNvSpPr/>
              <p:nvPr/>
            </p:nvSpPr>
            <p:spPr>
              <a:xfrm>
                <a:off x="1042936" y="413303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화살표 연결선 200"/>
              <p:cNvCxnSpPr>
                <a:stCxn id="223" idx="0"/>
                <a:endCxn id="199" idx="2"/>
              </p:cNvCxnSpPr>
              <p:nvPr/>
            </p:nvCxnSpPr>
            <p:spPr>
              <a:xfrm flipV="1">
                <a:off x="1419341" y="4531422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/>
              <p:cNvCxnSpPr>
                <a:stCxn id="199" idx="0"/>
                <a:endCxn id="217" idx="2"/>
              </p:cNvCxnSpPr>
              <p:nvPr/>
            </p:nvCxnSpPr>
            <p:spPr>
              <a:xfrm flipH="1" flipV="1">
                <a:off x="1419341" y="3449261"/>
                <a:ext cx="1" cy="68377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Box 222"/>
              <p:cNvSpPr txBox="1"/>
              <p:nvPr/>
            </p:nvSpPr>
            <p:spPr>
              <a:xfrm>
                <a:off x="1263350" y="4732760"/>
                <a:ext cx="311981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나</a:t>
                </a:r>
              </a:p>
            </p:txBody>
          </p:sp>
          <p:cxnSp>
            <p:nvCxnSpPr>
              <p:cNvPr id="230" name="꺾인 연결선 229"/>
              <p:cNvCxnSpPr>
                <a:stCxn id="199" idx="0"/>
              </p:cNvCxnSpPr>
              <p:nvPr/>
            </p:nvCxnSpPr>
            <p:spPr>
              <a:xfrm rot="16200000" flipH="1">
                <a:off x="1614633" y="3937748"/>
                <a:ext cx="199192" cy="589774"/>
              </a:xfrm>
              <a:prstGeom prst="bentConnector4">
                <a:avLst>
                  <a:gd name="adj1" fmla="val -36286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모서리가 둥근 직사각형 230"/>
              <p:cNvSpPr/>
              <p:nvPr/>
            </p:nvSpPr>
            <p:spPr>
              <a:xfrm>
                <a:off x="2037042" y="413303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2" name="직선 화살표 연결선 231"/>
              <p:cNvCxnSpPr>
                <a:stCxn id="235" idx="0"/>
                <a:endCxn id="231" idx="2"/>
              </p:cNvCxnSpPr>
              <p:nvPr/>
            </p:nvCxnSpPr>
            <p:spPr>
              <a:xfrm flipV="1">
                <a:off x="2413447" y="4531422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화살표 연결선 232"/>
              <p:cNvCxnSpPr>
                <a:stCxn id="231" idx="0"/>
                <a:endCxn id="234" idx="2"/>
              </p:cNvCxnSpPr>
              <p:nvPr/>
            </p:nvCxnSpPr>
            <p:spPr>
              <a:xfrm flipH="1" flipV="1">
                <a:off x="2413447" y="3449261"/>
                <a:ext cx="1" cy="68377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/>
              <p:cNvSpPr txBox="1"/>
              <p:nvPr/>
            </p:nvSpPr>
            <p:spPr>
              <a:xfrm>
                <a:off x="2257456" y="4732760"/>
                <a:ext cx="311981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는</a:t>
                </a:r>
                <a:endParaRPr lang="ko-KR" altLang="en-US" sz="1400" dirty="0"/>
              </a:p>
            </p:txBody>
          </p:sp>
          <p:cxnSp>
            <p:nvCxnSpPr>
              <p:cNvPr id="236" name="꺾인 연결선 235"/>
              <p:cNvCxnSpPr>
                <a:stCxn id="231" idx="0"/>
              </p:cNvCxnSpPr>
              <p:nvPr/>
            </p:nvCxnSpPr>
            <p:spPr>
              <a:xfrm rot="16200000" flipH="1">
                <a:off x="2608739" y="3937748"/>
                <a:ext cx="199192" cy="589774"/>
              </a:xfrm>
              <a:prstGeom prst="bentConnector4">
                <a:avLst>
                  <a:gd name="adj1" fmla="val -36286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모서리가 둥근 직사각형 236"/>
              <p:cNvSpPr/>
              <p:nvPr/>
            </p:nvSpPr>
            <p:spPr>
              <a:xfrm>
                <a:off x="3031149" y="413303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8" name="직선 화살표 연결선 237"/>
              <p:cNvCxnSpPr>
                <a:stCxn id="245" idx="0"/>
                <a:endCxn id="237" idx="2"/>
              </p:cNvCxnSpPr>
              <p:nvPr/>
            </p:nvCxnSpPr>
            <p:spPr>
              <a:xfrm flipV="1">
                <a:off x="3407554" y="4531422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화살표 연결선 238"/>
              <p:cNvCxnSpPr>
                <a:stCxn id="237" idx="0"/>
                <a:endCxn id="244" idx="2"/>
              </p:cNvCxnSpPr>
              <p:nvPr/>
            </p:nvCxnSpPr>
            <p:spPr>
              <a:xfrm flipH="1" flipV="1">
                <a:off x="3407554" y="3449261"/>
                <a:ext cx="1" cy="68377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TextBox 244"/>
              <p:cNvSpPr txBox="1"/>
              <p:nvPr/>
            </p:nvSpPr>
            <p:spPr>
              <a:xfrm>
                <a:off x="3031148" y="4732760"/>
                <a:ext cx="752810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고양이</a:t>
                </a:r>
                <a:endParaRPr lang="ko-KR" altLang="en-US" sz="1400" dirty="0"/>
              </a:p>
            </p:txBody>
          </p:sp>
          <p:cxnSp>
            <p:nvCxnSpPr>
              <p:cNvPr id="246" name="꺾인 연결선 245"/>
              <p:cNvCxnSpPr>
                <a:stCxn id="237" idx="0"/>
              </p:cNvCxnSpPr>
              <p:nvPr/>
            </p:nvCxnSpPr>
            <p:spPr>
              <a:xfrm rot="16200000" flipH="1">
                <a:off x="3602846" y="3937748"/>
                <a:ext cx="199192" cy="589774"/>
              </a:xfrm>
              <a:prstGeom prst="bentConnector4">
                <a:avLst>
                  <a:gd name="adj1" fmla="val -36286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모서리가 둥근 직사각형 246"/>
              <p:cNvSpPr/>
              <p:nvPr/>
            </p:nvSpPr>
            <p:spPr>
              <a:xfrm>
                <a:off x="4025255" y="413303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8" name="직선 화살표 연결선 247"/>
              <p:cNvCxnSpPr>
                <a:stCxn id="251" idx="0"/>
                <a:endCxn id="247" idx="2"/>
              </p:cNvCxnSpPr>
              <p:nvPr/>
            </p:nvCxnSpPr>
            <p:spPr>
              <a:xfrm flipH="1" flipV="1">
                <a:off x="4401661" y="4531422"/>
                <a:ext cx="41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직선 화살표 연결선 248"/>
              <p:cNvCxnSpPr>
                <a:stCxn id="247" idx="0"/>
                <a:endCxn id="250" idx="2"/>
              </p:cNvCxnSpPr>
              <p:nvPr/>
            </p:nvCxnSpPr>
            <p:spPr>
              <a:xfrm flipH="1" flipV="1">
                <a:off x="4401660" y="3449261"/>
                <a:ext cx="1" cy="68377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/>
              <p:cNvSpPr txBox="1"/>
              <p:nvPr/>
            </p:nvSpPr>
            <p:spPr>
              <a:xfrm>
                <a:off x="4118132" y="4732760"/>
                <a:ext cx="567139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 smtClean="0"/>
                  <a:t>로소</a:t>
                </a:r>
                <a:endParaRPr lang="ko-KR" altLang="en-US" sz="1400" dirty="0"/>
              </a:p>
            </p:txBody>
          </p:sp>
          <p:cxnSp>
            <p:nvCxnSpPr>
              <p:cNvPr id="252" name="꺾인 연결선 251"/>
              <p:cNvCxnSpPr>
                <a:stCxn id="247" idx="0"/>
              </p:cNvCxnSpPr>
              <p:nvPr/>
            </p:nvCxnSpPr>
            <p:spPr>
              <a:xfrm rot="16200000" flipH="1">
                <a:off x="4596952" y="3937748"/>
                <a:ext cx="199192" cy="589774"/>
              </a:xfrm>
              <a:prstGeom prst="bentConnector4">
                <a:avLst>
                  <a:gd name="adj1" fmla="val -36286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모서리가 둥근 직사각형 252"/>
              <p:cNvSpPr/>
              <p:nvPr/>
            </p:nvSpPr>
            <p:spPr>
              <a:xfrm>
                <a:off x="5019362" y="413303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4" name="직선 화살표 연결선 253"/>
              <p:cNvCxnSpPr>
                <a:stCxn id="257" idx="0"/>
                <a:endCxn id="253" idx="2"/>
              </p:cNvCxnSpPr>
              <p:nvPr/>
            </p:nvCxnSpPr>
            <p:spPr>
              <a:xfrm flipH="1" flipV="1">
                <a:off x="5395768" y="4531422"/>
                <a:ext cx="3740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화살표 연결선 254"/>
              <p:cNvCxnSpPr>
                <a:stCxn id="253" idx="0"/>
                <a:endCxn id="270" idx="2"/>
              </p:cNvCxnSpPr>
              <p:nvPr/>
            </p:nvCxnSpPr>
            <p:spPr>
              <a:xfrm flipH="1" flipV="1">
                <a:off x="5395767" y="3472900"/>
                <a:ext cx="1" cy="660139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TextBox 256"/>
              <p:cNvSpPr txBox="1"/>
              <p:nvPr/>
            </p:nvSpPr>
            <p:spPr>
              <a:xfrm>
                <a:off x="5044259" y="4732760"/>
                <a:ext cx="710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이다</a:t>
                </a:r>
                <a:endParaRPr lang="ko-KR" altLang="en-US" sz="1400" dirty="0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263350" y="3165123"/>
                <a:ext cx="4288407" cy="307777"/>
                <a:chOff x="1263350" y="2949771"/>
                <a:chExt cx="4288407" cy="30777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7" name="TextBox 216"/>
                    <p:cNvSpPr txBox="1"/>
                    <p:nvPr/>
                  </p:nvSpPr>
                  <p:spPr>
                    <a:xfrm>
                      <a:off x="1263350" y="2949771"/>
                      <a:ext cx="311981" cy="2841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217" name="TextBox 2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63350" y="2949771"/>
                      <a:ext cx="311981" cy="28413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4" name="TextBox 233"/>
                    <p:cNvSpPr txBox="1"/>
                    <p:nvPr/>
                  </p:nvSpPr>
                  <p:spPr>
                    <a:xfrm>
                      <a:off x="2257456" y="2949771"/>
                      <a:ext cx="311981" cy="2841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234" name="TextBox 2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57456" y="2949771"/>
                      <a:ext cx="311981" cy="28413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TextBox 243"/>
                    <p:cNvSpPr txBox="1"/>
                    <p:nvPr/>
                  </p:nvSpPr>
                  <p:spPr>
                    <a:xfrm>
                      <a:off x="3251563" y="2949771"/>
                      <a:ext cx="311981" cy="2841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244" name="TextBox 2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1563" y="2949771"/>
                      <a:ext cx="311981" cy="28413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TextBox 249"/>
                    <p:cNvSpPr txBox="1"/>
                    <p:nvPr/>
                  </p:nvSpPr>
                  <p:spPr>
                    <a:xfrm>
                      <a:off x="4245669" y="2949771"/>
                      <a:ext cx="311981" cy="2841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250" name="TextBox 2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45669" y="2949771"/>
                      <a:ext cx="311981" cy="28413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212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0" name="TextBox 269"/>
                    <p:cNvSpPr txBox="1"/>
                    <p:nvPr/>
                  </p:nvSpPr>
                  <p:spPr>
                    <a:xfrm>
                      <a:off x="5239776" y="2949771"/>
                      <a:ext cx="31198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270" name="TextBox 2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39776" y="2949771"/>
                      <a:ext cx="311981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1" name="모서리가 둥근 직사각형 270"/>
              <p:cNvSpPr/>
              <p:nvPr/>
            </p:nvSpPr>
            <p:spPr>
              <a:xfrm>
                <a:off x="971460" y="3672091"/>
                <a:ext cx="4888030" cy="978286"/>
              </a:xfrm>
              <a:prstGeom prst="roundRect">
                <a:avLst>
                  <a:gd name="adj" fmla="val 5095"/>
                </a:avLst>
              </a:prstGeom>
              <a:noFill/>
              <a:ln w="12700">
                <a:solidFill>
                  <a:srgbClr val="3B3838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0" y="3634802"/>
                <a:ext cx="974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Encoder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직사각형 330"/>
                <p:cNvSpPr/>
                <p:nvPr/>
              </p:nvSpPr>
              <p:spPr>
                <a:xfrm>
                  <a:off x="6451062" y="4685130"/>
                  <a:ext cx="1122174" cy="279759"/>
                </a:xfrm>
                <a:prstGeom prst="rect">
                  <a:avLst/>
                </a:prstGeom>
                <a:noFill/>
                <a:ln w="19050">
                  <a:solidFill>
                    <a:schemeClr val="accent4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𝑄𝑢𝑒𝑟𝑦</m:t>
                        </m:r>
                      </m:oMath>
                    </m:oMathPara>
                  </a14:m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1" name="직사각형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062" y="4685130"/>
                  <a:ext cx="1122174" cy="279759"/>
                </a:xfrm>
                <a:prstGeom prst="rect">
                  <a:avLst/>
                </a:prstGeom>
                <a:blipFill>
                  <a:blip r:embed="rId12"/>
                  <a:stretch>
                    <a:fillRect b="-8163"/>
                  </a:stretch>
                </a:blipFill>
                <a:ln w="19050">
                  <a:solidFill>
                    <a:schemeClr val="accent4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화살표 연결선 35"/>
            <p:cNvCxnSpPr>
              <a:stCxn id="272" idx="3"/>
              <a:endCxn id="205" idx="1"/>
            </p:cNvCxnSpPr>
            <p:nvPr/>
          </p:nvCxnSpPr>
          <p:spPr>
            <a:xfrm>
              <a:off x="5551757" y="3998988"/>
              <a:ext cx="1081426" cy="0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/>
            <p:cNvGrpSpPr/>
            <p:nvPr/>
          </p:nvGrpSpPr>
          <p:grpSpPr>
            <a:xfrm>
              <a:off x="8271247" y="2951578"/>
              <a:ext cx="1453107" cy="592512"/>
              <a:chOff x="8170319" y="1210737"/>
              <a:chExt cx="1453107" cy="592512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8189911" y="1210737"/>
                <a:ext cx="1426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Context Vector</a:t>
                </a:r>
                <a:endParaRPr lang="ko-KR" altLang="en-US" sz="1200" dirty="0"/>
              </a:p>
            </p:txBody>
          </p:sp>
          <p:grpSp>
            <p:nvGrpSpPr>
              <p:cNvPr id="39" name="그룹 38"/>
              <p:cNvGrpSpPr/>
              <p:nvPr/>
            </p:nvGrpSpPr>
            <p:grpSpPr>
              <a:xfrm>
                <a:off x="8170319" y="1433918"/>
                <a:ext cx="1453107" cy="369331"/>
                <a:chOff x="8170319" y="1433918"/>
                <a:chExt cx="1453107" cy="36933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8170319" y="1433918"/>
                      <a:ext cx="253330" cy="369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oMath>
                        </m:oMathPara>
                      </a14:m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5" name="TextBox 1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70319" y="1433918"/>
                      <a:ext cx="253330" cy="36933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8" name="그룹 37"/>
                <p:cNvGrpSpPr/>
                <p:nvPr/>
              </p:nvGrpSpPr>
              <p:grpSpPr>
                <a:xfrm>
                  <a:off x="8393383" y="1453930"/>
                  <a:ext cx="1230043" cy="274906"/>
                  <a:chOff x="8393383" y="1453930"/>
                  <a:chExt cx="1230043" cy="274906"/>
                </a:xfrm>
              </p:grpSpPr>
              <p:sp>
                <p:nvSpPr>
                  <p:cNvPr id="176" name="타원 175"/>
                  <p:cNvSpPr/>
                  <p:nvPr/>
                </p:nvSpPr>
                <p:spPr>
                  <a:xfrm>
                    <a:off x="8615886" y="1518303"/>
                    <a:ext cx="146161" cy="14616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7" name="타원 176"/>
                  <p:cNvSpPr/>
                  <p:nvPr/>
                </p:nvSpPr>
                <p:spPr>
                  <a:xfrm>
                    <a:off x="8828844" y="1518303"/>
                    <a:ext cx="146161" cy="14616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78" name="타원 177"/>
                  <p:cNvSpPr/>
                  <p:nvPr/>
                </p:nvSpPr>
                <p:spPr>
                  <a:xfrm>
                    <a:off x="9041802" y="1518303"/>
                    <a:ext cx="146161" cy="14616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9" name="타원 178"/>
                  <p:cNvSpPr/>
                  <p:nvPr/>
                </p:nvSpPr>
                <p:spPr>
                  <a:xfrm>
                    <a:off x="9254760" y="1518303"/>
                    <a:ext cx="146161" cy="146160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8393383" y="1453930"/>
                    <a:ext cx="155706" cy="2749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 smtClean="0"/>
                      <a:t>[ </a:t>
                    </a:r>
                    <a:endParaRPr lang="ko-KR" altLang="en-US" sz="1600" dirty="0"/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9467720" y="1453930"/>
                    <a:ext cx="155706" cy="2749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600" dirty="0"/>
                      <a:t>]</a:t>
                    </a:r>
                    <a:r>
                      <a:rPr lang="en-US" altLang="ko-KR" sz="1600" dirty="0" smtClean="0"/>
                      <a:t> </a:t>
                    </a:r>
                    <a:endParaRPr lang="ko-KR" altLang="en-US" sz="1600" dirty="0"/>
                  </a:p>
                </p:txBody>
              </p:sp>
            </p:grpSp>
          </p:grpSp>
        </p:grpSp>
        <p:cxnSp>
          <p:nvCxnSpPr>
            <p:cNvPr id="332" name="직선 화살표 연결선 331"/>
            <p:cNvCxnSpPr>
              <a:stCxn id="125" idx="0"/>
            </p:cNvCxnSpPr>
            <p:nvPr/>
          </p:nvCxnSpPr>
          <p:spPr>
            <a:xfrm flipV="1">
              <a:off x="9546339" y="4138867"/>
              <a:ext cx="0" cy="546261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직사각형 204"/>
            <p:cNvSpPr/>
            <p:nvPr/>
          </p:nvSpPr>
          <p:spPr>
            <a:xfrm>
              <a:off x="6633183" y="3859108"/>
              <a:ext cx="4729238" cy="279759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rgbClr val="C00000"/>
                  </a:solidFill>
                </a:rPr>
                <a:t>Attention Layer</a:t>
              </a:r>
              <a:endParaRPr lang="ko-KR" altLang="en-US" sz="12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004111" y="2947974"/>
              <a:ext cx="14268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Affine Layer</a:t>
              </a:r>
              <a:endParaRPr lang="ko-KR" altLang="en-US" sz="1200" dirty="0"/>
            </a:p>
          </p:txBody>
        </p:sp>
        <p:cxnSp>
          <p:nvCxnSpPr>
            <p:cNvPr id="105" name="직선 화살표 연결선 104"/>
            <p:cNvCxnSpPr>
              <a:stCxn id="174" idx="3"/>
              <a:endCxn id="104" idx="1"/>
            </p:cNvCxnSpPr>
            <p:nvPr/>
          </p:nvCxnSpPr>
          <p:spPr>
            <a:xfrm flipV="1">
              <a:off x="9717646" y="3086474"/>
              <a:ext cx="286465" cy="3604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/>
            <p:cNvCxnSpPr/>
            <p:nvPr/>
          </p:nvCxnSpPr>
          <p:spPr>
            <a:xfrm flipH="1" flipV="1">
              <a:off x="8997800" y="3559796"/>
              <a:ext cx="1" cy="299312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직사각형 124"/>
            <p:cNvSpPr/>
            <p:nvPr/>
          </p:nvSpPr>
          <p:spPr>
            <a:xfrm>
              <a:off x="7730258" y="4685128"/>
              <a:ext cx="3632162" cy="279759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화살표 연결선 125"/>
            <p:cNvCxnSpPr>
              <a:stCxn id="331" idx="0"/>
            </p:cNvCxnSpPr>
            <p:nvPr/>
          </p:nvCxnSpPr>
          <p:spPr>
            <a:xfrm flipH="1" flipV="1">
              <a:off x="7009588" y="4138867"/>
              <a:ext cx="2561" cy="546263"/>
            </a:xfrm>
            <a:prstGeom prst="straightConnector1">
              <a:avLst/>
            </a:prstGeom>
            <a:ln>
              <a:solidFill>
                <a:srgbClr val="3B383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꺾인 연결선 46"/>
          <p:cNvCxnSpPr>
            <a:stCxn id="272" idx="0"/>
            <a:endCxn id="205" idx="1"/>
          </p:cNvCxnSpPr>
          <p:nvPr/>
        </p:nvCxnSpPr>
        <p:spPr>
          <a:xfrm rot="16200000" flipH="1">
            <a:off x="5345437" y="176584"/>
            <a:ext cx="139880" cy="3196693"/>
          </a:xfrm>
          <a:prstGeom prst="bentConnector4">
            <a:avLst>
              <a:gd name="adj1" fmla="val -163426"/>
              <a:gd name="adj2" fmla="val 83085"/>
            </a:avLst>
          </a:prstGeom>
          <a:ln>
            <a:solidFill>
              <a:srgbClr val="3B3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900520" y="5805368"/>
            <a:ext cx="10390960" cy="45284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Attention is all you need !!!</a:t>
            </a:r>
            <a:endParaRPr lang="ko-KR" altLang="en-US" dirty="0"/>
          </a:p>
        </p:txBody>
      </p:sp>
      <p:sp>
        <p:nvSpPr>
          <p:cNvPr id="147" name="TextBox 146"/>
          <p:cNvSpPr txBox="1"/>
          <p:nvPr/>
        </p:nvSpPr>
        <p:spPr>
          <a:xfrm>
            <a:off x="2603059" y="4401578"/>
            <a:ext cx="69858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bg1"/>
                </a:solidFill>
              </a:rPr>
              <a:t>RNN </a:t>
            </a:r>
            <a:r>
              <a:rPr lang="ko-KR" altLang="en-US" sz="1400" dirty="0" smtClean="0">
                <a:solidFill>
                  <a:schemeClr val="bg1"/>
                </a:solidFill>
              </a:rPr>
              <a:t>구조의 근본적인 한계는 그대로 가지고 있음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1"/>
                </a:solidFill>
              </a:rPr>
              <a:t>장기 의존성 문제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1"/>
                </a:solidFill>
              </a:rPr>
              <a:t>병렬 연산이 불가능함 </a:t>
            </a:r>
            <a:r>
              <a:rPr lang="en-US" altLang="ko-KR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chemeClr val="bg1"/>
                </a:solidFill>
                <a:sym typeface="Wingdings" panose="05000000000000000000" pitchFamily="2" charset="2"/>
              </a:rPr>
              <a:t>학습 속도에서 병목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701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  <a:latin typeface="+mj-ea"/>
                <a:ea typeface="+mj-ea"/>
              </a:rPr>
              <a:t>Attention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is all you need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603661" y="1546097"/>
            <a:ext cx="10984678" cy="4372342"/>
            <a:chOff x="870312" y="1714841"/>
            <a:chExt cx="10984678" cy="4372342"/>
          </a:xfrm>
        </p:grpSpPr>
        <p:grpSp>
          <p:nvGrpSpPr>
            <p:cNvPr id="72" name="그룹 71"/>
            <p:cNvGrpSpPr/>
            <p:nvPr/>
          </p:nvGrpSpPr>
          <p:grpSpPr>
            <a:xfrm>
              <a:off x="870312" y="3704508"/>
              <a:ext cx="6168125" cy="2382675"/>
              <a:chOff x="870312" y="2994395"/>
              <a:chExt cx="6168125" cy="2382675"/>
            </a:xfrm>
          </p:grpSpPr>
          <p:cxnSp>
            <p:nvCxnSpPr>
              <p:cNvPr id="36" name="직선 화살표 연결선 35"/>
              <p:cNvCxnSpPr>
                <a:stCxn id="166" idx="3"/>
                <a:endCxn id="189" idx="1"/>
              </p:cNvCxnSpPr>
              <p:nvPr/>
            </p:nvCxnSpPr>
            <p:spPr>
              <a:xfrm>
                <a:off x="5848946" y="3586584"/>
                <a:ext cx="1189491" cy="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직선 화살표 연결선 145"/>
              <p:cNvCxnSpPr>
                <a:stCxn id="148" idx="0"/>
                <a:endCxn id="157" idx="2"/>
              </p:cNvCxnSpPr>
              <p:nvPr/>
            </p:nvCxnSpPr>
            <p:spPr>
              <a:xfrm flipV="1">
                <a:off x="1513531" y="4867955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TextBox 147"/>
              <p:cNvSpPr txBox="1"/>
              <p:nvPr/>
            </p:nvSpPr>
            <p:spPr>
              <a:xfrm>
                <a:off x="1357540" y="5069293"/>
                <a:ext cx="311981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나</a:t>
                </a:r>
              </a:p>
            </p:txBody>
          </p:sp>
          <p:cxnSp>
            <p:nvCxnSpPr>
              <p:cNvPr id="149" name="직선 화살표 연결선 148"/>
              <p:cNvCxnSpPr>
                <a:stCxn id="150" idx="0"/>
              </p:cNvCxnSpPr>
              <p:nvPr/>
            </p:nvCxnSpPr>
            <p:spPr>
              <a:xfrm flipV="1">
                <a:off x="2507637" y="4867955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TextBox 149"/>
              <p:cNvSpPr txBox="1"/>
              <p:nvPr/>
            </p:nvSpPr>
            <p:spPr>
              <a:xfrm>
                <a:off x="2351646" y="5069293"/>
                <a:ext cx="311981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는</a:t>
                </a:r>
                <a:endParaRPr lang="ko-KR" altLang="en-US" sz="1400" dirty="0"/>
              </a:p>
            </p:txBody>
          </p:sp>
          <p:cxnSp>
            <p:nvCxnSpPr>
              <p:cNvPr id="151" name="직선 화살표 연결선 150"/>
              <p:cNvCxnSpPr>
                <a:stCxn id="152" idx="0"/>
              </p:cNvCxnSpPr>
              <p:nvPr/>
            </p:nvCxnSpPr>
            <p:spPr>
              <a:xfrm flipV="1">
                <a:off x="3501744" y="4867955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/>
              <p:cNvSpPr txBox="1"/>
              <p:nvPr/>
            </p:nvSpPr>
            <p:spPr>
              <a:xfrm>
                <a:off x="3125338" y="5069293"/>
                <a:ext cx="752810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고양이</a:t>
                </a:r>
                <a:endParaRPr lang="ko-KR" altLang="en-US" sz="1400" dirty="0"/>
              </a:p>
            </p:txBody>
          </p:sp>
          <p:cxnSp>
            <p:nvCxnSpPr>
              <p:cNvPr id="153" name="직선 화살표 연결선 152"/>
              <p:cNvCxnSpPr>
                <a:stCxn id="154" idx="0"/>
              </p:cNvCxnSpPr>
              <p:nvPr/>
            </p:nvCxnSpPr>
            <p:spPr>
              <a:xfrm flipH="1" flipV="1">
                <a:off x="4495851" y="4867955"/>
                <a:ext cx="41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TextBox 153"/>
              <p:cNvSpPr txBox="1"/>
              <p:nvPr/>
            </p:nvSpPr>
            <p:spPr>
              <a:xfrm>
                <a:off x="4212322" y="5069293"/>
                <a:ext cx="567139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 smtClean="0"/>
                  <a:t>로소</a:t>
                </a:r>
                <a:endParaRPr lang="ko-KR" altLang="en-US" sz="1400" dirty="0"/>
              </a:p>
            </p:txBody>
          </p:sp>
          <p:cxnSp>
            <p:nvCxnSpPr>
              <p:cNvPr id="155" name="직선 화살표 연결선 154"/>
              <p:cNvCxnSpPr>
                <a:stCxn id="156" idx="0"/>
              </p:cNvCxnSpPr>
              <p:nvPr/>
            </p:nvCxnSpPr>
            <p:spPr>
              <a:xfrm flipH="1" flipV="1">
                <a:off x="5489958" y="4867955"/>
                <a:ext cx="3740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5138449" y="5069293"/>
                <a:ext cx="710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이다</a:t>
                </a:r>
                <a:endParaRPr lang="ko-KR" altLang="en-US" sz="14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70312" y="2994395"/>
                <a:ext cx="974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969696"/>
                    </a:solidFill>
                  </a:rPr>
                  <a:t>Encoder</a:t>
                </a:r>
                <a:endParaRPr lang="ko-KR" altLang="en-US" sz="1400" dirty="0">
                  <a:solidFill>
                    <a:srgbClr val="969696"/>
                  </a:solidFill>
                </a:endParaRPr>
              </a:p>
            </p:txBody>
          </p:sp>
          <p:sp>
            <p:nvSpPr>
              <p:cNvPr id="157" name="모서리가 둥근 직사각형 156"/>
              <p:cNvSpPr/>
              <p:nvPr/>
            </p:nvSpPr>
            <p:spPr>
              <a:xfrm>
                <a:off x="1137126" y="4551955"/>
                <a:ext cx="4711820" cy="288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Embedding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8" name="직선 화살표 연결선 157"/>
              <p:cNvCxnSpPr>
                <a:stCxn id="160" idx="0"/>
                <a:endCxn id="166" idx="2"/>
              </p:cNvCxnSpPr>
              <p:nvPr/>
            </p:nvCxnSpPr>
            <p:spPr>
              <a:xfrm flipH="1" flipV="1">
                <a:off x="3493036" y="3730584"/>
                <a:ext cx="1" cy="268254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모서리가 둥근 직사각형 158"/>
              <p:cNvSpPr/>
              <p:nvPr/>
            </p:nvSpPr>
            <p:spPr>
              <a:xfrm>
                <a:off x="1065650" y="3301076"/>
                <a:ext cx="4888030" cy="1659708"/>
              </a:xfrm>
              <a:prstGeom prst="roundRect">
                <a:avLst>
                  <a:gd name="adj" fmla="val 5095"/>
                </a:avLst>
              </a:prstGeom>
              <a:noFill/>
              <a:ln w="12700">
                <a:solidFill>
                  <a:srgbClr val="96969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1137127" y="3998838"/>
                <a:ext cx="4711820" cy="2880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</a:rPr>
                  <a:t>Self-Attention Layer</a:t>
                </a:r>
                <a:endParaRPr lang="ko-KR" altLang="en-US" sz="1200" dirty="0"/>
              </a:p>
            </p:txBody>
          </p:sp>
          <p:cxnSp>
            <p:nvCxnSpPr>
              <p:cNvPr id="161" name="직선 화살표 연결선 160"/>
              <p:cNvCxnSpPr>
                <a:stCxn id="157" idx="0"/>
                <a:endCxn id="160" idx="2"/>
              </p:cNvCxnSpPr>
              <p:nvPr/>
            </p:nvCxnSpPr>
            <p:spPr>
              <a:xfrm flipV="1">
                <a:off x="3493036" y="4286838"/>
                <a:ext cx="1" cy="265117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꺾인 연결선 161"/>
              <p:cNvCxnSpPr>
                <a:stCxn id="157" idx="0"/>
                <a:endCxn id="160" idx="1"/>
              </p:cNvCxnSpPr>
              <p:nvPr/>
            </p:nvCxnSpPr>
            <p:spPr>
              <a:xfrm rot="16200000" flipV="1">
                <a:off x="2110524" y="3169442"/>
                <a:ext cx="409117" cy="2355909"/>
              </a:xfrm>
              <a:prstGeom prst="bentConnector4">
                <a:avLst>
                  <a:gd name="adj1" fmla="val 32401"/>
                  <a:gd name="adj2" fmla="val 109703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모서리가 둥근 직사각형 165"/>
              <p:cNvSpPr/>
              <p:nvPr/>
            </p:nvSpPr>
            <p:spPr>
              <a:xfrm>
                <a:off x="1137126" y="3442584"/>
                <a:ext cx="4711820" cy="288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Feed Forward Layer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그룹 72"/>
            <p:cNvGrpSpPr/>
            <p:nvPr/>
          </p:nvGrpSpPr>
          <p:grpSpPr>
            <a:xfrm>
              <a:off x="6771622" y="1714841"/>
              <a:ext cx="5083368" cy="4372342"/>
              <a:chOff x="6771622" y="1004728"/>
              <a:chExt cx="5083368" cy="4372342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6979169" y="4867955"/>
                <a:ext cx="4668275" cy="509115"/>
                <a:chOff x="7091518" y="4867955"/>
                <a:chExt cx="4668275" cy="509115"/>
              </a:xfrm>
            </p:grpSpPr>
            <p:cxnSp>
              <p:nvCxnSpPr>
                <p:cNvPr id="203" name="직선 화살표 연결선 202"/>
                <p:cNvCxnSpPr/>
                <p:nvPr/>
              </p:nvCxnSpPr>
              <p:spPr>
                <a:xfrm flipV="1">
                  <a:off x="7424378" y="4894082"/>
                  <a:ext cx="2" cy="201338"/>
                </a:xfrm>
                <a:prstGeom prst="straightConnector1">
                  <a:avLst/>
                </a:prstGeom>
                <a:ln>
                  <a:solidFill>
                    <a:srgbClr val="3B383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TextBox 205"/>
                <p:cNvSpPr txBox="1"/>
                <p:nvPr/>
              </p:nvSpPr>
              <p:spPr>
                <a:xfrm>
                  <a:off x="7091518" y="5069293"/>
                  <a:ext cx="68235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/>
                    <a:t>&lt;</a:t>
                  </a:r>
                  <a:r>
                    <a:rPr lang="en-US" altLang="ko-KR" sz="1400" dirty="0" err="1" smtClean="0"/>
                    <a:t>eos</a:t>
                  </a:r>
                  <a:r>
                    <a:rPr lang="en-US" altLang="ko-KR" sz="1400" dirty="0" smtClean="0"/>
                    <a:t>&gt;</a:t>
                  </a:r>
                  <a:endParaRPr lang="ko-KR" altLang="en-US" sz="1400" dirty="0"/>
                </a:p>
              </p:txBody>
            </p:sp>
            <p:cxnSp>
              <p:nvCxnSpPr>
                <p:cNvPr id="209" name="직선 화살표 연결선 208"/>
                <p:cNvCxnSpPr>
                  <a:stCxn id="212" idx="0"/>
                  <a:endCxn id="208" idx="2"/>
                </p:cNvCxnSpPr>
                <p:nvPr/>
              </p:nvCxnSpPr>
              <p:spPr>
                <a:xfrm flipV="1">
                  <a:off x="8418484" y="4867955"/>
                  <a:ext cx="2" cy="201338"/>
                </a:xfrm>
                <a:prstGeom prst="straightConnector1">
                  <a:avLst/>
                </a:prstGeom>
                <a:ln>
                  <a:solidFill>
                    <a:srgbClr val="3B383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2" name="TextBox 211"/>
                <p:cNvSpPr txBox="1"/>
                <p:nvPr/>
              </p:nvSpPr>
              <p:spPr>
                <a:xfrm>
                  <a:off x="8262493" y="5069293"/>
                  <a:ext cx="31198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I</a:t>
                  </a:r>
                  <a:endParaRPr lang="ko-KR" altLang="en-US" sz="1400" dirty="0"/>
                </a:p>
              </p:txBody>
            </p:sp>
            <p:cxnSp>
              <p:nvCxnSpPr>
                <p:cNvPr id="215" name="직선 화살표 연결선 214"/>
                <p:cNvCxnSpPr>
                  <a:stCxn id="218" idx="0"/>
                  <a:endCxn id="214" idx="2"/>
                </p:cNvCxnSpPr>
                <p:nvPr/>
              </p:nvCxnSpPr>
              <p:spPr>
                <a:xfrm flipV="1">
                  <a:off x="9412591" y="4867955"/>
                  <a:ext cx="2" cy="201338"/>
                </a:xfrm>
                <a:prstGeom prst="straightConnector1">
                  <a:avLst/>
                </a:prstGeom>
                <a:ln>
                  <a:solidFill>
                    <a:srgbClr val="3B383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/>
                <p:cNvSpPr txBox="1"/>
                <p:nvPr/>
              </p:nvSpPr>
              <p:spPr>
                <a:xfrm>
                  <a:off x="9036185" y="5069293"/>
                  <a:ext cx="7528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/>
                    <a:t>am</a:t>
                  </a:r>
                  <a:endParaRPr lang="ko-KR" altLang="en-US" sz="1400" dirty="0"/>
                </a:p>
              </p:txBody>
            </p:sp>
            <p:cxnSp>
              <p:nvCxnSpPr>
                <p:cNvPr id="221" name="직선 화살표 연결선 220"/>
                <p:cNvCxnSpPr>
                  <a:stCxn id="224" idx="0"/>
                  <a:endCxn id="220" idx="2"/>
                </p:cNvCxnSpPr>
                <p:nvPr/>
              </p:nvCxnSpPr>
              <p:spPr>
                <a:xfrm flipH="1" flipV="1">
                  <a:off x="10406698" y="4867955"/>
                  <a:ext cx="41" cy="201338"/>
                </a:xfrm>
                <a:prstGeom prst="straightConnector1">
                  <a:avLst/>
                </a:prstGeom>
                <a:ln>
                  <a:solidFill>
                    <a:srgbClr val="3B383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4" name="TextBox 223"/>
                <p:cNvSpPr txBox="1"/>
                <p:nvPr/>
              </p:nvSpPr>
              <p:spPr>
                <a:xfrm>
                  <a:off x="10123169" y="5069293"/>
                  <a:ext cx="5671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/>
                    <a:t>a</a:t>
                  </a:r>
                  <a:endParaRPr lang="ko-KR" altLang="en-US" sz="1400" dirty="0"/>
                </a:p>
              </p:txBody>
            </p:sp>
            <p:cxnSp>
              <p:nvCxnSpPr>
                <p:cNvPr id="227" name="직선 화살표 연결선 226"/>
                <p:cNvCxnSpPr>
                  <a:stCxn id="229" idx="0"/>
                  <a:endCxn id="226" idx="2"/>
                </p:cNvCxnSpPr>
                <p:nvPr/>
              </p:nvCxnSpPr>
              <p:spPr>
                <a:xfrm flipH="1" flipV="1">
                  <a:off x="11400805" y="4867955"/>
                  <a:ext cx="3740" cy="201338"/>
                </a:xfrm>
                <a:prstGeom prst="straightConnector1">
                  <a:avLst/>
                </a:prstGeom>
                <a:ln>
                  <a:solidFill>
                    <a:srgbClr val="3B383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9" name="TextBox 228"/>
                <p:cNvSpPr txBox="1"/>
                <p:nvPr/>
              </p:nvSpPr>
              <p:spPr>
                <a:xfrm>
                  <a:off x="11049296" y="5069293"/>
                  <a:ext cx="7104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/>
                    <a:t>cat</a:t>
                  </a:r>
                  <a:endParaRPr lang="ko-KR" altLang="en-US" sz="1400" dirty="0"/>
                </a:p>
              </p:txBody>
            </p:sp>
          </p:grpSp>
          <p:sp>
            <p:nvSpPr>
              <p:cNvPr id="171" name="TextBox 170"/>
              <p:cNvSpPr txBox="1"/>
              <p:nvPr/>
            </p:nvSpPr>
            <p:spPr>
              <a:xfrm>
                <a:off x="6771622" y="2370866"/>
                <a:ext cx="974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969696"/>
                    </a:solidFill>
                  </a:rPr>
                  <a:t>Decoder</a:t>
                </a:r>
                <a:endParaRPr lang="ko-KR" altLang="en-US" sz="1400" dirty="0">
                  <a:solidFill>
                    <a:srgbClr val="969696"/>
                  </a:solidFill>
                </a:endParaRPr>
              </a:p>
            </p:txBody>
          </p:sp>
          <p:sp>
            <p:nvSpPr>
              <p:cNvPr id="172" name="모서리가 둥근 직사각형 171"/>
              <p:cNvSpPr/>
              <p:nvPr/>
            </p:nvSpPr>
            <p:spPr>
              <a:xfrm>
                <a:off x="7038436" y="4551955"/>
                <a:ext cx="4711820" cy="288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Embedding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3" name="직선 화살표 연결선 172"/>
              <p:cNvCxnSpPr>
                <a:stCxn id="183" idx="0"/>
                <a:endCxn id="189" idx="2"/>
              </p:cNvCxnSpPr>
              <p:nvPr/>
            </p:nvCxnSpPr>
            <p:spPr>
              <a:xfrm flipV="1">
                <a:off x="9394347" y="3730584"/>
                <a:ext cx="0" cy="268254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모서리가 둥근 직사각형 181"/>
              <p:cNvSpPr/>
              <p:nvPr/>
            </p:nvSpPr>
            <p:spPr>
              <a:xfrm>
                <a:off x="6966960" y="2680516"/>
                <a:ext cx="4888030" cy="2280268"/>
              </a:xfrm>
              <a:prstGeom prst="roundRect">
                <a:avLst>
                  <a:gd name="adj" fmla="val 5095"/>
                </a:avLst>
              </a:prstGeom>
              <a:noFill/>
              <a:ln w="12700">
                <a:solidFill>
                  <a:srgbClr val="96969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7038437" y="3998838"/>
                <a:ext cx="4711820" cy="2880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</a:rPr>
                  <a:t>Self-Attention Layer</a:t>
                </a:r>
                <a:endParaRPr lang="ko-KR" altLang="en-US" sz="1200" dirty="0"/>
              </a:p>
            </p:txBody>
          </p:sp>
          <p:cxnSp>
            <p:nvCxnSpPr>
              <p:cNvPr id="184" name="직선 화살표 연결선 183"/>
              <p:cNvCxnSpPr>
                <a:stCxn id="172" idx="0"/>
                <a:endCxn id="183" idx="2"/>
              </p:cNvCxnSpPr>
              <p:nvPr/>
            </p:nvCxnSpPr>
            <p:spPr>
              <a:xfrm flipV="1">
                <a:off x="9394346" y="4286838"/>
                <a:ext cx="1" cy="265117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꺾인 연결선 184"/>
              <p:cNvCxnSpPr>
                <a:stCxn id="172" idx="0"/>
                <a:endCxn id="183" idx="1"/>
              </p:cNvCxnSpPr>
              <p:nvPr/>
            </p:nvCxnSpPr>
            <p:spPr>
              <a:xfrm rot="16200000" flipV="1">
                <a:off x="8011834" y="3169442"/>
                <a:ext cx="409117" cy="2355909"/>
              </a:xfrm>
              <a:prstGeom prst="bentConnector4">
                <a:avLst>
                  <a:gd name="adj1" fmla="val 32401"/>
                  <a:gd name="adj2" fmla="val 109703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직사각형 188"/>
              <p:cNvSpPr/>
              <p:nvPr/>
            </p:nvSpPr>
            <p:spPr>
              <a:xfrm>
                <a:off x="7038437" y="3442584"/>
                <a:ext cx="4711820" cy="28800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</a:rPr>
                  <a:t>Attention Layer`</a:t>
                </a:r>
                <a:endParaRPr lang="ko-KR" altLang="en-US" sz="1200" dirty="0"/>
              </a:p>
            </p:txBody>
          </p:sp>
          <p:sp>
            <p:nvSpPr>
              <p:cNvPr id="187" name="모서리가 둥근 직사각형 186"/>
              <p:cNvSpPr/>
              <p:nvPr/>
            </p:nvSpPr>
            <p:spPr>
              <a:xfrm>
                <a:off x="7038436" y="2860283"/>
                <a:ext cx="4711820" cy="288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Feed Forward Layer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0" name="직선 화살표 연결선 189"/>
              <p:cNvCxnSpPr>
                <a:stCxn id="189" idx="0"/>
                <a:endCxn id="187" idx="2"/>
              </p:cNvCxnSpPr>
              <p:nvPr/>
            </p:nvCxnSpPr>
            <p:spPr>
              <a:xfrm flipH="1" flipV="1">
                <a:off x="9394346" y="3148283"/>
                <a:ext cx="1" cy="294301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화살표 연결선 190"/>
              <p:cNvCxnSpPr>
                <a:stCxn id="187" idx="0"/>
                <a:endCxn id="194" idx="2"/>
              </p:cNvCxnSpPr>
              <p:nvPr/>
            </p:nvCxnSpPr>
            <p:spPr>
              <a:xfrm flipV="1">
                <a:off x="9394346" y="2429513"/>
                <a:ext cx="0" cy="43077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TextBox 193"/>
              <p:cNvSpPr txBox="1"/>
              <p:nvPr/>
            </p:nvSpPr>
            <p:spPr>
              <a:xfrm>
                <a:off x="8680942" y="2152514"/>
                <a:ext cx="14268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Affine Layer</a:t>
                </a:r>
                <a:endParaRPr lang="ko-KR" altLang="en-US" sz="1200" dirty="0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8478233" y="1567275"/>
                <a:ext cx="1832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err="1" smtClean="0"/>
                  <a:t>Softmax</a:t>
                </a:r>
                <a:r>
                  <a:rPr lang="en-US" altLang="ko-KR" sz="1200" dirty="0" smtClean="0"/>
                  <a:t> with Loss</a:t>
                </a:r>
                <a:endParaRPr lang="ko-KR" altLang="en-US" sz="1200" dirty="0"/>
              </a:p>
            </p:txBody>
          </p:sp>
          <p:cxnSp>
            <p:nvCxnSpPr>
              <p:cNvPr id="256" name="직선 화살표 연결선 255"/>
              <p:cNvCxnSpPr>
                <a:stCxn id="194" idx="0"/>
                <a:endCxn id="197" idx="2"/>
              </p:cNvCxnSpPr>
              <p:nvPr/>
            </p:nvCxnSpPr>
            <p:spPr>
              <a:xfrm flipH="1" flipV="1">
                <a:off x="9394345" y="1844274"/>
                <a:ext cx="1" cy="30824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그룹 67"/>
              <p:cNvGrpSpPr/>
              <p:nvPr/>
            </p:nvGrpSpPr>
            <p:grpSpPr>
              <a:xfrm>
                <a:off x="9516272" y="1844275"/>
                <a:ext cx="1629515" cy="348163"/>
                <a:chOff x="9559817" y="1844275"/>
                <a:chExt cx="1629515" cy="348163"/>
              </a:xfrm>
            </p:grpSpPr>
            <p:cxnSp>
              <p:nvCxnSpPr>
                <p:cNvPr id="60" name="꺾인 연결선 59"/>
                <p:cNvCxnSpPr>
                  <a:stCxn id="258" idx="1"/>
                </p:cNvCxnSpPr>
                <p:nvPr/>
              </p:nvCxnSpPr>
              <p:spPr>
                <a:xfrm rot="10800000">
                  <a:off x="9559817" y="1844275"/>
                  <a:ext cx="523687" cy="209665"/>
                </a:xfrm>
                <a:prstGeom prst="bentConnector2">
                  <a:avLst/>
                </a:prstGeom>
                <a:ln>
                  <a:solidFill>
                    <a:srgbClr val="3B383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/>
                <p:cNvSpPr txBox="1"/>
                <p:nvPr/>
              </p:nvSpPr>
              <p:spPr>
                <a:xfrm>
                  <a:off x="10083503" y="1915439"/>
                  <a:ext cx="110582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 smtClean="0"/>
                    <a:t>I am  a cat</a:t>
                  </a:r>
                  <a:endParaRPr lang="ko-KR" altLang="en-US" sz="12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8680942" y="1004728"/>
                    <a:ext cx="14355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𝐿𝑜𝑠𝑠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59" name="TextBox 2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0942" y="1004728"/>
                    <a:ext cx="1435541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0" name="직선 화살표 연결선 259"/>
              <p:cNvCxnSpPr>
                <a:stCxn id="197" idx="0"/>
                <a:endCxn id="259" idx="2"/>
              </p:cNvCxnSpPr>
              <p:nvPr/>
            </p:nvCxnSpPr>
            <p:spPr>
              <a:xfrm flipV="1">
                <a:off x="9394345" y="1312505"/>
                <a:ext cx="4368" cy="25477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" name="그룹 70"/>
          <p:cNvGrpSpPr/>
          <p:nvPr/>
        </p:nvGrpSpPr>
        <p:grpSpPr>
          <a:xfrm>
            <a:off x="798999" y="1858036"/>
            <a:ext cx="3138726" cy="523944"/>
            <a:chOff x="906510" y="1252605"/>
            <a:chExt cx="3138726" cy="523944"/>
          </a:xfrm>
        </p:grpSpPr>
        <p:sp>
          <p:nvSpPr>
            <p:cNvPr id="69" name="모서리가 둥근 직사각형 68"/>
            <p:cNvSpPr/>
            <p:nvPr/>
          </p:nvSpPr>
          <p:spPr>
            <a:xfrm>
              <a:off x="906510" y="1252605"/>
              <a:ext cx="3138726" cy="523944"/>
            </a:xfrm>
            <a:prstGeom prst="round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F479C1C1-69D7-4AC5-BBBF-41E955A1E908}"/>
                </a:ext>
              </a:extLst>
            </p:cNvPr>
            <p:cNvSpPr txBox="1"/>
            <p:nvPr/>
          </p:nvSpPr>
          <p:spPr>
            <a:xfrm>
              <a:off x="990054" y="1283745"/>
              <a:ext cx="2971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“Transformer </a:t>
              </a:r>
              <a:r>
                <a:rPr lang="ko-KR" altLang="en-US" sz="2400" dirty="0" smtClean="0">
                  <a:solidFill>
                    <a:schemeClr val="bg1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구조</a:t>
              </a:r>
              <a:r>
                <a:rPr lang="en-US" altLang="ko-KR" sz="2400" dirty="0" smtClean="0">
                  <a:solidFill>
                    <a:schemeClr val="bg1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”</a:t>
              </a:r>
              <a:endParaRPr lang="ko-KR" altLang="en-US" sz="24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191592" y="626079"/>
            <a:ext cx="7019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 smtClean="0">
                <a:solidFill>
                  <a:srgbClr val="3B3838"/>
                </a:solidFill>
                <a:latin typeface="+mn-ea"/>
              </a:rPr>
              <a:t>Aurthors</a:t>
            </a:r>
            <a:r>
              <a:rPr lang="en-US" altLang="ko-KR" sz="1400" dirty="0" smtClean="0">
                <a:solidFill>
                  <a:srgbClr val="3B3838"/>
                </a:solidFill>
                <a:latin typeface="+mn-ea"/>
              </a:rPr>
              <a:t>: Ashish </a:t>
            </a:r>
            <a:r>
              <a:rPr lang="en-US" altLang="ko-KR" sz="1400" dirty="0" err="1" smtClean="0">
                <a:solidFill>
                  <a:srgbClr val="3B3838"/>
                </a:solidFill>
                <a:latin typeface="+mn-ea"/>
              </a:rPr>
              <a:t>Vaswani</a:t>
            </a:r>
            <a:r>
              <a:rPr lang="en-US" altLang="ko-KR" sz="1400" dirty="0" smtClean="0">
                <a:solidFill>
                  <a:srgbClr val="3B3838"/>
                </a:solidFill>
                <a:latin typeface="+mn-ea"/>
              </a:rPr>
              <a:t>(Google Brain) </a:t>
            </a:r>
            <a:r>
              <a:rPr lang="ko-KR" altLang="en-US" sz="1400" dirty="0" smtClean="0">
                <a:solidFill>
                  <a:srgbClr val="3B3838"/>
                </a:solidFill>
                <a:latin typeface="+mn-ea"/>
              </a:rPr>
              <a:t>외</a:t>
            </a:r>
            <a:r>
              <a:rPr lang="en-US" altLang="ko-KR" sz="1400" dirty="0">
                <a:solidFill>
                  <a:srgbClr val="3B3838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3B3838"/>
                </a:solidFill>
                <a:latin typeface="+mn-ea"/>
              </a:rPr>
              <a:t>7</a:t>
            </a:r>
            <a:r>
              <a:rPr lang="ko-KR" altLang="en-US" sz="1400" dirty="0" smtClean="0">
                <a:solidFill>
                  <a:srgbClr val="3B3838"/>
                </a:solidFill>
                <a:latin typeface="+mn-ea"/>
              </a:rPr>
              <a:t>명</a:t>
            </a:r>
            <a:r>
              <a:rPr lang="en-US" altLang="ko-KR" sz="1400" dirty="0" smtClean="0">
                <a:solidFill>
                  <a:srgbClr val="3B3838"/>
                </a:solidFill>
                <a:latin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3B3838"/>
                </a:solidFill>
                <a:latin typeface="+mn-ea"/>
              </a:rPr>
              <a:t>Conference:  </a:t>
            </a:r>
            <a:r>
              <a:rPr lang="en-US" altLang="ko-KR" sz="1400" dirty="0">
                <a:solidFill>
                  <a:srgbClr val="3B3838"/>
                </a:solidFill>
                <a:latin typeface="+mn-ea"/>
              </a:rPr>
              <a:t>Advances in Neural Information Processing Systems 30</a:t>
            </a:r>
            <a:r>
              <a:rPr lang="ko-KR" altLang="en-US" sz="1400" dirty="0" smtClean="0">
                <a:solidFill>
                  <a:srgbClr val="3B3838"/>
                </a:solidFill>
                <a:latin typeface="+mn-ea"/>
              </a:rPr>
              <a:t> </a:t>
            </a:r>
            <a:r>
              <a:rPr lang="en-US" altLang="ko-KR" sz="1400" dirty="0" smtClean="0">
                <a:solidFill>
                  <a:srgbClr val="3B3838"/>
                </a:solidFill>
                <a:latin typeface="+mn-ea"/>
              </a:rPr>
              <a:t>(NIPS 2017)</a:t>
            </a:r>
            <a:endParaRPr lang="ko-KR" altLang="en-US" sz="1400" dirty="0">
              <a:solidFill>
                <a:srgbClr val="3B383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83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/>
          <p:cNvSpPr/>
          <p:nvPr/>
        </p:nvSpPr>
        <p:spPr>
          <a:xfrm>
            <a:off x="5155027" y="3100943"/>
            <a:ext cx="3675279" cy="454286"/>
          </a:xfrm>
          <a:prstGeom prst="roundRect">
            <a:avLst/>
          </a:prstGeom>
          <a:solidFill>
            <a:srgbClr val="3B383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0AE02A-E0D8-4FEF-B0A0-C1FB5703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4C55F-376B-4CF1-B2DA-914F6D79575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232" name="TextBox 231"/>
          <p:cNvSpPr txBox="1"/>
          <p:nvPr/>
        </p:nvSpPr>
        <p:spPr>
          <a:xfrm>
            <a:off x="383056" y="3032009"/>
            <a:ext cx="2795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순환 신경망</a:t>
            </a:r>
            <a:r>
              <a:rPr lang="en-US" altLang="ko-KR" sz="1400" dirty="0" smtClean="0"/>
              <a:t>(RNN) </a:t>
            </a:r>
          </a:p>
          <a:p>
            <a:pPr algn="ctr"/>
            <a:r>
              <a:rPr lang="ko-KR" altLang="en-US" sz="1400" dirty="0" smtClean="0"/>
              <a:t>순환하는 닫힌 구조의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신경망</a:t>
            </a:r>
            <a:endParaRPr lang="ko-KR" altLang="en-US" sz="1400" dirty="0"/>
          </a:p>
        </p:txBody>
      </p:sp>
      <p:grpSp>
        <p:nvGrpSpPr>
          <p:cNvPr id="234" name="그룹 233"/>
          <p:cNvGrpSpPr/>
          <p:nvPr/>
        </p:nvGrpSpPr>
        <p:grpSpPr>
          <a:xfrm>
            <a:off x="448440" y="1369471"/>
            <a:ext cx="2664479" cy="1260000"/>
            <a:chOff x="579773" y="1989371"/>
            <a:chExt cx="2664479" cy="1260000"/>
          </a:xfrm>
        </p:grpSpPr>
        <p:grpSp>
          <p:nvGrpSpPr>
            <p:cNvPr id="269" name="그룹 268"/>
            <p:cNvGrpSpPr/>
            <p:nvPr/>
          </p:nvGrpSpPr>
          <p:grpSpPr>
            <a:xfrm>
              <a:off x="1101944" y="1989371"/>
              <a:ext cx="1620137" cy="1260000"/>
              <a:chOff x="1532709" y="1881188"/>
              <a:chExt cx="1620137" cy="1260000"/>
            </a:xfrm>
          </p:grpSpPr>
          <p:sp>
            <p:nvSpPr>
              <p:cNvPr id="272" name="모서리가 둥근 직사각형 271"/>
              <p:cNvSpPr/>
              <p:nvPr/>
            </p:nvSpPr>
            <p:spPr>
              <a:xfrm>
                <a:off x="2072914" y="1881188"/>
                <a:ext cx="539932" cy="1260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3" name="꺾인 연결선 272"/>
              <p:cNvCxnSpPr>
                <a:stCxn id="272" idx="3"/>
                <a:endCxn id="272" idx="2"/>
              </p:cNvCxnSpPr>
              <p:nvPr/>
            </p:nvCxnSpPr>
            <p:spPr>
              <a:xfrm flipH="1">
                <a:off x="2342880" y="2511188"/>
                <a:ext cx="252000" cy="630000"/>
              </a:xfrm>
              <a:prstGeom prst="bentConnector4">
                <a:avLst>
                  <a:gd name="adj1" fmla="val -84677"/>
                  <a:gd name="adj2" fmla="val 136286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화살표 연결선 273"/>
              <p:cNvCxnSpPr>
                <a:stCxn id="271" idx="3"/>
                <a:endCxn id="272" idx="1"/>
              </p:cNvCxnSpPr>
              <p:nvPr/>
            </p:nvCxnSpPr>
            <p:spPr>
              <a:xfrm>
                <a:off x="1532709" y="2511188"/>
                <a:ext cx="540205" cy="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화살표 연결선 274"/>
              <p:cNvCxnSpPr>
                <a:stCxn id="272" idx="3"/>
                <a:endCxn id="270" idx="1"/>
              </p:cNvCxnSpPr>
              <p:nvPr/>
            </p:nvCxnSpPr>
            <p:spPr>
              <a:xfrm>
                <a:off x="2612846" y="2511188"/>
                <a:ext cx="540000" cy="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/>
                <p:cNvSpPr txBox="1"/>
                <p:nvPr/>
              </p:nvSpPr>
              <p:spPr>
                <a:xfrm>
                  <a:off x="2722081" y="2434705"/>
                  <a:ext cx="52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0" name="TextBox 2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081" y="2434705"/>
                  <a:ext cx="522171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/>
                <p:cNvSpPr txBox="1"/>
                <p:nvPr/>
              </p:nvSpPr>
              <p:spPr>
                <a:xfrm>
                  <a:off x="579773" y="2434705"/>
                  <a:ext cx="52217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1" name="Text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773" y="2434705"/>
                  <a:ext cx="52217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5" name="등호 234"/>
          <p:cNvSpPr/>
          <p:nvPr/>
        </p:nvSpPr>
        <p:spPr>
          <a:xfrm>
            <a:off x="3266630" y="1909471"/>
            <a:ext cx="252000" cy="180000"/>
          </a:xfrm>
          <a:prstGeom prst="mathEqual">
            <a:avLst>
              <a:gd name="adj1" fmla="val 20161"/>
              <a:gd name="adj2" fmla="val 29449"/>
            </a:avLst>
          </a:prstGeom>
          <a:solidFill>
            <a:srgbClr val="3B3838"/>
          </a:solidFill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672347" y="1086696"/>
            <a:ext cx="8136598" cy="1825550"/>
            <a:chOff x="3672347" y="1086696"/>
            <a:chExt cx="8136598" cy="1825550"/>
          </a:xfrm>
        </p:grpSpPr>
        <p:grpSp>
          <p:nvGrpSpPr>
            <p:cNvPr id="237" name="그룹 236"/>
            <p:cNvGrpSpPr/>
            <p:nvPr/>
          </p:nvGrpSpPr>
          <p:grpSpPr>
            <a:xfrm>
              <a:off x="3672347" y="1086696"/>
              <a:ext cx="1741766" cy="1825550"/>
              <a:chOff x="5545447" y="1706596"/>
              <a:chExt cx="1741766" cy="1825550"/>
            </a:xfrm>
          </p:grpSpPr>
          <p:sp>
            <p:nvSpPr>
              <p:cNvPr id="263" name="모서리가 둥근 직사각형 262"/>
              <p:cNvSpPr/>
              <p:nvPr/>
            </p:nvSpPr>
            <p:spPr>
              <a:xfrm>
                <a:off x="5545447" y="2349904"/>
                <a:ext cx="1260000" cy="540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4" name="직선 화살표 연결선 263"/>
              <p:cNvCxnSpPr>
                <a:stCxn id="267" idx="0"/>
                <a:endCxn id="263" idx="2"/>
              </p:cNvCxnSpPr>
              <p:nvPr/>
            </p:nvCxnSpPr>
            <p:spPr>
              <a:xfrm flipV="1">
                <a:off x="6175445" y="2889904"/>
                <a:ext cx="2" cy="27291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화살표 연결선 264"/>
              <p:cNvCxnSpPr>
                <a:stCxn id="263" idx="0"/>
                <a:endCxn id="266" idx="2"/>
              </p:cNvCxnSpPr>
              <p:nvPr/>
            </p:nvCxnSpPr>
            <p:spPr>
              <a:xfrm flipH="1" flipV="1">
                <a:off x="6175446" y="2075928"/>
                <a:ext cx="1" cy="273976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TextBox 265"/>
                  <p:cNvSpPr txBox="1"/>
                  <p:nvPr/>
                </p:nvSpPr>
                <p:spPr>
                  <a:xfrm>
                    <a:off x="5914360" y="1706596"/>
                    <a:ext cx="52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6" name="TextBox 2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4360" y="1706596"/>
                    <a:ext cx="52217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5914359" y="3162814"/>
                    <a:ext cx="52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7" name="TextBox 2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4359" y="3162814"/>
                    <a:ext cx="52217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8" name="꺾인 연결선 267"/>
              <p:cNvCxnSpPr>
                <a:stCxn id="263" idx="0"/>
                <a:endCxn id="249" idx="1"/>
              </p:cNvCxnSpPr>
              <p:nvPr/>
            </p:nvCxnSpPr>
            <p:spPr>
              <a:xfrm rot="16200000" flipH="1">
                <a:off x="6596330" y="1929021"/>
                <a:ext cx="270000" cy="1111766"/>
              </a:xfrm>
              <a:prstGeom prst="bentConnector4">
                <a:avLst>
                  <a:gd name="adj1" fmla="val -29835"/>
                  <a:gd name="adj2" fmla="val 78333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/>
            <p:cNvGrpSpPr/>
            <p:nvPr/>
          </p:nvGrpSpPr>
          <p:grpSpPr>
            <a:xfrm>
              <a:off x="7785877" y="1086696"/>
              <a:ext cx="1759130" cy="1825550"/>
              <a:chOff x="9658983" y="1706596"/>
              <a:chExt cx="1759130" cy="1825550"/>
            </a:xfrm>
          </p:grpSpPr>
          <p:sp>
            <p:nvSpPr>
              <p:cNvPr id="257" name="모서리가 둥근 직사각형 256"/>
              <p:cNvSpPr/>
              <p:nvPr/>
            </p:nvSpPr>
            <p:spPr>
              <a:xfrm>
                <a:off x="9658983" y="2349904"/>
                <a:ext cx="1260000" cy="540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8" name="직선 화살표 연결선 257"/>
              <p:cNvCxnSpPr>
                <a:stCxn id="261" idx="0"/>
                <a:endCxn id="257" idx="2"/>
              </p:cNvCxnSpPr>
              <p:nvPr/>
            </p:nvCxnSpPr>
            <p:spPr>
              <a:xfrm flipV="1">
                <a:off x="10288981" y="2889904"/>
                <a:ext cx="2" cy="27291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직선 화살표 연결선 258"/>
              <p:cNvCxnSpPr>
                <a:stCxn id="257" idx="0"/>
                <a:endCxn id="260" idx="2"/>
              </p:cNvCxnSpPr>
              <p:nvPr/>
            </p:nvCxnSpPr>
            <p:spPr>
              <a:xfrm flipH="1" flipV="1">
                <a:off x="10288982" y="2075928"/>
                <a:ext cx="1" cy="273976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TextBox 259"/>
                  <p:cNvSpPr txBox="1"/>
                  <p:nvPr/>
                </p:nvSpPr>
                <p:spPr>
                  <a:xfrm>
                    <a:off x="10027896" y="1706596"/>
                    <a:ext cx="52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0" name="TextBox 2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7896" y="1706596"/>
                    <a:ext cx="52217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58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1" name="TextBox 260"/>
                  <p:cNvSpPr txBox="1"/>
                  <p:nvPr/>
                </p:nvSpPr>
                <p:spPr>
                  <a:xfrm>
                    <a:off x="10027895" y="3162814"/>
                    <a:ext cx="52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61" name="TextBox 2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7895" y="3162814"/>
                    <a:ext cx="52217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23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2" name="꺾인 연결선 261"/>
              <p:cNvCxnSpPr>
                <a:stCxn id="257" idx="0"/>
                <a:endCxn id="243" idx="1"/>
              </p:cNvCxnSpPr>
              <p:nvPr/>
            </p:nvCxnSpPr>
            <p:spPr>
              <a:xfrm rot="16200000" flipH="1">
                <a:off x="10718548" y="1920339"/>
                <a:ext cx="270000" cy="1129131"/>
              </a:xfrm>
              <a:prstGeom prst="bentConnector4">
                <a:avLst>
                  <a:gd name="adj1" fmla="val -29835"/>
                  <a:gd name="adj2" fmla="val 77898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/>
            <p:cNvGrpSpPr/>
            <p:nvPr/>
          </p:nvGrpSpPr>
          <p:grpSpPr>
            <a:xfrm>
              <a:off x="5414113" y="1086696"/>
              <a:ext cx="2371764" cy="1825550"/>
              <a:chOff x="7287216" y="1706596"/>
              <a:chExt cx="2371764" cy="1825550"/>
            </a:xfrm>
          </p:grpSpPr>
          <p:sp>
            <p:nvSpPr>
              <p:cNvPr id="249" name="모서리가 둥근 직사각형 248"/>
              <p:cNvSpPr/>
              <p:nvPr/>
            </p:nvSpPr>
            <p:spPr>
              <a:xfrm>
                <a:off x="7287216" y="2349904"/>
                <a:ext cx="1260000" cy="540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0" name="직선 화살표 연결선 249"/>
              <p:cNvCxnSpPr>
                <a:stCxn id="253" idx="0"/>
                <a:endCxn id="249" idx="2"/>
              </p:cNvCxnSpPr>
              <p:nvPr/>
            </p:nvCxnSpPr>
            <p:spPr>
              <a:xfrm flipV="1">
                <a:off x="7917214" y="2889904"/>
                <a:ext cx="2" cy="27291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화살표 연결선 250"/>
              <p:cNvCxnSpPr>
                <a:stCxn id="249" idx="0"/>
                <a:endCxn id="252" idx="2"/>
              </p:cNvCxnSpPr>
              <p:nvPr/>
            </p:nvCxnSpPr>
            <p:spPr>
              <a:xfrm flipH="1" flipV="1">
                <a:off x="7917215" y="2075928"/>
                <a:ext cx="1" cy="273976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2" name="TextBox 251"/>
                  <p:cNvSpPr txBox="1"/>
                  <p:nvPr/>
                </p:nvSpPr>
                <p:spPr>
                  <a:xfrm>
                    <a:off x="7656129" y="1706596"/>
                    <a:ext cx="52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52" name="TextBox 2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6129" y="1706596"/>
                    <a:ext cx="52217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7656128" y="3162814"/>
                    <a:ext cx="52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53" name="TextBox 2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6128" y="3162814"/>
                    <a:ext cx="52217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4" name="꺾인 연결선 253"/>
              <p:cNvCxnSpPr>
                <a:stCxn id="249" idx="0"/>
              </p:cNvCxnSpPr>
              <p:nvPr/>
            </p:nvCxnSpPr>
            <p:spPr>
              <a:xfrm rot="16200000" flipH="1">
                <a:off x="8320169" y="1946951"/>
                <a:ext cx="272910" cy="1078817"/>
              </a:xfrm>
              <a:prstGeom prst="bentConnector4">
                <a:avLst>
                  <a:gd name="adj1" fmla="val -29517"/>
                  <a:gd name="adj2" fmla="val 79199"/>
                </a:avLst>
              </a:prstGeom>
              <a:ln>
                <a:solidFill>
                  <a:srgbClr val="3B38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화살표 연결선 254"/>
              <p:cNvCxnSpPr>
                <a:endCxn id="257" idx="1"/>
              </p:cNvCxnSpPr>
              <p:nvPr/>
            </p:nvCxnSpPr>
            <p:spPr>
              <a:xfrm>
                <a:off x="9348121" y="2619371"/>
                <a:ext cx="310859" cy="533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TextBox 255"/>
              <p:cNvSpPr txBox="1"/>
              <p:nvPr/>
            </p:nvSpPr>
            <p:spPr>
              <a:xfrm>
                <a:off x="9002483" y="2484637"/>
                <a:ext cx="34946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/>
                  <a:t>…</a:t>
                </a:r>
                <a:endParaRPr lang="ko-KR" altLang="en-US" sz="1200" dirty="0"/>
              </a:p>
            </p:txBody>
          </p:sp>
        </p:grpSp>
        <p:grpSp>
          <p:nvGrpSpPr>
            <p:cNvPr id="240" name="그룹 239"/>
            <p:cNvGrpSpPr/>
            <p:nvPr/>
          </p:nvGrpSpPr>
          <p:grpSpPr>
            <a:xfrm>
              <a:off x="9545008" y="1086696"/>
              <a:ext cx="2263937" cy="1825550"/>
              <a:chOff x="9676341" y="1706596"/>
              <a:chExt cx="2263937" cy="1825550"/>
            </a:xfrm>
          </p:grpSpPr>
          <p:grpSp>
            <p:nvGrpSpPr>
              <p:cNvPr id="241" name="그룹 240"/>
              <p:cNvGrpSpPr/>
              <p:nvPr/>
            </p:nvGrpSpPr>
            <p:grpSpPr>
              <a:xfrm>
                <a:off x="9676341" y="1706596"/>
                <a:ext cx="1741766" cy="1825550"/>
                <a:chOff x="9658983" y="1706596"/>
                <a:chExt cx="1741766" cy="1825550"/>
              </a:xfrm>
            </p:grpSpPr>
            <p:sp>
              <p:nvSpPr>
                <p:cNvPr id="243" name="모서리가 둥근 직사각형 242"/>
                <p:cNvSpPr/>
                <p:nvPr/>
              </p:nvSpPr>
              <p:spPr>
                <a:xfrm>
                  <a:off x="9658983" y="2349904"/>
                  <a:ext cx="1260000" cy="540000"/>
                </a:xfrm>
                <a:prstGeom prst="roundRect">
                  <a:avLst>
                    <a:gd name="adj" fmla="val 13009"/>
                  </a:avLst>
                </a:prstGeom>
                <a:noFill/>
                <a:ln>
                  <a:solidFill>
                    <a:srgbClr val="3B383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RNN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4" name="직선 화살표 연결선 243"/>
                <p:cNvCxnSpPr>
                  <a:stCxn id="247" idx="0"/>
                  <a:endCxn id="243" idx="2"/>
                </p:cNvCxnSpPr>
                <p:nvPr/>
              </p:nvCxnSpPr>
              <p:spPr>
                <a:xfrm flipV="1">
                  <a:off x="10288981" y="2889904"/>
                  <a:ext cx="2" cy="272910"/>
                </a:xfrm>
                <a:prstGeom prst="straightConnector1">
                  <a:avLst/>
                </a:prstGeom>
                <a:ln>
                  <a:solidFill>
                    <a:srgbClr val="3B383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화살표 연결선 244"/>
                <p:cNvCxnSpPr>
                  <a:stCxn id="243" idx="0"/>
                  <a:endCxn id="246" idx="2"/>
                </p:cNvCxnSpPr>
                <p:nvPr/>
              </p:nvCxnSpPr>
              <p:spPr>
                <a:xfrm flipH="1" flipV="1">
                  <a:off x="10288982" y="2075928"/>
                  <a:ext cx="1" cy="273976"/>
                </a:xfrm>
                <a:prstGeom prst="straightConnector1">
                  <a:avLst/>
                </a:prstGeom>
                <a:ln>
                  <a:solidFill>
                    <a:srgbClr val="3B383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6" name="TextBox 245"/>
                    <p:cNvSpPr txBox="1"/>
                    <p:nvPr/>
                  </p:nvSpPr>
                  <p:spPr>
                    <a:xfrm>
                      <a:off x="10027896" y="1706596"/>
                      <a:ext cx="5221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46" name="TextBox 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7896" y="1706596"/>
                      <a:ext cx="52217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/>
                    <p:cNvSpPr txBox="1"/>
                    <p:nvPr/>
                  </p:nvSpPr>
                  <p:spPr>
                    <a:xfrm>
                      <a:off x="10027895" y="3162814"/>
                      <a:ext cx="52217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7895" y="3162814"/>
                      <a:ext cx="52217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8" name="꺾인 연결선 247"/>
                <p:cNvCxnSpPr>
                  <a:stCxn id="243" idx="0"/>
                  <a:endCxn id="242" idx="1"/>
                </p:cNvCxnSpPr>
                <p:nvPr/>
              </p:nvCxnSpPr>
              <p:spPr>
                <a:xfrm rot="16200000" flipH="1">
                  <a:off x="10710132" y="1928754"/>
                  <a:ext cx="269467" cy="1111766"/>
                </a:xfrm>
                <a:prstGeom prst="bentConnector4">
                  <a:avLst>
                    <a:gd name="adj1" fmla="val -29894"/>
                    <a:gd name="adj2" fmla="val 78333"/>
                  </a:avLst>
                </a:prstGeom>
                <a:ln>
                  <a:solidFill>
                    <a:srgbClr val="3B383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11418107" y="2434705"/>
                    <a:ext cx="5221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42" name="TextBox 2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8107" y="2434705"/>
                    <a:ext cx="522171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6" name="그룹 315"/>
          <p:cNvGrpSpPr/>
          <p:nvPr/>
        </p:nvGrpSpPr>
        <p:grpSpPr>
          <a:xfrm>
            <a:off x="1733013" y="4295152"/>
            <a:ext cx="5396367" cy="735181"/>
            <a:chOff x="2165186" y="4295152"/>
            <a:chExt cx="5396367" cy="735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/>
                <p:cNvSpPr txBox="1"/>
                <p:nvPr/>
              </p:nvSpPr>
              <p:spPr>
                <a:xfrm>
                  <a:off x="2165186" y="4295152"/>
                  <a:ext cx="33409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TextBox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5186" y="4295152"/>
                  <a:ext cx="3340940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8333" b="-2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/>
                <p:cNvSpPr txBox="1"/>
                <p:nvPr/>
              </p:nvSpPr>
              <p:spPr>
                <a:xfrm>
                  <a:off x="4526666" y="4661001"/>
                  <a:ext cx="30348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8" name="TextBox 2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666" y="4661001"/>
                  <a:ext cx="3034887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333" b="-2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8" name="TextBox 287"/>
          <p:cNvSpPr txBox="1"/>
          <p:nvPr/>
        </p:nvSpPr>
        <p:spPr>
          <a:xfrm>
            <a:off x="7254098" y="5026850"/>
            <a:ext cx="452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40" name="그룹 339"/>
          <p:cNvGrpSpPr/>
          <p:nvPr/>
        </p:nvGrpSpPr>
        <p:grpSpPr>
          <a:xfrm>
            <a:off x="6567275" y="5392699"/>
            <a:ext cx="5402421" cy="735181"/>
            <a:chOff x="6347569" y="5392699"/>
            <a:chExt cx="5402421" cy="7351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/>
                <p:cNvSpPr txBox="1"/>
                <p:nvPr/>
              </p:nvSpPr>
              <p:spPr>
                <a:xfrm>
                  <a:off x="8610600" y="5758548"/>
                  <a:ext cx="31393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7" name="TextBox 2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5758548"/>
                  <a:ext cx="3139390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8333" b="-2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/>
                <p:cNvSpPr txBox="1"/>
                <p:nvPr/>
              </p:nvSpPr>
              <p:spPr>
                <a:xfrm>
                  <a:off x="6347569" y="5392699"/>
                  <a:ext cx="36420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0" name="TextBox 3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569" y="5392699"/>
                  <a:ext cx="3642042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8333" b="-2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1" name="꺾인 연결선 290"/>
          <p:cNvCxnSpPr>
            <a:stCxn id="206" idx="3"/>
            <a:endCxn id="278" idx="0"/>
          </p:cNvCxnSpPr>
          <p:nvPr/>
        </p:nvCxnSpPr>
        <p:spPr>
          <a:xfrm>
            <a:off x="5073953" y="4479818"/>
            <a:ext cx="537984" cy="18118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꺾인 연결선 295"/>
          <p:cNvCxnSpPr>
            <a:stCxn id="278" idx="3"/>
            <a:endCxn id="288" idx="0"/>
          </p:cNvCxnSpPr>
          <p:nvPr/>
        </p:nvCxnSpPr>
        <p:spPr>
          <a:xfrm>
            <a:off x="7129380" y="4845667"/>
            <a:ext cx="351141" cy="18118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꺾인 연결선 310"/>
          <p:cNvCxnSpPr>
            <a:stCxn id="288" idx="3"/>
          </p:cNvCxnSpPr>
          <p:nvPr/>
        </p:nvCxnSpPr>
        <p:spPr>
          <a:xfrm>
            <a:off x="7706944" y="5211516"/>
            <a:ext cx="313650" cy="181183"/>
          </a:xfrm>
          <a:prstGeom prst="bentConnector3">
            <a:avLst>
              <a:gd name="adj1" fmla="val 99226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꺾인 연결선 322"/>
          <p:cNvCxnSpPr>
            <a:stCxn id="310" idx="3"/>
            <a:endCxn id="277" idx="0"/>
          </p:cNvCxnSpPr>
          <p:nvPr/>
        </p:nvCxnSpPr>
        <p:spPr>
          <a:xfrm>
            <a:off x="10209317" y="5577365"/>
            <a:ext cx="190684" cy="181183"/>
          </a:xfrm>
          <a:prstGeom prst="bent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0" y="174453"/>
            <a:ext cx="430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Recurrent Neural Network (RNN)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422971" y="3143420"/>
                <a:ext cx="3139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71" y="3143420"/>
                <a:ext cx="3139390" cy="369332"/>
              </a:xfrm>
              <a:prstGeom prst="rect">
                <a:avLst/>
              </a:prstGeom>
              <a:blipFill>
                <a:blip r:embed="rId1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45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7019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4"/>
                </a:solidFill>
                <a:latin typeface="+mj-ea"/>
                <a:ea typeface="+mj-ea"/>
              </a:rPr>
              <a:t>Attention </a:t>
            </a:r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is all you need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99110" y="1844675"/>
            <a:ext cx="1595921" cy="523944"/>
            <a:chOff x="6099110" y="1844675"/>
            <a:chExt cx="1595921" cy="523944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6099110" y="1844675"/>
              <a:ext cx="1595921" cy="523944"/>
            </a:xfrm>
            <a:prstGeom prst="round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79C1C1-69D7-4AC5-BBBF-41E955A1E908}"/>
                </a:ext>
              </a:extLst>
            </p:cNvPr>
            <p:cNvSpPr txBox="1"/>
            <p:nvPr/>
          </p:nvSpPr>
          <p:spPr>
            <a:xfrm>
              <a:off x="6258447" y="1875815"/>
              <a:ext cx="12772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BERT</a:t>
              </a:r>
              <a:endParaRPr lang="ko-KR" altLang="en-US" sz="24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6099110" y="3603371"/>
            <a:ext cx="1595921" cy="523944"/>
          </a:xfrm>
          <a:prstGeom prst="round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258447" y="3634511"/>
            <a:ext cx="127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GPT</a:t>
            </a:r>
            <a:endParaRPr lang="ko-KR" altLang="en-US" sz="2400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6099109" y="4482719"/>
            <a:ext cx="1595921" cy="523944"/>
          </a:xfrm>
          <a:prstGeom prst="round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…</a:t>
            </a:r>
            <a:endParaRPr lang="ko-KR" altLang="en-US" sz="24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1529836" y="2724023"/>
            <a:ext cx="3138726" cy="523944"/>
          </a:xfrm>
          <a:prstGeom prst="round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1613380" y="2755163"/>
            <a:ext cx="297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“Transformer </a:t>
            </a:r>
            <a:r>
              <a:rPr lang="ko-KR" altLang="en-US" sz="2400" dirty="0" smtClean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구조</a:t>
            </a:r>
            <a:r>
              <a:rPr lang="en-US" altLang="ko-KR" sz="2400" dirty="0" smtClean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”</a:t>
            </a:r>
            <a:endParaRPr lang="ko-KR" altLang="en-US" sz="2400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6099110" y="2724023"/>
            <a:ext cx="1595921" cy="523944"/>
          </a:xfrm>
          <a:prstGeom prst="roundRect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258447" y="2755163"/>
            <a:ext cx="1277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rPr>
              <a:t>XLNet</a:t>
            </a:r>
            <a:endParaRPr lang="ko-KR" altLang="en-US" sz="2400" dirty="0">
              <a:solidFill>
                <a:schemeClr val="bg1"/>
              </a:solidFill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5079036" y="2784249"/>
            <a:ext cx="609600" cy="403492"/>
          </a:xfrm>
          <a:prstGeom prst="rightArrow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오른쪽 화살표 74"/>
          <p:cNvSpPr/>
          <p:nvPr/>
        </p:nvSpPr>
        <p:spPr>
          <a:xfrm rot="18900000">
            <a:off x="5079036" y="2278606"/>
            <a:ext cx="609600" cy="403492"/>
          </a:xfrm>
          <a:prstGeom prst="rightArrow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오른쪽 화살표 75"/>
          <p:cNvSpPr/>
          <p:nvPr/>
        </p:nvSpPr>
        <p:spPr>
          <a:xfrm rot="2700000">
            <a:off x="5079036" y="3392945"/>
            <a:ext cx="609600" cy="403492"/>
          </a:xfrm>
          <a:prstGeom prst="rightArrow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오른쪽 화살표 85"/>
          <p:cNvSpPr/>
          <p:nvPr/>
        </p:nvSpPr>
        <p:spPr>
          <a:xfrm>
            <a:off x="7907887" y="1904901"/>
            <a:ext cx="609600" cy="403492"/>
          </a:xfrm>
          <a:prstGeom prst="rightArrow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8730342" y="1844675"/>
            <a:ext cx="2083837" cy="523944"/>
            <a:chOff x="8730342" y="1844675"/>
            <a:chExt cx="2083837" cy="523944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8730342" y="1844675"/>
              <a:ext cx="2083837" cy="523944"/>
            </a:xfrm>
            <a:prstGeom prst="round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479C1C1-69D7-4AC5-BBBF-41E955A1E908}"/>
                </a:ext>
              </a:extLst>
            </p:cNvPr>
            <p:cNvSpPr txBox="1"/>
            <p:nvPr/>
          </p:nvSpPr>
          <p:spPr>
            <a:xfrm>
              <a:off x="8968631" y="1875815"/>
              <a:ext cx="1607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ALBERT</a:t>
              </a:r>
              <a:endParaRPr lang="ko-KR" altLang="en-US" sz="24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772330" y="3603371"/>
            <a:ext cx="2083836" cy="523944"/>
            <a:chOff x="8772330" y="3603371"/>
            <a:chExt cx="2083836" cy="523944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772330" y="3603371"/>
              <a:ext cx="2083836" cy="523944"/>
            </a:xfrm>
            <a:prstGeom prst="roundRect">
              <a:avLst/>
            </a:pr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479C1C1-69D7-4AC5-BBBF-41E955A1E908}"/>
                </a:ext>
              </a:extLst>
            </p:cNvPr>
            <p:cNvSpPr txBox="1"/>
            <p:nvPr/>
          </p:nvSpPr>
          <p:spPr>
            <a:xfrm>
              <a:off x="8786505" y="3634511"/>
              <a:ext cx="20554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/>
                  </a:solidFill>
                  <a:latin typeface="a옛날사진관5" panose="02020600000000000000" pitchFamily="18" charset="-127"/>
                  <a:ea typeface="a옛날사진관5" panose="02020600000000000000" pitchFamily="18" charset="-127"/>
                </a:rPr>
                <a:t>GPT-1, 2, 3</a:t>
              </a:r>
              <a:endParaRPr lang="ko-KR" altLang="en-US" sz="2400" dirty="0">
                <a:solidFill>
                  <a:schemeClr val="bg1"/>
                </a:solidFill>
                <a:latin typeface="a옛날사진관5" panose="02020600000000000000" pitchFamily="18" charset="-127"/>
                <a:ea typeface="a옛날사진관5" panose="02020600000000000000" pitchFamily="18" charset="-127"/>
              </a:endParaRPr>
            </a:p>
          </p:txBody>
        </p:sp>
      </p:grpSp>
      <p:sp>
        <p:nvSpPr>
          <p:cNvPr id="96" name="오른쪽 화살표 95"/>
          <p:cNvSpPr/>
          <p:nvPr/>
        </p:nvSpPr>
        <p:spPr>
          <a:xfrm>
            <a:off x="7907887" y="3663597"/>
            <a:ext cx="609600" cy="403492"/>
          </a:xfrm>
          <a:prstGeom prst="rightArrow">
            <a:avLst/>
          </a:prstGeom>
          <a:noFill/>
          <a:ln>
            <a:solidFill>
              <a:srgbClr val="3B38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1213" y="3244334"/>
            <a:ext cx="802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2"/>
                </a:solidFill>
              </a:rPr>
              <a:t>감사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2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edia.vlpt.us/post-images/dscwinterstudy/1159e620-4b07-11ea-a7ae-e999224db48a/fig-6-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980" y="1428193"/>
            <a:ext cx="5948678" cy="400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430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Recurrent Neural Network (RNN)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6" name="Picture 2" descr="https://media.vlpt.us/post-images/dscwinterstudy/56908420-4b06-11ea-bee9-c16c025c7fb9/fig-6-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43" y="1428193"/>
            <a:ext cx="4640853" cy="35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7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430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Recurrent Neural Network (RNN)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690688" y="2091809"/>
            <a:ext cx="8810625" cy="369332"/>
            <a:chOff x="981075" y="2771775"/>
            <a:chExt cx="8810625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981075" y="2771775"/>
              <a:ext cx="802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Tom was watching TV in his room. Mary came into the room. Mary said hi to  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8963025" y="2771775"/>
              <a:ext cx="828675" cy="369332"/>
            </a:xfrm>
            <a:prstGeom prst="rect">
              <a:avLst/>
            </a:prstGeom>
            <a:solidFill>
              <a:srgbClr val="3B3838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55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750420" y="2261312"/>
            <a:ext cx="504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690688" y="2091809"/>
            <a:ext cx="8810625" cy="369332"/>
            <a:chOff x="981075" y="2771775"/>
            <a:chExt cx="8810625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981075" y="2771775"/>
              <a:ext cx="80295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Tom was watching TV in his room. Mary came into the room. Mary said hi to  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963025" y="2771775"/>
              <a:ext cx="828675" cy="369332"/>
            </a:xfrm>
            <a:prstGeom prst="rect">
              <a:avLst/>
            </a:prstGeom>
            <a:solidFill>
              <a:srgbClr val="3B3838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accent4"/>
                  </a:solidFill>
                </a:rPr>
                <a:t>?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</p:grpSp>
      <p:cxnSp>
        <p:nvCxnSpPr>
          <p:cNvPr id="11" name="꺾인 연결선 10"/>
          <p:cNvCxnSpPr>
            <a:stCxn id="7" idx="2"/>
            <a:endCxn id="10" idx="2"/>
          </p:cNvCxnSpPr>
          <p:nvPr/>
        </p:nvCxnSpPr>
        <p:spPr>
          <a:xfrm rot="16200000" flipH="1">
            <a:off x="5998784" y="-1627052"/>
            <a:ext cx="91829" cy="8084556"/>
          </a:xfrm>
          <a:prstGeom prst="bentConnector3">
            <a:avLst>
              <a:gd name="adj1" fmla="val 348941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430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Recurrent Neural Network (RNN)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72638" y="2091809"/>
            <a:ext cx="828675" cy="369332"/>
          </a:xfrm>
          <a:prstGeom prst="rect">
            <a:avLst/>
          </a:prstGeom>
          <a:solidFill>
            <a:srgbClr val="3B3838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90687" y="4354246"/>
            <a:ext cx="8810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accent4"/>
                </a:solidFill>
              </a:rPr>
              <a:t>장기 의존성 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</a:rPr>
              <a:t>기울기 소실 </a:t>
            </a:r>
            <a:r>
              <a:rPr lang="en-US" altLang="ko-KR" sz="1400" dirty="0" smtClean="0">
                <a:solidFill>
                  <a:schemeClr val="bg1"/>
                </a:solidFill>
              </a:rPr>
              <a:t>/ </a:t>
            </a:r>
            <a:r>
              <a:rPr lang="ko-KR" altLang="en-US" sz="1400" dirty="0" smtClean="0">
                <a:solidFill>
                  <a:schemeClr val="bg1"/>
                </a:solidFill>
              </a:rPr>
              <a:t>기울기 폭발 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1"/>
                </a:solidFill>
              </a:rPr>
              <a:t>학습 과정에서 기울기를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역전파할</a:t>
            </a:r>
            <a:r>
              <a:rPr lang="ko-KR" altLang="en-US" sz="1400" dirty="0" smtClean="0">
                <a:solidFill>
                  <a:schemeClr val="bg1"/>
                </a:solidFill>
              </a:rPr>
              <a:t> 때</a:t>
            </a:r>
            <a:r>
              <a:rPr lang="en-US" altLang="ko-KR" sz="1400" dirty="0" smtClean="0">
                <a:solidFill>
                  <a:schemeClr val="bg1"/>
                </a:solidFill>
              </a:rPr>
              <a:t>,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en-US" altLang="ko-KR" sz="1400" dirty="0" smtClean="0">
                <a:solidFill>
                  <a:schemeClr val="bg1"/>
                </a:solidFill>
              </a:rPr>
              <a:t>Step</a:t>
            </a:r>
            <a:r>
              <a:rPr lang="ko-KR" altLang="en-US" sz="1400" dirty="0" smtClean="0">
                <a:solidFill>
                  <a:schemeClr val="bg1"/>
                </a:solidFill>
              </a:rPr>
              <a:t>을 여러 번 거치면서 기울기가 사라지거나 폭발하는 현상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bg1"/>
                </a:solidFill>
              </a:rPr>
              <a:t>기울기를 통한 가중치의 갱신이 어려움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92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vlpt.us/post-images/dscwinterstudy/979eea50-4b07-11ea-a39d-699a549f4f48/fig-6-5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47"/>
          <a:stretch/>
        </p:blipFill>
        <p:spPr bwMode="auto">
          <a:xfrm>
            <a:off x="1386491" y="844722"/>
            <a:ext cx="9419019" cy="296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430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Recurrent Neural Network (RNN)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72181" y="4313692"/>
            <a:ext cx="9060093" cy="2329439"/>
            <a:chOff x="785601" y="4313692"/>
            <a:chExt cx="9060093" cy="2329439"/>
          </a:xfrm>
        </p:grpSpPr>
        <p:pic>
          <p:nvPicPr>
            <p:cNvPr id="4" name="Picture 2" descr="https://media.vlpt.us/post-images/dscwinterstudy/3aab0710-4b08-11ea-a39d-699a549f4f48/fig-6-6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601" y="4313692"/>
              <a:ext cx="2976506" cy="23294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082676" y="4862655"/>
              <a:ext cx="57630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bg1"/>
                  </a:solidFill>
                </a:rPr>
                <a:t>t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anh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(x)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의 </a:t>
              </a:r>
              <a:r>
                <a:rPr lang="ko-KR" altLang="en-US" sz="1400" dirty="0" err="1" smtClean="0">
                  <a:solidFill>
                    <a:schemeClr val="bg1"/>
                  </a:solidFill>
                </a:rPr>
                <a:t>미분값은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accent4"/>
                  </a:solidFill>
                </a:rPr>
                <a:t>0</a:t>
              </a:r>
              <a:r>
                <a:rPr lang="ko-KR" altLang="en-US" sz="1400" dirty="0" smtClean="0">
                  <a:solidFill>
                    <a:schemeClr val="accent4"/>
                  </a:solidFill>
                </a:rPr>
                <a:t>이상 </a:t>
              </a:r>
              <a:r>
                <a:rPr lang="en-US" altLang="ko-KR" sz="1400" dirty="0" smtClean="0">
                  <a:solidFill>
                    <a:schemeClr val="accent4"/>
                  </a:solidFill>
                </a:rPr>
                <a:t>1</a:t>
              </a:r>
              <a:r>
                <a:rPr lang="ko-KR" altLang="en-US" sz="1400" dirty="0" smtClean="0">
                  <a:solidFill>
                    <a:schemeClr val="accent4"/>
                  </a:solidFill>
                </a:rPr>
                <a:t>이하의 값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err="1">
                  <a:solidFill>
                    <a:schemeClr val="bg1"/>
                  </a:solidFill>
                </a:rPr>
                <a:t>역전파에서</a:t>
              </a:r>
              <a:r>
                <a:rPr lang="ko-KR" altLang="en-US" sz="1400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문장의 단어 길이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(T)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만큼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tanh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를 통과하기 때문에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, T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만큼 기울기 </a:t>
              </a:r>
              <a:r>
                <a:rPr lang="ko-KR" altLang="en-US" sz="1400" dirty="0">
                  <a:solidFill>
                    <a:schemeClr val="bg1"/>
                  </a:solidFill>
                </a:rPr>
                <a:t>값이 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계속 감소함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기울기가 너무 작아져 소실되면 가중치 매개변수가 더 이상 갱신되지 않음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013004" y="4436513"/>
              <a:ext cx="2670924" cy="4261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ko-KR" sz="1600" dirty="0" err="1" smtClean="0">
                  <a:solidFill>
                    <a:schemeClr val="accent4"/>
                  </a:solidFill>
                </a:rPr>
                <a:t>tanh</a:t>
              </a:r>
              <a:r>
                <a:rPr lang="en-US" altLang="ko-KR" sz="1600" dirty="0" smtClean="0">
                  <a:solidFill>
                    <a:schemeClr val="accent4"/>
                  </a:solidFill>
                </a:rPr>
                <a:t>(x)</a:t>
              </a:r>
              <a:r>
                <a:rPr lang="ko-KR" altLang="en-US" sz="1600" dirty="0" smtClean="0">
                  <a:solidFill>
                    <a:prstClr val="white"/>
                  </a:solidFill>
                </a:rPr>
                <a:t>에서 기울기 소실 발생</a:t>
              </a:r>
              <a:endParaRPr lang="en-US" altLang="ko-KR" sz="16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0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edia.vlpt.us/post-images/dscwinterstudy/98f8df90-4b08-11ea-bee9-c16c025c7fb9/fig-6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91" y="1281735"/>
            <a:ext cx="8881019" cy="207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430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Recurrent Neural Network (RNN)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55491" y="4297176"/>
            <a:ext cx="3549370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dirty="0" err="1" smtClean="0">
                <a:solidFill>
                  <a:schemeClr val="accent4"/>
                </a:solidFill>
              </a:rPr>
              <a:t>MatMul</a:t>
            </a:r>
            <a:r>
              <a:rPr lang="ko-KR" altLang="en-US" sz="1600" dirty="0" smtClean="0">
                <a:solidFill>
                  <a:prstClr val="white"/>
                </a:solidFill>
              </a:rPr>
              <a:t>에서</a:t>
            </a:r>
            <a:r>
              <a:rPr lang="en-US" altLang="ko-KR" sz="1600" dirty="0">
                <a:solidFill>
                  <a:prstClr val="white"/>
                </a:solidFill>
              </a:rPr>
              <a:t> </a:t>
            </a:r>
            <a:r>
              <a:rPr lang="ko-KR" altLang="en-US" sz="1600" dirty="0" smtClean="0">
                <a:solidFill>
                  <a:prstClr val="white"/>
                </a:solidFill>
              </a:rPr>
              <a:t>기울기 소실 혹은 폭발 발생</a:t>
            </a:r>
            <a:endParaRPr lang="en-US" altLang="ko-KR" sz="1600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5163" y="4723318"/>
            <a:ext cx="77236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bg1"/>
                </a:solidFill>
              </a:rPr>
              <a:t>MatMul</a:t>
            </a:r>
            <a:r>
              <a:rPr lang="ko-KR" altLang="en-US" sz="1400" dirty="0" smtClean="0">
                <a:solidFill>
                  <a:schemeClr val="bg1"/>
                </a:solidFill>
              </a:rPr>
              <a:t>의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역전파는</a:t>
            </a:r>
            <a:r>
              <a:rPr lang="ko-KR" altLang="en-US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accent4"/>
                </a:solidFill>
              </a:rPr>
              <a:t>전치 행렬의 곱</a:t>
            </a:r>
            <a:r>
              <a:rPr lang="ko-KR" altLang="en-US" sz="1400" dirty="0" smtClean="0">
                <a:solidFill>
                  <a:schemeClr val="bg1"/>
                </a:solidFill>
              </a:rPr>
              <a:t>이며</a:t>
            </a:r>
            <a:r>
              <a:rPr lang="en-US" altLang="ko-KR" sz="1400" dirty="0" smtClean="0">
                <a:solidFill>
                  <a:schemeClr val="bg1"/>
                </a:solidFill>
              </a:rPr>
              <a:t>, </a:t>
            </a:r>
            <a:r>
              <a:rPr lang="ko-KR" altLang="en-US" sz="1400" dirty="0" smtClean="0">
                <a:solidFill>
                  <a:schemeClr val="bg1"/>
                </a:solidFill>
              </a:rPr>
              <a:t>단어 개수</a:t>
            </a:r>
            <a:r>
              <a:rPr lang="en-US" altLang="ko-KR" sz="1400" dirty="0" smtClean="0">
                <a:solidFill>
                  <a:schemeClr val="bg1"/>
                </a:solidFill>
              </a:rPr>
              <a:t>(T)</a:t>
            </a:r>
            <a:r>
              <a:rPr lang="ko-KR" altLang="en-US" sz="1400" dirty="0" smtClean="0">
                <a:solidFill>
                  <a:schemeClr val="bg1"/>
                </a:solidFill>
              </a:rPr>
              <a:t>만큼 똑같은 행렬을 곱하기 때문에 값이 한쪽 방향으로 커지거나 작아짐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기울기 폭발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값이 너무 커지면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오버플로우를</a:t>
            </a:r>
            <a:r>
              <a:rPr lang="ko-KR" altLang="en-US" sz="1400" dirty="0" smtClean="0">
                <a:solidFill>
                  <a:schemeClr val="bg1"/>
                </a:solidFill>
              </a:rPr>
              <a:t> 일으켜 </a:t>
            </a:r>
            <a:r>
              <a:rPr lang="en-US" altLang="ko-KR" sz="1400" dirty="0" err="1" smtClean="0">
                <a:solidFill>
                  <a:schemeClr val="bg1"/>
                </a:solidFill>
              </a:rPr>
              <a:t>NaN</a:t>
            </a:r>
            <a:r>
              <a:rPr lang="ko-KR" altLang="en-US" sz="1400" dirty="0" smtClean="0">
                <a:solidFill>
                  <a:schemeClr val="bg1"/>
                </a:solidFill>
              </a:rPr>
              <a:t>같은 오류 발생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bg1"/>
                </a:solidFill>
              </a:rPr>
              <a:t>기울기 소실</a:t>
            </a:r>
            <a:r>
              <a:rPr lang="en-US" altLang="ko-KR" sz="1400" dirty="0" smtClean="0">
                <a:solidFill>
                  <a:schemeClr val="bg1"/>
                </a:solidFill>
              </a:rPr>
              <a:t>: </a:t>
            </a:r>
            <a:r>
              <a:rPr lang="ko-KR" altLang="en-US" sz="1400" dirty="0" smtClean="0">
                <a:solidFill>
                  <a:schemeClr val="bg1"/>
                </a:solidFill>
              </a:rPr>
              <a:t>값이 너무 작아지면 매개변수가 더 이상 갱신되지 않아 장기 의존 관계를 학습할 수 없음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430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Sequence to Sequence (Seq2Seq)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47834" y="1123685"/>
            <a:ext cx="5010205" cy="2612292"/>
            <a:chOff x="9188713" y="1707662"/>
            <a:chExt cx="3499241" cy="1824484"/>
          </a:xfrm>
        </p:grpSpPr>
        <p:grpSp>
          <p:nvGrpSpPr>
            <p:cNvPr id="6" name="그룹 5"/>
            <p:cNvGrpSpPr/>
            <p:nvPr/>
          </p:nvGrpSpPr>
          <p:grpSpPr>
            <a:xfrm>
              <a:off x="9188713" y="2076994"/>
              <a:ext cx="3489394" cy="1455152"/>
              <a:chOff x="9171355" y="2076994"/>
              <a:chExt cx="3489394" cy="1455152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8983" y="2349904"/>
                <a:ext cx="1260000" cy="540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Encoder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stCxn id="13" idx="0"/>
                <a:endCxn id="9" idx="2"/>
              </p:cNvCxnSpPr>
              <p:nvPr/>
            </p:nvCxnSpPr>
            <p:spPr>
              <a:xfrm flipV="1">
                <a:off x="10286052" y="2889904"/>
                <a:ext cx="2931" cy="27291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9171355" y="3162814"/>
                <a:ext cx="222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나는 고양이로소이다</a:t>
                </a:r>
                <a:endParaRPr lang="ko-KR" altLang="en-US" dirty="0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11400749" y="2349904"/>
                <a:ext cx="1260000" cy="540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Decoder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직선 화살표 연결선 21"/>
              <p:cNvCxnSpPr>
                <a:stCxn id="9" idx="3"/>
                <a:endCxn id="21" idx="1"/>
              </p:cNvCxnSpPr>
              <p:nvPr/>
            </p:nvCxnSpPr>
            <p:spPr>
              <a:xfrm>
                <a:off x="10918983" y="2619904"/>
                <a:ext cx="481766" cy="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stCxn id="21" idx="0"/>
                <a:endCxn id="7" idx="2"/>
              </p:cNvCxnSpPr>
              <p:nvPr/>
            </p:nvCxnSpPr>
            <p:spPr>
              <a:xfrm flipV="1">
                <a:off x="12030749" y="2076994"/>
                <a:ext cx="0" cy="27291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1408259" y="1707662"/>
              <a:ext cx="1279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 am a cat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217922" y="1123685"/>
            <a:ext cx="5010205" cy="2612292"/>
            <a:chOff x="9188713" y="1707662"/>
            <a:chExt cx="3499241" cy="1824484"/>
          </a:xfrm>
        </p:grpSpPr>
        <p:grpSp>
          <p:nvGrpSpPr>
            <p:cNvPr id="33" name="그룹 32"/>
            <p:cNvGrpSpPr/>
            <p:nvPr/>
          </p:nvGrpSpPr>
          <p:grpSpPr>
            <a:xfrm>
              <a:off x="9188713" y="2076994"/>
              <a:ext cx="3489394" cy="1455152"/>
              <a:chOff x="9171355" y="2076994"/>
              <a:chExt cx="3489394" cy="1455152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9658983" y="2349904"/>
                <a:ext cx="1260000" cy="540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</a:rPr>
                  <a:t>RNN</a:t>
                </a:r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6" name="직선 화살표 연결선 35"/>
              <p:cNvCxnSpPr>
                <a:stCxn id="37" idx="0"/>
                <a:endCxn id="35" idx="2"/>
              </p:cNvCxnSpPr>
              <p:nvPr/>
            </p:nvCxnSpPr>
            <p:spPr>
              <a:xfrm flipV="1">
                <a:off x="10286052" y="2889904"/>
                <a:ext cx="2931" cy="27291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9171355" y="3162814"/>
                <a:ext cx="22293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mtClean="0"/>
                  <a:t>나는 고양이로소이다</a:t>
                </a:r>
                <a:endParaRPr lang="ko-KR" altLang="en-US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11400749" y="2349904"/>
                <a:ext cx="1260000" cy="540000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rgbClr val="C00000"/>
                    </a:solidFill>
                  </a:rPr>
                  <a:t>RNN</a:t>
                </a:r>
                <a:endParaRPr lang="ko-KR" altLang="en-US" sz="12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9" name="직선 화살표 연결선 38"/>
              <p:cNvCxnSpPr>
                <a:stCxn id="35" idx="3"/>
                <a:endCxn id="38" idx="1"/>
              </p:cNvCxnSpPr>
              <p:nvPr/>
            </p:nvCxnSpPr>
            <p:spPr>
              <a:xfrm>
                <a:off x="10918983" y="2619904"/>
                <a:ext cx="481766" cy="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/>
              <p:cNvCxnSpPr>
                <a:stCxn id="38" idx="0"/>
                <a:endCxn id="34" idx="2"/>
              </p:cNvCxnSpPr>
              <p:nvPr/>
            </p:nvCxnSpPr>
            <p:spPr>
              <a:xfrm flipV="1">
                <a:off x="12030749" y="2076994"/>
                <a:ext cx="0" cy="27291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11408259" y="1707662"/>
              <a:ext cx="1279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I am a cat</a:t>
              </a:r>
              <a:endParaRPr lang="ko-KR" altLang="en-US" dirty="0"/>
            </a:p>
          </p:txBody>
        </p:sp>
      </p:grpSp>
      <p:sp>
        <p:nvSpPr>
          <p:cNvPr id="31" name="오른쪽 화살표 30"/>
          <p:cNvSpPr/>
          <p:nvPr/>
        </p:nvSpPr>
        <p:spPr>
          <a:xfrm>
            <a:off x="5887933" y="2358432"/>
            <a:ext cx="384181" cy="306712"/>
          </a:xfrm>
          <a:prstGeom prst="rightArrow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3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그룹 343"/>
          <p:cNvGrpSpPr/>
          <p:nvPr/>
        </p:nvGrpSpPr>
        <p:grpSpPr>
          <a:xfrm>
            <a:off x="6710625" y="5669354"/>
            <a:ext cx="5088036" cy="847287"/>
            <a:chOff x="6642410" y="4503190"/>
            <a:chExt cx="5088036" cy="847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6642410" y="4503190"/>
                  <a:ext cx="46166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𝑒𝑜𝑠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</m:sSub>
                    </m:oMath>
                  </a14:m>
                  <a:r>
                    <a:rPr lang="en-US" altLang="ko-KR" dirty="0" smtClean="0">
                      <a:solidFill>
                        <a:schemeClr val="bg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𝑒𝑜𝑠</m:t>
                              </m:r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endParaRPr lang="en-US" altLang="ko-KR" b="0" dirty="0" smtClean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410" y="4503190"/>
                  <a:ext cx="461661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25" t="-6557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9" name="그룹 288"/>
            <p:cNvGrpSpPr/>
            <p:nvPr/>
          </p:nvGrpSpPr>
          <p:grpSpPr>
            <a:xfrm>
              <a:off x="7100652" y="5042700"/>
              <a:ext cx="4629794" cy="307777"/>
              <a:chOff x="6100843" y="5396951"/>
              <a:chExt cx="4629794" cy="307777"/>
            </a:xfrm>
          </p:grpSpPr>
          <p:sp>
            <p:nvSpPr>
              <p:cNvPr id="287" name="오른쪽 화살표 286"/>
              <p:cNvSpPr/>
              <p:nvPr/>
            </p:nvSpPr>
            <p:spPr>
              <a:xfrm>
                <a:off x="6100843" y="5453016"/>
                <a:ext cx="311981" cy="209006"/>
              </a:xfrm>
              <a:prstGeom prst="right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6436667" y="5396951"/>
                <a:ext cx="4293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chemeClr val="bg1"/>
                    </a:solidFill>
                  </a:rPr>
                  <a:t>하나의 레이어를 더 거쳐 </a:t>
                </a:r>
                <a:r>
                  <a:rPr lang="en-US" altLang="ko-KR" sz="1400" dirty="0" smtClean="0">
                    <a:solidFill>
                      <a:srgbClr val="00B0F0"/>
                    </a:solidFill>
                  </a:rPr>
                  <a:t>“ I ” 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라는 단어 생성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61" name="모서리가 둥근 직사각형 160"/>
          <p:cNvSpPr/>
          <p:nvPr/>
        </p:nvSpPr>
        <p:spPr>
          <a:xfrm>
            <a:off x="956118" y="1870696"/>
            <a:ext cx="4866842" cy="995881"/>
          </a:xfrm>
          <a:prstGeom prst="roundRect">
            <a:avLst>
              <a:gd name="adj" fmla="val 6173"/>
            </a:avLst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4" name="직선 화살표 연결선 313"/>
          <p:cNvCxnSpPr>
            <a:stCxn id="238" idx="3"/>
            <a:endCxn id="232" idx="1"/>
          </p:cNvCxnSpPr>
          <p:nvPr/>
        </p:nvCxnSpPr>
        <p:spPr>
          <a:xfrm>
            <a:off x="7321069" y="2544487"/>
            <a:ext cx="241294" cy="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>
            <a:stCxn id="232" idx="3"/>
            <a:endCxn id="226" idx="1"/>
          </p:cNvCxnSpPr>
          <p:nvPr/>
        </p:nvCxnSpPr>
        <p:spPr>
          <a:xfrm>
            <a:off x="8315174" y="2544487"/>
            <a:ext cx="241296" cy="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15"/>
          <p:cNvCxnSpPr>
            <a:stCxn id="226" idx="3"/>
            <a:endCxn id="220" idx="1"/>
          </p:cNvCxnSpPr>
          <p:nvPr/>
        </p:nvCxnSpPr>
        <p:spPr>
          <a:xfrm>
            <a:off x="9309282" y="2544487"/>
            <a:ext cx="241294" cy="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/>
          <p:cNvCxnSpPr>
            <a:stCxn id="220" idx="3"/>
            <a:endCxn id="214" idx="1"/>
          </p:cNvCxnSpPr>
          <p:nvPr/>
        </p:nvCxnSpPr>
        <p:spPr>
          <a:xfrm>
            <a:off x="10303388" y="2544487"/>
            <a:ext cx="241295" cy="0"/>
          </a:xfrm>
          <a:prstGeom prst="straightConnector1">
            <a:avLst/>
          </a:prstGeom>
          <a:ln>
            <a:solidFill>
              <a:srgbClr val="3B383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그룹 331"/>
          <p:cNvGrpSpPr/>
          <p:nvPr/>
        </p:nvGrpSpPr>
        <p:grpSpPr>
          <a:xfrm>
            <a:off x="766908" y="1348337"/>
            <a:ext cx="6225472" cy="1904456"/>
            <a:chOff x="183986" y="2498731"/>
            <a:chExt cx="6225472" cy="1904456"/>
          </a:xfrm>
        </p:grpSpPr>
        <p:grpSp>
          <p:nvGrpSpPr>
            <p:cNvPr id="256" name="그룹 255"/>
            <p:cNvGrpSpPr/>
            <p:nvPr/>
          </p:nvGrpSpPr>
          <p:grpSpPr>
            <a:xfrm>
              <a:off x="4656854" y="2498731"/>
              <a:ext cx="1752604" cy="338554"/>
              <a:chOff x="5592517" y="2850017"/>
              <a:chExt cx="1752604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5592517" y="2877225"/>
                    <a:ext cx="31198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2517" y="2877225"/>
                    <a:ext cx="311981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0" name="그룹 159"/>
              <p:cNvGrpSpPr/>
              <p:nvPr/>
            </p:nvGrpSpPr>
            <p:grpSpPr>
              <a:xfrm>
                <a:off x="5891529" y="2850017"/>
                <a:ext cx="1453592" cy="338554"/>
                <a:chOff x="7534097" y="4020896"/>
                <a:chExt cx="1453592" cy="338554"/>
              </a:xfrm>
            </p:grpSpPr>
            <p:grpSp>
              <p:nvGrpSpPr>
                <p:cNvPr id="156" name="그룹 155"/>
                <p:cNvGrpSpPr/>
                <p:nvPr/>
              </p:nvGrpSpPr>
              <p:grpSpPr>
                <a:xfrm>
                  <a:off x="7725852" y="4100173"/>
                  <a:ext cx="1070082" cy="180000"/>
                  <a:chOff x="8037545" y="4179450"/>
                  <a:chExt cx="1070082" cy="180000"/>
                </a:xfrm>
              </p:grpSpPr>
              <p:sp>
                <p:nvSpPr>
                  <p:cNvPr id="150" name="타원 149"/>
                  <p:cNvSpPr/>
                  <p:nvPr/>
                </p:nvSpPr>
                <p:spPr>
                  <a:xfrm>
                    <a:off x="8037545" y="4179450"/>
                    <a:ext cx="180000" cy="18000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1" name="타원 150"/>
                  <p:cNvSpPr/>
                  <p:nvPr/>
                </p:nvSpPr>
                <p:spPr>
                  <a:xfrm>
                    <a:off x="8334239" y="4179450"/>
                    <a:ext cx="180000" cy="180000"/>
                  </a:xfrm>
                  <a:prstGeom prst="ellipse">
                    <a:avLst/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타원 151"/>
                  <p:cNvSpPr/>
                  <p:nvPr/>
                </p:nvSpPr>
                <p:spPr>
                  <a:xfrm>
                    <a:off x="8630933" y="4179450"/>
                    <a:ext cx="180000" cy="180000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타원 152"/>
                  <p:cNvSpPr/>
                  <p:nvPr/>
                </p:nvSpPr>
                <p:spPr>
                  <a:xfrm>
                    <a:off x="8927627" y="4179450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5" name="TextBox 154"/>
                <p:cNvSpPr txBox="1"/>
                <p:nvPr/>
              </p:nvSpPr>
              <p:spPr>
                <a:xfrm>
                  <a:off x="7534097" y="4020896"/>
                  <a:ext cx="1917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[ </a:t>
                  </a:r>
                  <a:endParaRPr lang="ko-KR" altLang="en-US" sz="1600" dirty="0"/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>
                  <a:off x="8795934" y="4020896"/>
                  <a:ext cx="1917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]</a:t>
                  </a:r>
                  <a:r>
                    <a:rPr lang="en-US" altLang="ko-KR" sz="1600" dirty="0" smtClean="0"/>
                    <a:t> </a:t>
                  </a:r>
                  <a:endParaRPr lang="ko-KR" altLang="en-US" sz="1600" dirty="0"/>
                </a:p>
              </p:txBody>
            </p:sp>
          </p:grpSp>
        </p:grpSp>
        <p:grpSp>
          <p:nvGrpSpPr>
            <p:cNvPr id="331" name="그룹 330"/>
            <p:cNvGrpSpPr/>
            <p:nvPr/>
          </p:nvGrpSpPr>
          <p:grpSpPr>
            <a:xfrm>
              <a:off x="183986" y="2668008"/>
              <a:ext cx="5801348" cy="1735179"/>
              <a:chOff x="183986" y="2668008"/>
              <a:chExt cx="5801348" cy="1735179"/>
            </a:xfrm>
          </p:grpSpPr>
          <p:cxnSp>
            <p:nvCxnSpPr>
              <p:cNvPr id="259" name="꺾인 연결선 258"/>
              <p:cNvCxnSpPr>
                <a:stCxn id="135" idx="0"/>
                <a:endCxn id="238" idx="1"/>
              </p:cNvCxnSpPr>
              <p:nvPr/>
            </p:nvCxnSpPr>
            <p:spPr>
              <a:xfrm rot="16200000" flipH="1">
                <a:off x="5299494" y="3009041"/>
                <a:ext cx="199192" cy="1172489"/>
              </a:xfrm>
              <a:prstGeom prst="bentConnector4">
                <a:avLst>
                  <a:gd name="adj1" fmla="val -114764"/>
                  <a:gd name="adj2" fmla="val 66052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모서리가 둥근 직사각형 64"/>
              <p:cNvSpPr/>
              <p:nvPr/>
            </p:nvSpPr>
            <p:spPr>
              <a:xfrm>
                <a:off x="460014" y="349568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6" name="직선 화살표 연결선 65"/>
              <p:cNvCxnSpPr>
                <a:stCxn id="69" idx="0"/>
                <a:endCxn id="65" idx="2"/>
              </p:cNvCxnSpPr>
              <p:nvPr/>
            </p:nvCxnSpPr>
            <p:spPr>
              <a:xfrm flipV="1">
                <a:off x="836419" y="3894072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/>
              <p:cNvCxnSpPr>
                <a:stCxn id="65" idx="0"/>
                <a:endCxn id="68" idx="2"/>
              </p:cNvCxnSpPr>
              <p:nvPr/>
            </p:nvCxnSpPr>
            <p:spPr>
              <a:xfrm flipH="1" flipV="1">
                <a:off x="836419" y="3305229"/>
                <a:ext cx="1" cy="19046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80428" y="3021091"/>
                    <a:ext cx="311981" cy="284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28" y="3021091"/>
                    <a:ext cx="311981" cy="2841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/>
              <p:cNvSpPr txBox="1"/>
              <p:nvPr/>
            </p:nvSpPr>
            <p:spPr>
              <a:xfrm>
                <a:off x="680428" y="4095410"/>
                <a:ext cx="311981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/>
                  <a:t>나</a:t>
                </a:r>
                <a:endParaRPr lang="ko-KR" altLang="en-US" sz="1400" dirty="0"/>
              </a:p>
            </p:txBody>
          </p:sp>
          <p:cxnSp>
            <p:nvCxnSpPr>
              <p:cNvPr id="70" name="꺾인 연결선 69"/>
              <p:cNvCxnSpPr>
                <a:stCxn id="65" idx="0"/>
              </p:cNvCxnSpPr>
              <p:nvPr/>
            </p:nvCxnSpPr>
            <p:spPr>
              <a:xfrm rot="16200000" flipH="1">
                <a:off x="1031711" y="3300398"/>
                <a:ext cx="199192" cy="589774"/>
              </a:xfrm>
              <a:prstGeom prst="bentConnector4">
                <a:avLst>
                  <a:gd name="adj1" fmla="val -36286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모서리가 둥근 직사각형 113"/>
              <p:cNvSpPr/>
              <p:nvPr/>
            </p:nvSpPr>
            <p:spPr>
              <a:xfrm>
                <a:off x="1454120" y="349568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5" name="직선 화살표 연결선 114"/>
              <p:cNvCxnSpPr>
                <a:stCxn id="118" idx="0"/>
                <a:endCxn id="114" idx="2"/>
              </p:cNvCxnSpPr>
              <p:nvPr/>
            </p:nvCxnSpPr>
            <p:spPr>
              <a:xfrm flipV="1">
                <a:off x="1830525" y="3894072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화살표 연결선 115"/>
              <p:cNvCxnSpPr>
                <a:stCxn id="114" idx="0"/>
                <a:endCxn id="117" idx="2"/>
              </p:cNvCxnSpPr>
              <p:nvPr/>
            </p:nvCxnSpPr>
            <p:spPr>
              <a:xfrm flipH="1" flipV="1">
                <a:off x="1830525" y="3305229"/>
                <a:ext cx="1" cy="19046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674534" y="3021091"/>
                    <a:ext cx="311981" cy="284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534" y="3021091"/>
                    <a:ext cx="311981" cy="2841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8" name="TextBox 117"/>
              <p:cNvSpPr txBox="1"/>
              <p:nvPr/>
            </p:nvSpPr>
            <p:spPr>
              <a:xfrm>
                <a:off x="1674534" y="4095410"/>
                <a:ext cx="311981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는</a:t>
                </a:r>
                <a:endParaRPr lang="ko-KR" altLang="en-US" sz="1400" dirty="0"/>
              </a:p>
            </p:txBody>
          </p:sp>
          <p:cxnSp>
            <p:nvCxnSpPr>
              <p:cNvPr id="119" name="꺾인 연결선 118"/>
              <p:cNvCxnSpPr>
                <a:stCxn id="114" idx="0"/>
              </p:cNvCxnSpPr>
              <p:nvPr/>
            </p:nvCxnSpPr>
            <p:spPr>
              <a:xfrm rot="16200000" flipH="1">
                <a:off x="2025817" y="3300398"/>
                <a:ext cx="199192" cy="589774"/>
              </a:xfrm>
              <a:prstGeom prst="bentConnector4">
                <a:avLst>
                  <a:gd name="adj1" fmla="val -36286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모서리가 둥근 직사각형 120"/>
              <p:cNvSpPr/>
              <p:nvPr/>
            </p:nvSpPr>
            <p:spPr>
              <a:xfrm>
                <a:off x="2448227" y="349568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2" name="직선 화살표 연결선 121"/>
              <p:cNvCxnSpPr>
                <a:stCxn id="125" idx="0"/>
                <a:endCxn id="121" idx="2"/>
              </p:cNvCxnSpPr>
              <p:nvPr/>
            </p:nvCxnSpPr>
            <p:spPr>
              <a:xfrm flipV="1">
                <a:off x="2824632" y="3894072"/>
                <a:ext cx="2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/>
              <p:cNvCxnSpPr>
                <a:stCxn id="121" idx="0"/>
                <a:endCxn id="124" idx="2"/>
              </p:cNvCxnSpPr>
              <p:nvPr/>
            </p:nvCxnSpPr>
            <p:spPr>
              <a:xfrm flipH="1" flipV="1">
                <a:off x="2824632" y="3305229"/>
                <a:ext cx="1" cy="19046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2668641" y="3021091"/>
                    <a:ext cx="311981" cy="284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641" y="3021091"/>
                    <a:ext cx="311981" cy="2841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TextBox 124"/>
              <p:cNvSpPr txBox="1"/>
              <p:nvPr/>
            </p:nvSpPr>
            <p:spPr>
              <a:xfrm>
                <a:off x="2448226" y="4095410"/>
                <a:ext cx="752810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smtClean="0"/>
                  <a:t>고양이</a:t>
                </a:r>
                <a:endParaRPr lang="ko-KR" altLang="en-US" sz="1400" dirty="0"/>
              </a:p>
            </p:txBody>
          </p:sp>
          <p:cxnSp>
            <p:nvCxnSpPr>
              <p:cNvPr id="126" name="꺾인 연결선 125"/>
              <p:cNvCxnSpPr>
                <a:stCxn id="121" idx="0"/>
              </p:cNvCxnSpPr>
              <p:nvPr/>
            </p:nvCxnSpPr>
            <p:spPr>
              <a:xfrm rot="16200000" flipH="1">
                <a:off x="3019924" y="3300398"/>
                <a:ext cx="199192" cy="589774"/>
              </a:xfrm>
              <a:prstGeom prst="bentConnector4">
                <a:avLst>
                  <a:gd name="adj1" fmla="val -36286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모서리가 둥근 직사각형 127"/>
              <p:cNvSpPr/>
              <p:nvPr/>
            </p:nvSpPr>
            <p:spPr>
              <a:xfrm>
                <a:off x="3442333" y="349568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9" name="직선 화살표 연결선 128"/>
              <p:cNvCxnSpPr>
                <a:stCxn id="132" idx="0"/>
                <a:endCxn id="128" idx="2"/>
              </p:cNvCxnSpPr>
              <p:nvPr/>
            </p:nvCxnSpPr>
            <p:spPr>
              <a:xfrm flipH="1" flipV="1">
                <a:off x="3818739" y="3894072"/>
                <a:ext cx="41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/>
              <p:cNvCxnSpPr>
                <a:stCxn id="128" idx="0"/>
                <a:endCxn id="131" idx="2"/>
              </p:cNvCxnSpPr>
              <p:nvPr/>
            </p:nvCxnSpPr>
            <p:spPr>
              <a:xfrm flipH="1" flipV="1">
                <a:off x="3818738" y="3305229"/>
                <a:ext cx="1" cy="190460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662747" y="3021091"/>
                    <a:ext cx="311981" cy="284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131" name="TextBox 1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2747" y="3021091"/>
                    <a:ext cx="311981" cy="28413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TextBox 131"/>
              <p:cNvSpPr txBox="1"/>
              <p:nvPr/>
            </p:nvSpPr>
            <p:spPr>
              <a:xfrm>
                <a:off x="3535210" y="4095410"/>
                <a:ext cx="567139" cy="28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err="1" smtClean="0"/>
                  <a:t>로소</a:t>
                </a:r>
                <a:endParaRPr lang="ko-KR" altLang="en-US" sz="1400" dirty="0"/>
              </a:p>
            </p:txBody>
          </p:sp>
          <p:cxnSp>
            <p:nvCxnSpPr>
              <p:cNvPr id="133" name="꺾인 연결선 132"/>
              <p:cNvCxnSpPr>
                <a:stCxn id="128" idx="0"/>
              </p:cNvCxnSpPr>
              <p:nvPr/>
            </p:nvCxnSpPr>
            <p:spPr>
              <a:xfrm rot="16200000" flipH="1">
                <a:off x="4014030" y="3300398"/>
                <a:ext cx="199192" cy="589774"/>
              </a:xfrm>
              <a:prstGeom prst="bentConnector4">
                <a:avLst>
                  <a:gd name="adj1" fmla="val -36286"/>
                  <a:gd name="adj2" fmla="val 81911"/>
                </a:avLst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모서리가 둥근 직사각형 134"/>
              <p:cNvSpPr/>
              <p:nvPr/>
            </p:nvSpPr>
            <p:spPr>
              <a:xfrm>
                <a:off x="4436440" y="3495689"/>
                <a:ext cx="752812" cy="398383"/>
              </a:xfrm>
              <a:prstGeom prst="roundRect">
                <a:avLst>
                  <a:gd name="adj" fmla="val 13009"/>
                </a:avLst>
              </a:prstGeom>
              <a:noFill/>
              <a:ln>
                <a:solidFill>
                  <a:srgbClr val="3B38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tx1"/>
                    </a:solidFill>
                  </a:rPr>
                  <a:t>RNN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6" name="직선 화살표 연결선 135"/>
              <p:cNvCxnSpPr>
                <a:stCxn id="139" idx="0"/>
                <a:endCxn id="135" idx="2"/>
              </p:cNvCxnSpPr>
              <p:nvPr/>
            </p:nvCxnSpPr>
            <p:spPr>
              <a:xfrm flipH="1" flipV="1">
                <a:off x="4812846" y="3894072"/>
                <a:ext cx="3740" cy="201338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화살표 연결선 136"/>
              <p:cNvCxnSpPr>
                <a:stCxn id="135" idx="0"/>
                <a:endCxn id="84" idx="2"/>
              </p:cNvCxnSpPr>
              <p:nvPr/>
            </p:nvCxnSpPr>
            <p:spPr>
              <a:xfrm flipH="1" flipV="1">
                <a:off x="4812845" y="2833716"/>
                <a:ext cx="1" cy="661973"/>
              </a:xfrm>
              <a:prstGeom prst="straightConnector1">
                <a:avLst/>
              </a:prstGeom>
              <a:ln>
                <a:solidFill>
                  <a:srgbClr val="3B383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4461337" y="4095410"/>
                <a:ext cx="7104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 smtClean="0"/>
                  <a:t>이다</a:t>
                </a:r>
                <a:endParaRPr lang="ko-KR" altLang="en-US" sz="1400" dirty="0"/>
              </a:p>
            </p:txBody>
          </p:sp>
          <p:sp>
            <p:nvSpPr>
              <p:cNvPr id="162" name="TextBox 161"/>
              <p:cNvSpPr txBox="1"/>
              <p:nvPr/>
            </p:nvSpPr>
            <p:spPr>
              <a:xfrm>
                <a:off x="183986" y="2668008"/>
                <a:ext cx="9744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</a:rPr>
                  <a:t>Encoder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  <p:sp>
        <p:nvSpPr>
          <p:cNvPr id="263" name="TextBox 262"/>
          <p:cNvSpPr txBox="1"/>
          <p:nvPr/>
        </p:nvSpPr>
        <p:spPr>
          <a:xfrm>
            <a:off x="5386637" y="1005649"/>
            <a:ext cx="142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/>
              <a:t>Context Vector</a:t>
            </a:r>
            <a:endParaRPr lang="ko-KR" altLang="en-US" sz="1200" dirty="0"/>
          </a:p>
        </p:txBody>
      </p:sp>
      <p:grpSp>
        <p:nvGrpSpPr>
          <p:cNvPr id="342" name="그룹 341"/>
          <p:cNvGrpSpPr/>
          <p:nvPr/>
        </p:nvGrpSpPr>
        <p:grpSpPr>
          <a:xfrm>
            <a:off x="6440659" y="1562918"/>
            <a:ext cx="5078479" cy="1689875"/>
            <a:chOff x="6440659" y="1562918"/>
            <a:chExt cx="5078479" cy="1689875"/>
          </a:xfrm>
        </p:grpSpPr>
        <p:grpSp>
          <p:nvGrpSpPr>
            <p:cNvPr id="328" name="그룹 327"/>
            <p:cNvGrpSpPr/>
            <p:nvPr/>
          </p:nvGrpSpPr>
          <p:grpSpPr>
            <a:xfrm>
              <a:off x="6440659" y="1870696"/>
              <a:ext cx="4976278" cy="1382097"/>
              <a:chOff x="5857737" y="3021090"/>
              <a:chExt cx="4976278" cy="1382097"/>
            </a:xfrm>
          </p:grpSpPr>
          <p:grpSp>
            <p:nvGrpSpPr>
              <p:cNvPr id="207" name="그룹 206"/>
              <p:cNvGrpSpPr/>
              <p:nvPr/>
            </p:nvGrpSpPr>
            <p:grpSpPr>
              <a:xfrm>
                <a:off x="5985335" y="3021091"/>
                <a:ext cx="4729238" cy="1382096"/>
                <a:chOff x="1123139" y="2020468"/>
                <a:chExt cx="7915445" cy="1873402"/>
              </a:xfrm>
            </p:grpSpPr>
            <p:grpSp>
              <p:nvGrpSpPr>
                <p:cNvPr id="208" name="그룹 207"/>
                <p:cNvGrpSpPr/>
                <p:nvPr/>
              </p:nvGrpSpPr>
              <p:grpSpPr>
                <a:xfrm>
                  <a:off x="1123139" y="2020468"/>
                  <a:ext cx="2032772" cy="1873402"/>
                  <a:chOff x="5545447" y="1706596"/>
                  <a:chExt cx="2032772" cy="1873402"/>
                </a:xfrm>
              </p:grpSpPr>
              <p:sp>
                <p:nvSpPr>
                  <p:cNvPr id="238" name="모서리가 둥근 직사각형 237"/>
                  <p:cNvSpPr/>
                  <p:nvPr/>
                </p:nvSpPr>
                <p:spPr>
                  <a:xfrm>
                    <a:off x="5545447" y="2349904"/>
                    <a:ext cx="1260000" cy="540000"/>
                  </a:xfrm>
                  <a:prstGeom prst="roundRect">
                    <a:avLst>
                      <a:gd name="adj" fmla="val 13009"/>
                    </a:avLst>
                  </a:prstGeom>
                  <a:noFill/>
                  <a:ln>
                    <a:solidFill>
                      <a:srgbClr val="3B38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RNN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9" name="직선 화살표 연결선 238"/>
                  <p:cNvCxnSpPr>
                    <a:stCxn id="242" idx="0"/>
                    <a:endCxn id="238" idx="2"/>
                  </p:cNvCxnSpPr>
                  <p:nvPr/>
                </p:nvCxnSpPr>
                <p:spPr>
                  <a:xfrm flipV="1">
                    <a:off x="6175446" y="2889903"/>
                    <a:ext cx="2" cy="272909"/>
                  </a:xfrm>
                  <a:prstGeom prst="straightConnector1">
                    <a:avLst/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화살표 연결선 239"/>
                  <p:cNvCxnSpPr>
                    <a:stCxn id="238" idx="0"/>
                    <a:endCxn id="241" idx="2"/>
                  </p:cNvCxnSpPr>
                  <p:nvPr/>
                </p:nvCxnSpPr>
                <p:spPr>
                  <a:xfrm flipH="1" flipV="1">
                    <a:off x="6175446" y="2123781"/>
                    <a:ext cx="2" cy="226122"/>
                  </a:xfrm>
                  <a:prstGeom prst="straightConnector1">
                    <a:avLst/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5914360" y="1706596"/>
                    <a:ext cx="522171" cy="41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/>
                      <a:t>I</a:t>
                    </a:r>
                    <a:endParaRPr lang="ko-KR" altLang="en-US" sz="1400" dirty="0"/>
                  </a:p>
                </p:txBody>
              </p:sp>
              <p:sp>
                <p:nvSpPr>
                  <p:cNvPr id="242" name="TextBox 241"/>
                  <p:cNvSpPr txBox="1"/>
                  <p:nvPr/>
                </p:nvSpPr>
                <p:spPr>
                  <a:xfrm>
                    <a:off x="5545447" y="3162813"/>
                    <a:ext cx="1259996" cy="41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/>
                      <a:t>&lt;</a:t>
                    </a:r>
                    <a:r>
                      <a:rPr lang="en-US" altLang="ko-KR" sz="1400" dirty="0" err="1" smtClean="0"/>
                      <a:t>eos</a:t>
                    </a:r>
                    <a:r>
                      <a:rPr lang="en-US" altLang="ko-KR" sz="1400" dirty="0" smtClean="0"/>
                      <a:t>&gt;</a:t>
                    </a:r>
                    <a:endParaRPr lang="ko-KR" altLang="en-US" sz="1400" dirty="0"/>
                  </a:p>
                </p:txBody>
              </p:sp>
              <p:cxnSp>
                <p:nvCxnSpPr>
                  <p:cNvPr id="243" name="꺾인 연결선 242"/>
                  <p:cNvCxnSpPr>
                    <a:stCxn id="241" idx="3"/>
                    <a:endCxn id="236" idx="1"/>
                  </p:cNvCxnSpPr>
                  <p:nvPr/>
                </p:nvCxnSpPr>
                <p:spPr>
                  <a:xfrm>
                    <a:off x="6436530" y="1915189"/>
                    <a:ext cx="1141689" cy="1456217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그룹 209"/>
                <p:cNvGrpSpPr/>
                <p:nvPr/>
              </p:nvGrpSpPr>
              <p:grpSpPr>
                <a:xfrm>
                  <a:off x="2787000" y="2020468"/>
                  <a:ext cx="1924942" cy="1873402"/>
                  <a:chOff x="5545447" y="1706596"/>
                  <a:chExt cx="1924942" cy="1873402"/>
                </a:xfrm>
              </p:grpSpPr>
              <p:sp>
                <p:nvSpPr>
                  <p:cNvPr id="232" name="모서리가 둥근 직사각형 231"/>
                  <p:cNvSpPr/>
                  <p:nvPr/>
                </p:nvSpPr>
                <p:spPr>
                  <a:xfrm>
                    <a:off x="5545447" y="2349904"/>
                    <a:ext cx="1260000" cy="540000"/>
                  </a:xfrm>
                  <a:prstGeom prst="roundRect">
                    <a:avLst>
                      <a:gd name="adj" fmla="val 13009"/>
                    </a:avLst>
                  </a:prstGeom>
                  <a:noFill/>
                  <a:ln>
                    <a:solidFill>
                      <a:srgbClr val="3B38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RNN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33" name="직선 화살표 연결선 232"/>
                  <p:cNvCxnSpPr>
                    <a:stCxn id="236" idx="0"/>
                    <a:endCxn id="232" idx="2"/>
                  </p:cNvCxnSpPr>
                  <p:nvPr/>
                </p:nvCxnSpPr>
                <p:spPr>
                  <a:xfrm flipV="1">
                    <a:off x="6175446" y="2889903"/>
                    <a:ext cx="2" cy="272909"/>
                  </a:xfrm>
                  <a:prstGeom prst="straightConnector1">
                    <a:avLst/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화살표 연결선 233"/>
                  <p:cNvCxnSpPr>
                    <a:stCxn id="232" idx="0"/>
                    <a:endCxn id="235" idx="2"/>
                  </p:cNvCxnSpPr>
                  <p:nvPr/>
                </p:nvCxnSpPr>
                <p:spPr>
                  <a:xfrm flipV="1">
                    <a:off x="6175447" y="2123781"/>
                    <a:ext cx="5897" cy="226122"/>
                  </a:xfrm>
                  <a:prstGeom prst="straightConnector1">
                    <a:avLst/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5818326" y="1706596"/>
                    <a:ext cx="726034" cy="41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/>
                      <a:t>am</a:t>
                    </a:r>
                    <a:endParaRPr lang="ko-KR" altLang="en-US" sz="1400" dirty="0"/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5914360" y="3162813"/>
                    <a:ext cx="522171" cy="41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/>
                      <a:t>I</a:t>
                    </a:r>
                    <a:endParaRPr lang="ko-KR" altLang="en-US" sz="1400" dirty="0"/>
                  </a:p>
                </p:txBody>
              </p:sp>
              <p:cxnSp>
                <p:nvCxnSpPr>
                  <p:cNvPr id="237" name="꺾인 연결선 236"/>
                  <p:cNvCxnSpPr>
                    <a:stCxn id="235" idx="3"/>
                    <a:endCxn id="230" idx="1"/>
                  </p:cNvCxnSpPr>
                  <p:nvPr/>
                </p:nvCxnSpPr>
                <p:spPr>
                  <a:xfrm>
                    <a:off x="6544359" y="1915189"/>
                    <a:ext cx="926030" cy="1456217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1" name="그룹 210"/>
                <p:cNvGrpSpPr/>
                <p:nvPr/>
              </p:nvGrpSpPr>
              <p:grpSpPr>
                <a:xfrm>
                  <a:off x="4450861" y="2020468"/>
                  <a:ext cx="2032773" cy="1873402"/>
                  <a:chOff x="5545447" y="1706596"/>
                  <a:chExt cx="2032773" cy="1873402"/>
                </a:xfrm>
              </p:grpSpPr>
              <p:sp>
                <p:nvSpPr>
                  <p:cNvPr id="226" name="모서리가 둥근 직사각형 225"/>
                  <p:cNvSpPr/>
                  <p:nvPr/>
                </p:nvSpPr>
                <p:spPr>
                  <a:xfrm>
                    <a:off x="5545447" y="2349904"/>
                    <a:ext cx="1260000" cy="540000"/>
                  </a:xfrm>
                  <a:prstGeom prst="roundRect">
                    <a:avLst>
                      <a:gd name="adj" fmla="val 13009"/>
                    </a:avLst>
                  </a:prstGeom>
                  <a:noFill/>
                  <a:ln>
                    <a:solidFill>
                      <a:srgbClr val="3B38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RNN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27" name="직선 화살표 연결선 226"/>
                  <p:cNvCxnSpPr>
                    <a:stCxn id="230" idx="0"/>
                    <a:endCxn id="226" idx="2"/>
                  </p:cNvCxnSpPr>
                  <p:nvPr/>
                </p:nvCxnSpPr>
                <p:spPr>
                  <a:xfrm flipV="1">
                    <a:off x="6175446" y="2889903"/>
                    <a:ext cx="2" cy="272909"/>
                  </a:xfrm>
                  <a:prstGeom prst="straightConnector1">
                    <a:avLst/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직선 화살표 연결선 227"/>
                  <p:cNvCxnSpPr>
                    <a:stCxn id="226" idx="0"/>
                    <a:endCxn id="229" idx="2"/>
                  </p:cNvCxnSpPr>
                  <p:nvPr/>
                </p:nvCxnSpPr>
                <p:spPr>
                  <a:xfrm flipH="1" flipV="1">
                    <a:off x="6175445" y="2123781"/>
                    <a:ext cx="2" cy="226122"/>
                  </a:xfrm>
                  <a:prstGeom prst="straightConnector1">
                    <a:avLst/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5914359" y="1706596"/>
                    <a:ext cx="522171" cy="41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400" dirty="0" smtClean="0"/>
                      <a:t>a</a:t>
                    </a:r>
                    <a:endParaRPr lang="ko-KR" altLang="en-US" sz="1400" dirty="0"/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5806528" y="3162813"/>
                    <a:ext cx="737835" cy="41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/>
                      <a:t>am</a:t>
                    </a:r>
                    <a:endParaRPr lang="ko-KR" altLang="en-US" sz="1400" dirty="0"/>
                  </a:p>
                </p:txBody>
              </p:sp>
              <p:cxnSp>
                <p:nvCxnSpPr>
                  <p:cNvPr id="231" name="꺾인 연결선 230"/>
                  <p:cNvCxnSpPr>
                    <a:stCxn id="229" idx="3"/>
                    <a:endCxn id="224" idx="1"/>
                  </p:cNvCxnSpPr>
                  <p:nvPr/>
                </p:nvCxnSpPr>
                <p:spPr>
                  <a:xfrm>
                    <a:off x="6436530" y="1915189"/>
                    <a:ext cx="1141690" cy="1456217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2" name="그룹 211"/>
                <p:cNvGrpSpPr/>
                <p:nvPr/>
              </p:nvGrpSpPr>
              <p:grpSpPr>
                <a:xfrm>
                  <a:off x="6114722" y="2020468"/>
                  <a:ext cx="1924940" cy="1873402"/>
                  <a:chOff x="5545447" y="1706596"/>
                  <a:chExt cx="1924940" cy="1873402"/>
                </a:xfrm>
              </p:grpSpPr>
              <p:sp>
                <p:nvSpPr>
                  <p:cNvPr id="220" name="모서리가 둥근 직사각형 219"/>
                  <p:cNvSpPr/>
                  <p:nvPr/>
                </p:nvSpPr>
                <p:spPr>
                  <a:xfrm>
                    <a:off x="5545447" y="2349904"/>
                    <a:ext cx="1260000" cy="540000"/>
                  </a:xfrm>
                  <a:prstGeom prst="roundRect">
                    <a:avLst>
                      <a:gd name="adj" fmla="val 13009"/>
                    </a:avLst>
                  </a:prstGeom>
                  <a:noFill/>
                  <a:ln>
                    <a:solidFill>
                      <a:srgbClr val="3B38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RNN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21" name="직선 화살표 연결선 220"/>
                  <p:cNvCxnSpPr>
                    <a:stCxn id="224" idx="0"/>
                    <a:endCxn id="220" idx="2"/>
                  </p:cNvCxnSpPr>
                  <p:nvPr/>
                </p:nvCxnSpPr>
                <p:spPr>
                  <a:xfrm flipV="1">
                    <a:off x="6175446" y="2889903"/>
                    <a:ext cx="2" cy="272909"/>
                  </a:xfrm>
                  <a:prstGeom prst="straightConnector1">
                    <a:avLst/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직선 화살표 연결선 221"/>
                  <p:cNvCxnSpPr>
                    <a:stCxn id="220" idx="0"/>
                    <a:endCxn id="223" idx="2"/>
                  </p:cNvCxnSpPr>
                  <p:nvPr/>
                </p:nvCxnSpPr>
                <p:spPr>
                  <a:xfrm flipV="1">
                    <a:off x="6175447" y="2123781"/>
                    <a:ext cx="5878" cy="226122"/>
                  </a:xfrm>
                  <a:prstGeom prst="straightConnector1">
                    <a:avLst/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5715476" y="1706596"/>
                    <a:ext cx="931699" cy="41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/>
                      <a:t>cat</a:t>
                    </a:r>
                    <a:endParaRPr lang="ko-KR" altLang="en-US" sz="1400" dirty="0"/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5914360" y="3162813"/>
                    <a:ext cx="522171" cy="41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/>
                      <a:t>a</a:t>
                    </a:r>
                    <a:endParaRPr lang="ko-KR" altLang="en-US" sz="1400" dirty="0"/>
                  </a:p>
                </p:txBody>
              </p:sp>
              <p:cxnSp>
                <p:nvCxnSpPr>
                  <p:cNvPr id="225" name="꺾인 연결선 224"/>
                  <p:cNvCxnSpPr>
                    <a:stCxn id="223" idx="3"/>
                    <a:endCxn id="218" idx="1"/>
                  </p:cNvCxnSpPr>
                  <p:nvPr/>
                </p:nvCxnSpPr>
                <p:spPr>
                  <a:xfrm>
                    <a:off x="6647175" y="1915189"/>
                    <a:ext cx="823212" cy="1444980"/>
                  </a:xfrm>
                  <a:prstGeom prst="bentConnector3">
                    <a:avLst>
                      <a:gd name="adj1" fmla="val 50000"/>
                    </a:avLst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3" name="그룹 212"/>
                <p:cNvGrpSpPr/>
                <p:nvPr/>
              </p:nvGrpSpPr>
              <p:grpSpPr>
                <a:xfrm>
                  <a:off x="7778584" y="2020468"/>
                  <a:ext cx="1260000" cy="1862165"/>
                  <a:chOff x="5545447" y="1706596"/>
                  <a:chExt cx="1260000" cy="1862165"/>
                </a:xfrm>
              </p:grpSpPr>
              <p:sp>
                <p:nvSpPr>
                  <p:cNvPr id="214" name="모서리가 둥근 직사각형 213"/>
                  <p:cNvSpPr/>
                  <p:nvPr/>
                </p:nvSpPr>
                <p:spPr>
                  <a:xfrm>
                    <a:off x="5545447" y="2349904"/>
                    <a:ext cx="1260000" cy="540000"/>
                  </a:xfrm>
                  <a:prstGeom prst="roundRect">
                    <a:avLst>
                      <a:gd name="adj" fmla="val 13009"/>
                    </a:avLst>
                  </a:prstGeom>
                  <a:noFill/>
                  <a:ln>
                    <a:solidFill>
                      <a:srgbClr val="3B383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50" dirty="0" smtClean="0">
                        <a:solidFill>
                          <a:schemeClr val="tx1"/>
                        </a:solidFill>
                      </a:rPr>
                      <a:t>RNN</a:t>
                    </a:r>
                    <a:endParaRPr lang="ko-KR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5" name="직선 화살표 연결선 214"/>
                  <p:cNvCxnSpPr>
                    <a:stCxn id="218" idx="0"/>
                    <a:endCxn id="214" idx="2"/>
                  </p:cNvCxnSpPr>
                  <p:nvPr/>
                </p:nvCxnSpPr>
                <p:spPr>
                  <a:xfrm flipH="1" flipV="1">
                    <a:off x="6175447" y="2889903"/>
                    <a:ext cx="5043" cy="261672"/>
                  </a:xfrm>
                  <a:prstGeom prst="straightConnector1">
                    <a:avLst/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화살표 연결선 215"/>
                  <p:cNvCxnSpPr>
                    <a:stCxn id="214" idx="0"/>
                    <a:endCxn id="217" idx="2"/>
                  </p:cNvCxnSpPr>
                  <p:nvPr/>
                </p:nvCxnSpPr>
                <p:spPr>
                  <a:xfrm flipV="1">
                    <a:off x="6175447" y="2123781"/>
                    <a:ext cx="3729" cy="226122"/>
                  </a:xfrm>
                  <a:prstGeom prst="straightConnector1">
                    <a:avLst/>
                  </a:prstGeom>
                  <a:ln>
                    <a:solidFill>
                      <a:srgbClr val="3B3838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5602462" y="1706596"/>
                    <a:ext cx="1153426" cy="41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/>
                      <a:t>&lt;</a:t>
                    </a:r>
                    <a:r>
                      <a:rPr lang="en-US" altLang="ko-KR" sz="1400" dirty="0" err="1" smtClean="0"/>
                      <a:t>eos</a:t>
                    </a:r>
                    <a:r>
                      <a:rPr lang="en-US" altLang="ko-KR" sz="1400" dirty="0" smtClean="0"/>
                      <a:t>&gt;</a:t>
                    </a:r>
                    <a:endParaRPr lang="ko-KR" altLang="en-US" sz="1400" dirty="0"/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5806525" y="3151576"/>
                    <a:ext cx="747931" cy="4171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400" dirty="0" smtClean="0"/>
                      <a:t>cat</a:t>
                    </a:r>
                    <a:endParaRPr lang="ko-KR" altLang="en-US" sz="1400" dirty="0"/>
                  </a:p>
                </p:txBody>
              </p:sp>
            </p:grpSp>
          </p:grpSp>
          <p:sp>
            <p:nvSpPr>
              <p:cNvPr id="327" name="모서리가 둥근 직사각형 326"/>
              <p:cNvSpPr/>
              <p:nvPr/>
            </p:nvSpPr>
            <p:spPr>
              <a:xfrm>
                <a:off x="5857737" y="3021090"/>
                <a:ext cx="4976278" cy="995881"/>
              </a:xfrm>
              <a:prstGeom prst="roundRect">
                <a:avLst>
                  <a:gd name="adj" fmla="val 6173"/>
                </a:avLst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37" name="TextBox 336"/>
            <p:cNvSpPr txBox="1"/>
            <p:nvPr/>
          </p:nvSpPr>
          <p:spPr>
            <a:xfrm>
              <a:off x="10544683" y="1562918"/>
              <a:ext cx="974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00B0F0"/>
                  </a:solidFill>
                </a:rPr>
                <a:t>Decoder</a:t>
              </a:r>
              <a:endParaRPr lang="ko-KR" altLang="en-US" sz="1400" dirty="0">
                <a:solidFill>
                  <a:srgbClr val="00B0F0"/>
                </a:solidFill>
              </a:endParaRPr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F479C1C1-69D7-4AC5-BBBF-41E955A1E908}"/>
              </a:ext>
            </a:extLst>
          </p:cNvPr>
          <p:cNvSpPr txBox="1"/>
          <p:nvPr/>
        </p:nvSpPr>
        <p:spPr>
          <a:xfrm>
            <a:off x="60963" y="174453"/>
            <a:ext cx="4302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+mj-ea"/>
                <a:ea typeface="+mj-ea"/>
              </a:rPr>
              <a:t>Sequence to Sequence (Seq2Seq)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/>
              <p:cNvSpPr txBox="1"/>
              <p:nvPr/>
            </p:nvSpPr>
            <p:spPr>
              <a:xfrm>
                <a:off x="2603059" y="4401578"/>
                <a:ext cx="6985882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 smtClean="0">
                    <a:solidFill>
                      <a:schemeClr val="bg1"/>
                    </a:solidFill>
                  </a:rPr>
                  <a:t>Seq2Seq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의 내부 구조는 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RNN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이기 때문에 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RNN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의 </a:t>
                </a:r>
                <a:r>
                  <a:rPr lang="ko-KR" altLang="en-US" sz="1400" dirty="0" smtClean="0">
                    <a:solidFill>
                      <a:schemeClr val="accent4"/>
                    </a:solidFill>
                  </a:rPr>
                  <a:t>장기 의존성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 문제를 그대로 가지고 있음</a:t>
                </a:r>
                <a:endParaRPr lang="en-US" altLang="ko-KR" sz="1400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여러 단어로 이루어진 긴 문장을 하나의 벡터로 압축하기 때문에</a:t>
                </a:r>
                <a:r>
                  <a:rPr lang="en-US" altLang="ko-KR" sz="1400" dirty="0" smtClean="0">
                    <a:solidFill>
                      <a:schemeClr val="bg1"/>
                    </a:solidFill>
                  </a:rPr>
                  <a:t> </a:t>
                </a:r>
                <a:r>
                  <a:rPr lang="ko-KR" altLang="en-US" sz="1400" dirty="0" smtClean="0">
                    <a:solidFill>
                      <a:schemeClr val="accent4"/>
                    </a:solidFill>
                  </a:rPr>
                  <a:t>정보의 손실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이 일어남</a:t>
                </a:r>
                <a:endParaRPr lang="en-US" altLang="ko-KR" sz="1400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1400" dirty="0" smtClean="0">
                    <a:solidFill>
                      <a:schemeClr val="bg1"/>
                    </a:solidFill>
                  </a:rPr>
                  <a:t>를 </a:t>
                </a:r>
                <a:r>
                  <a:rPr lang="en-US" altLang="ko-KR" sz="1400" dirty="0">
                    <a:solidFill>
                      <a:schemeClr val="accent4"/>
                    </a:solidFill>
                  </a:rPr>
                  <a:t>C</a:t>
                </a:r>
                <a:r>
                  <a:rPr lang="en-US" altLang="ko-KR" sz="1400" dirty="0" smtClean="0">
                    <a:solidFill>
                      <a:schemeClr val="accent4"/>
                    </a:solidFill>
                  </a:rPr>
                  <a:t>ontext Vector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로 활용함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3" name="TextBox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059" y="4401578"/>
                <a:ext cx="6985882" cy="1061829"/>
              </a:xfrm>
              <a:prstGeom prst="rect">
                <a:avLst/>
              </a:prstGeom>
              <a:blipFill>
                <a:blip r:embed="rId8"/>
                <a:stretch>
                  <a:fillRect l="-87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8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1413</Words>
  <Application>Microsoft Office PowerPoint</Application>
  <PresentationFormat>와이드스크린</PresentationFormat>
  <Paragraphs>397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a옛날사진관5</vt:lpstr>
      <vt:lpstr>나눔스퀘어</vt:lpstr>
      <vt:lpstr>나눔스퀘어 Bold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109</cp:revision>
  <dcterms:created xsi:type="dcterms:W3CDTF">2020-08-13T03:39:04Z</dcterms:created>
  <dcterms:modified xsi:type="dcterms:W3CDTF">2020-09-17T07:10:15Z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