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70" r:id="rId4"/>
    <p:sldId id="271" r:id="rId5"/>
    <p:sldId id="272" r:id="rId6"/>
    <p:sldId id="27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60E46-1E9B-4B45-8F0C-96A06CB9BA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2FF2B7A-490B-4BA8-BC1E-512EF1250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03A359-0540-4983-B424-A98375860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02C3-EB5A-43ED-B5B8-9288D9E43D0B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A02E7C-81DE-426C-B017-CE0CEF0ED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134F97-3030-4743-8420-CFAE4C245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CED4-87E0-43AE-968F-05F869650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7610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3C4B8A-4280-4C93-B3D3-E984F22F2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7317F9-8298-4292-BD92-80366DDD3D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850AB2-2B2E-4EF5-9657-FAD5E5B43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02C3-EB5A-43ED-B5B8-9288D9E43D0B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0197F3-8B6C-4BC7-952C-EED66BCBD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3CCB3A-2EB0-4569-A9F1-5B8BC1AFB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CED4-87E0-43AE-968F-05F869650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8042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4987F89-D0C2-42C4-9E17-C0C48ADFDA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8698BD-FBC6-4888-9F2E-65225CB23C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FAF85A-EA2E-42BF-A92D-0E4B4C32A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02C3-EB5A-43ED-B5B8-9288D9E43D0B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D9AD483-CCB9-4F10-B492-BC93B0561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DE896D-4E2A-44DE-BCB7-7E7E335CE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CED4-87E0-43AE-968F-05F869650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5102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4BE73-11E5-4AB3-BDEE-D0CE22EF4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DFAEF4-B159-469B-9CA6-3621123B5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30647E-9010-4319-AB89-79A9918F0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02C3-EB5A-43ED-B5B8-9288D9E43D0B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E4B6DF-5225-4325-A709-83466383C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77554C-78A4-4955-87AC-794C56FB0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CED4-87E0-43AE-968F-05F869650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5244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6DA32A-EF51-4619-84A1-671FB15A9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9609D7-2BC0-4753-9CF5-BC62C671D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E683CF-EA96-45F0-A5A8-C9873469B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02C3-EB5A-43ED-B5B8-9288D9E43D0B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693A66-BA9C-4950-A41B-5C2844003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C7B070-C3CD-4A36-94DA-39EB6E999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CED4-87E0-43AE-968F-05F869650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093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5ED5F-99D6-4306-8C86-09F305265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E75830-CE14-4960-A0DD-D97179800A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7588A1-189A-4C3C-8910-551AA5FF2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D327CB-3B11-43A2-A79F-8ED087D19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02C3-EB5A-43ED-B5B8-9288D9E43D0B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47620D-4D1D-4449-8333-E4A433609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75223E-CDD7-429C-8A24-3D44187B6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CED4-87E0-43AE-968F-05F869650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19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708FEE-B432-4BE6-BD01-25013FF87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569624-79D7-4B93-B956-26CA9D619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F6685F-0AD8-439A-BB7E-EB399BC3FE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E86231B-8803-4634-8187-107F345027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1470BB-DF29-4E4B-B988-94090050A4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A130BA7-2069-4027-994C-CE8305844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02C3-EB5A-43ED-B5B8-9288D9E43D0B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C00E5BF-AFC2-4F62-B945-DCE8E67E5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9FA92A6-43C1-46B9-B9A8-94443ABE7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CED4-87E0-43AE-968F-05F869650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185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EDE81F-1FC1-4656-AA51-9DB5EED38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303D352-F5E1-47A3-8A02-EE3CCD30F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02C3-EB5A-43ED-B5B8-9288D9E43D0B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B83FF7-B7FA-49EF-B876-329C02BAD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1300FE-D11A-4BB0-96E3-B327836D2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CED4-87E0-43AE-968F-05F869650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3436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CBC2D7-DCBC-4880-A4B6-AAC035DFB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02C3-EB5A-43ED-B5B8-9288D9E43D0B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4A4D1A-329B-485F-B7AC-D25048B3F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2075871-B70F-4348-A936-BD2C603E3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CED4-87E0-43AE-968F-05F869650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015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C10B91-8275-46A5-A43C-06086FA14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A1028C-1BEB-4FAA-98FF-5A88D0F23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A09C394-A32D-4570-8724-5A8514A1CB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3539DD-228E-4DD0-949B-352571FD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02C3-EB5A-43ED-B5B8-9288D9E43D0B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CF2E96-C919-481B-9E58-6BE49EC2A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4EB589-17B4-4485-B6CD-4929237B3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CED4-87E0-43AE-968F-05F869650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780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8FB325-780D-4624-AC83-83FA92C4D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D84C046-1952-4E46-83D3-2AB6CC245A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E08000-72AE-4250-BB04-D74894529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84654B-F678-4763-B626-71DE3B557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D02C3-EB5A-43ED-B5B8-9288D9E43D0B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F065D5-E560-4B22-BAD8-FB8AD5695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0DB793-4667-45D7-A9F9-9D0642449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34CED4-87E0-43AE-968F-05F869650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296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BADC848-96B3-4363-8E3A-F32A1A2F4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A3C17F-70E5-46C5-94CC-4C031AE1C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95ED33-059A-4E1E-8BBA-44215243CC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D02C3-EB5A-43ED-B5B8-9288D9E43D0B}" type="datetimeFigureOut">
              <a:rPr lang="ko-KR" altLang="en-US" smtClean="0"/>
              <a:t>2025-04-04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05C714-97C0-45C9-931B-C85D44DDF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0DE1ED-ECC9-487E-AD69-87D76C2FF1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34CED4-87E0-43AE-968F-05F869650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533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749DC97-5CEA-430D-9F3B-2E9C9CAC385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2110B8-D14B-4879-9CBC-FF10B2BFAA16}"/>
              </a:ext>
            </a:extLst>
          </p:cNvPr>
          <p:cNvSpPr txBox="1"/>
          <p:nvPr/>
        </p:nvSpPr>
        <p:spPr>
          <a:xfrm>
            <a:off x="3764272" y="4465983"/>
            <a:ext cx="46634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bg1">
                    <a:lumMod val="75000"/>
                  </a:schemeClr>
                </a:solidFill>
              </a:rPr>
              <a:t>영화관 예약 프로그램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435553-D930-43D6-BBD7-3D78F760CF8E}"/>
              </a:ext>
            </a:extLst>
          </p:cNvPr>
          <p:cNvSpPr txBox="1"/>
          <p:nvPr/>
        </p:nvSpPr>
        <p:spPr>
          <a:xfrm>
            <a:off x="5241945" y="5072329"/>
            <a:ext cx="1708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50" dirty="0">
                <a:solidFill>
                  <a:schemeClr val="bg2"/>
                </a:solidFill>
              </a:rPr>
              <a:t>J A V A </a:t>
            </a:r>
            <a:r>
              <a:rPr lang="ko-KR" altLang="en-US" sz="1050" dirty="0">
                <a:solidFill>
                  <a:schemeClr val="bg2"/>
                </a:solidFill>
              </a:rPr>
              <a:t>   </a:t>
            </a:r>
            <a:r>
              <a:rPr lang="en-US" altLang="ko-KR" sz="1050" dirty="0">
                <a:solidFill>
                  <a:schemeClr val="bg2"/>
                </a:solidFill>
              </a:rPr>
              <a:t>P R O J E C T</a:t>
            </a:r>
            <a:endParaRPr lang="ko-KR" altLang="en-US" sz="1050" dirty="0">
              <a:solidFill>
                <a:schemeClr val="bg2"/>
              </a:solidFill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B036B34-7381-4C18-972F-F58539BE7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2472" y="1593298"/>
            <a:ext cx="3687055" cy="1947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189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988003-2CBE-451C-992D-939DFC1C6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958"/>
            <a:ext cx="10515600" cy="1325563"/>
          </a:xfrm>
        </p:spPr>
        <p:txBody>
          <a:bodyPr/>
          <a:lstStyle/>
          <a:p>
            <a:r>
              <a:rPr lang="ko-KR" altLang="en-US" dirty="0"/>
              <a:t>영화관 예약 프로그램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140D36-B20C-44D0-90CE-6785341CA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9122"/>
            <a:ext cx="10515600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latin typeface="+mj-lt"/>
              </a:rPr>
              <a:t>이 프로그램은 손님이 영화를 보기 위해 현재 상영중인 영화의 목록</a:t>
            </a:r>
            <a:r>
              <a:rPr lang="en-US" altLang="ko-KR" sz="1600" dirty="0">
                <a:latin typeface="+mj-lt"/>
              </a:rPr>
              <a:t>, </a:t>
            </a:r>
            <a:r>
              <a:rPr lang="ko-KR" altLang="en-US" sz="1600" dirty="0">
                <a:latin typeface="+mj-lt"/>
              </a:rPr>
              <a:t>시간</a:t>
            </a:r>
            <a:r>
              <a:rPr lang="en-US" altLang="ko-KR" sz="1600" dirty="0">
                <a:latin typeface="+mj-lt"/>
              </a:rPr>
              <a:t>, </a:t>
            </a:r>
            <a:r>
              <a:rPr lang="ko-KR" altLang="en-US" sz="1600" dirty="0">
                <a:latin typeface="+mj-lt"/>
              </a:rPr>
              <a:t>가격 등을 볼 수 있습니다</a:t>
            </a:r>
            <a:r>
              <a:rPr lang="en-US" altLang="ko-KR" sz="1600" dirty="0">
                <a:latin typeface="+mj-lt"/>
              </a:rPr>
              <a:t>. </a:t>
            </a:r>
            <a:r>
              <a:rPr lang="ko-KR" altLang="en-US" sz="1600" dirty="0">
                <a:latin typeface="+mj-lt"/>
              </a:rPr>
              <a:t>이 목록을 보고 손님은 영화를 예매하고 좌석을 선택하고 선택한 사실을</a:t>
            </a:r>
            <a:r>
              <a:rPr lang="en-US" altLang="ko-KR" sz="1600" dirty="0">
                <a:latin typeface="+mj-lt"/>
              </a:rPr>
              <a:t> </a:t>
            </a:r>
            <a:r>
              <a:rPr lang="ko-KR" altLang="en-US" sz="1600" dirty="0">
                <a:latin typeface="+mj-lt"/>
              </a:rPr>
              <a:t>다시 확인해 볼 수 있고 파일로 저장할 수 있습니다</a:t>
            </a:r>
            <a:r>
              <a:rPr lang="en-US" altLang="ko-KR" sz="1600" dirty="0">
                <a:latin typeface="+mj-lt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lt"/>
              </a:rPr>
              <a:t>좌석을 예매하면 그 자리는 다른 손님이 예매할 수 있어서는 안되기 때문에 좌석을 선택하면 그 자리는 </a:t>
            </a:r>
            <a:r>
              <a:rPr lang="en-US" altLang="ko-KR" sz="1600" dirty="0">
                <a:latin typeface="+mj-lt"/>
              </a:rPr>
              <a:t>XX</a:t>
            </a:r>
            <a:r>
              <a:rPr lang="ko-KR" altLang="en-US" sz="1600" dirty="0">
                <a:latin typeface="+mj-lt"/>
              </a:rPr>
              <a:t>로 표시하였고 그 자리를 선택하려 하면 다른 자리를 선택하도록 유도합니다</a:t>
            </a:r>
            <a:r>
              <a:rPr lang="en-US" altLang="ko-KR" sz="1600" dirty="0">
                <a:latin typeface="+mj-lt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lt"/>
              </a:rPr>
              <a:t>예매한 적 없는 손님이 예매 내역이나 티켓 저장을 하려 할 경우 예매한 적 없는 손님이라는 문구를 띄우고 메뉴로 돌아가도록 만들었습니다</a:t>
            </a:r>
            <a:r>
              <a:rPr lang="en-US" altLang="ko-KR" sz="1600" dirty="0">
                <a:latin typeface="+mj-lt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lt"/>
              </a:rPr>
              <a:t>티켓 파일은 </a:t>
            </a:r>
            <a:r>
              <a:rPr lang="en-US" altLang="ko-KR" sz="1600" dirty="0">
                <a:latin typeface="+mj-lt"/>
              </a:rPr>
              <a:t>d:\ticket\ticket.txt </a:t>
            </a:r>
            <a:r>
              <a:rPr lang="ko-KR" altLang="en-US" sz="1600" dirty="0">
                <a:latin typeface="+mj-lt"/>
              </a:rPr>
              <a:t>로 저장되게 하였으나 상위 폴더가 없을 경우 티켓 저장 작업을 수행할 때 폴더를 만들고 시작하도록 하였으며 프로그램이 종료되었다가 다시 실행되면</a:t>
            </a:r>
            <a:r>
              <a:rPr lang="en-US" altLang="ko-KR" sz="1600" dirty="0">
                <a:latin typeface="+mj-lt"/>
              </a:rPr>
              <a:t> </a:t>
            </a:r>
            <a:r>
              <a:rPr lang="ko-KR" altLang="en-US" sz="1600" dirty="0">
                <a:latin typeface="+mj-lt"/>
              </a:rPr>
              <a:t>해당 파일은 빈 파일로 초기화 합니다</a:t>
            </a:r>
            <a:r>
              <a:rPr lang="en-US" altLang="ko-KR" sz="1600" dirty="0">
                <a:latin typeface="+mj-lt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latin typeface="+mj-lt"/>
              </a:rPr>
              <a:t>관리자 수준의 작업으로는 현재 상영중인 영화의 리스트를 추가하거나 삭제하고 덮어씌우고 </a:t>
            </a:r>
            <a:br>
              <a:rPr lang="en-US" altLang="ko-KR" sz="1600" dirty="0">
                <a:latin typeface="+mj-lt"/>
              </a:rPr>
            </a:br>
            <a:r>
              <a:rPr lang="ko-KR" altLang="en-US" sz="1600" dirty="0">
                <a:latin typeface="+mj-lt"/>
              </a:rPr>
              <a:t>상영 시간 등을 수정할 수 있습니다</a:t>
            </a:r>
            <a:r>
              <a:rPr lang="en-US" altLang="ko-KR" sz="1600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55477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89F732-4FF3-430E-BA89-C88923AA5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958"/>
            <a:ext cx="10515600" cy="1325563"/>
          </a:xfrm>
        </p:spPr>
        <p:txBody>
          <a:bodyPr/>
          <a:lstStyle/>
          <a:p>
            <a:r>
              <a:rPr lang="ko-KR" altLang="en-US" dirty="0"/>
              <a:t>영화관 예약 프로그램 설계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FE75811-B5CF-4DC5-91A9-31310C541A7E}"/>
              </a:ext>
            </a:extLst>
          </p:cNvPr>
          <p:cNvGrpSpPr/>
          <p:nvPr/>
        </p:nvGrpSpPr>
        <p:grpSpPr>
          <a:xfrm>
            <a:off x="765992" y="1665521"/>
            <a:ext cx="10660015" cy="4710897"/>
            <a:chOff x="405064" y="1775336"/>
            <a:chExt cx="11141393" cy="4923628"/>
          </a:xfrm>
        </p:grpSpPr>
        <p:sp>
          <p:nvSpPr>
            <p:cNvPr id="4" name="순서도: 대체 처리 3">
              <a:extLst>
                <a:ext uri="{FF2B5EF4-FFF2-40B4-BE49-F238E27FC236}">
                  <a16:creationId xmlns:a16="http://schemas.microsoft.com/office/drawing/2014/main" id="{F04F56D2-8BB2-4264-B18A-43A6AE620560}"/>
                </a:ext>
              </a:extLst>
            </p:cNvPr>
            <p:cNvSpPr/>
            <p:nvPr/>
          </p:nvSpPr>
          <p:spPr>
            <a:xfrm>
              <a:off x="405064" y="1775336"/>
              <a:ext cx="1355708" cy="805392"/>
            </a:xfrm>
            <a:prstGeom prst="flowChartAlternateProcess">
              <a:avLst/>
            </a:prstGeom>
            <a:solidFill>
              <a:schemeClr val="dk1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+mj-lt"/>
                </a:rPr>
                <a:t>상영 중 영화 </a:t>
              </a:r>
              <a:br>
                <a:rPr lang="en-US" altLang="ko-KR" sz="1100" b="1" dirty="0">
                  <a:latin typeface="+mj-lt"/>
                </a:rPr>
              </a:br>
              <a:r>
                <a:rPr lang="ko-KR" altLang="en-US" sz="1100" b="1" dirty="0">
                  <a:latin typeface="+mj-lt"/>
                </a:rPr>
                <a:t>목록</a:t>
              </a:r>
            </a:p>
          </p:txBody>
        </p:sp>
        <p:sp>
          <p:nvSpPr>
            <p:cNvPr id="5" name="순서도: 대체 처리 4">
              <a:extLst>
                <a:ext uri="{FF2B5EF4-FFF2-40B4-BE49-F238E27FC236}">
                  <a16:creationId xmlns:a16="http://schemas.microsoft.com/office/drawing/2014/main" id="{61336E03-0824-4196-9960-0D93DC431748}"/>
                </a:ext>
              </a:extLst>
            </p:cNvPr>
            <p:cNvSpPr/>
            <p:nvPr/>
          </p:nvSpPr>
          <p:spPr>
            <a:xfrm>
              <a:off x="2362201" y="1775336"/>
              <a:ext cx="1355708" cy="805392"/>
            </a:xfrm>
            <a:prstGeom prst="flowChartAlternateProcess">
              <a:avLst/>
            </a:prstGeom>
            <a:solidFill>
              <a:schemeClr val="dk1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+mj-lt"/>
                </a:rPr>
                <a:t>영화 예매</a:t>
              </a:r>
            </a:p>
          </p:txBody>
        </p:sp>
        <p:sp>
          <p:nvSpPr>
            <p:cNvPr id="6" name="순서도: 대체 처리 5">
              <a:extLst>
                <a:ext uri="{FF2B5EF4-FFF2-40B4-BE49-F238E27FC236}">
                  <a16:creationId xmlns:a16="http://schemas.microsoft.com/office/drawing/2014/main" id="{C0E74CBB-E9DB-423D-94B0-B106ABB0B64E}"/>
                </a:ext>
              </a:extLst>
            </p:cNvPr>
            <p:cNvSpPr/>
            <p:nvPr/>
          </p:nvSpPr>
          <p:spPr>
            <a:xfrm>
              <a:off x="4319338" y="1775336"/>
              <a:ext cx="1355708" cy="805392"/>
            </a:xfrm>
            <a:prstGeom prst="flowChartAlternateProcess">
              <a:avLst/>
            </a:prstGeom>
            <a:solidFill>
              <a:schemeClr val="dk1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+mj-lt"/>
                </a:rPr>
                <a:t>예약 확인</a:t>
              </a:r>
            </a:p>
          </p:txBody>
        </p:sp>
        <p:sp>
          <p:nvSpPr>
            <p:cNvPr id="7" name="순서도: 대체 처리 6">
              <a:extLst>
                <a:ext uri="{FF2B5EF4-FFF2-40B4-BE49-F238E27FC236}">
                  <a16:creationId xmlns:a16="http://schemas.microsoft.com/office/drawing/2014/main" id="{CF02F836-27AF-4292-A4F5-FF902A294C15}"/>
                </a:ext>
              </a:extLst>
            </p:cNvPr>
            <p:cNvSpPr/>
            <p:nvPr/>
          </p:nvSpPr>
          <p:spPr>
            <a:xfrm>
              <a:off x="6276475" y="1775336"/>
              <a:ext cx="1355708" cy="805392"/>
            </a:xfrm>
            <a:prstGeom prst="flowChartAlternateProcess">
              <a:avLst/>
            </a:prstGeom>
            <a:solidFill>
              <a:schemeClr val="dk1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+mj-lt"/>
                </a:rPr>
                <a:t>티켓 출력</a:t>
              </a:r>
            </a:p>
          </p:txBody>
        </p:sp>
        <p:sp>
          <p:nvSpPr>
            <p:cNvPr id="8" name="순서도: 대체 처리 7">
              <a:extLst>
                <a:ext uri="{FF2B5EF4-FFF2-40B4-BE49-F238E27FC236}">
                  <a16:creationId xmlns:a16="http://schemas.microsoft.com/office/drawing/2014/main" id="{FCAE2197-735F-4AF8-A9CB-1A43B6FCB2D1}"/>
                </a:ext>
              </a:extLst>
            </p:cNvPr>
            <p:cNvSpPr/>
            <p:nvPr/>
          </p:nvSpPr>
          <p:spPr>
            <a:xfrm>
              <a:off x="8233612" y="1775336"/>
              <a:ext cx="1355708" cy="805392"/>
            </a:xfrm>
            <a:prstGeom prst="flowChartAlternateProcess">
              <a:avLst/>
            </a:prstGeom>
            <a:solidFill>
              <a:schemeClr val="dk1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+mj-lt"/>
                </a:rPr>
                <a:t>영화 목록</a:t>
              </a:r>
              <a:endParaRPr lang="en-US" altLang="ko-KR" sz="1100" b="1" dirty="0">
                <a:latin typeface="+mj-lt"/>
              </a:endParaRPr>
            </a:p>
            <a:p>
              <a:pPr algn="ctr"/>
              <a:r>
                <a:rPr lang="ko-KR" altLang="en-US" sz="1100" b="1" dirty="0">
                  <a:latin typeface="+mj-lt"/>
                </a:rPr>
                <a:t>업로드</a:t>
              </a:r>
            </a:p>
          </p:txBody>
        </p:sp>
        <p:sp>
          <p:nvSpPr>
            <p:cNvPr id="9" name="순서도: 대체 처리 8">
              <a:extLst>
                <a:ext uri="{FF2B5EF4-FFF2-40B4-BE49-F238E27FC236}">
                  <a16:creationId xmlns:a16="http://schemas.microsoft.com/office/drawing/2014/main" id="{607ABCCD-9AF3-418B-833E-CA227B70C5EF}"/>
                </a:ext>
              </a:extLst>
            </p:cNvPr>
            <p:cNvSpPr/>
            <p:nvPr/>
          </p:nvSpPr>
          <p:spPr>
            <a:xfrm>
              <a:off x="10190749" y="1775336"/>
              <a:ext cx="1355708" cy="805392"/>
            </a:xfrm>
            <a:prstGeom prst="flowChartAlternateProcess">
              <a:avLst/>
            </a:prstGeom>
            <a:solidFill>
              <a:schemeClr val="dk1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+mj-lt"/>
                </a:rPr>
                <a:t>프로그램</a:t>
              </a:r>
              <a:endParaRPr lang="en-US" altLang="ko-KR" sz="1100" b="1" dirty="0">
                <a:latin typeface="+mj-lt"/>
              </a:endParaRPr>
            </a:p>
            <a:p>
              <a:pPr algn="ctr"/>
              <a:r>
                <a:rPr lang="ko-KR" altLang="en-US" sz="1100" b="1" dirty="0">
                  <a:latin typeface="+mj-lt"/>
                </a:rPr>
                <a:t>종료</a:t>
              </a:r>
            </a:p>
          </p:txBody>
        </p:sp>
        <p:sp>
          <p:nvSpPr>
            <p:cNvPr id="10" name="순서도: 대체 처리 9">
              <a:extLst>
                <a:ext uri="{FF2B5EF4-FFF2-40B4-BE49-F238E27FC236}">
                  <a16:creationId xmlns:a16="http://schemas.microsoft.com/office/drawing/2014/main" id="{8BD5E63E-84B7-48E6-8FB8-82080269065F}"/>
                </a:ext>
              </a:extLst>
            </p:cNvPr>
            <p:cNvSpPr/>
            <p:nvPr/>
          </p:nvSpPr>
          <p:spPr>
            <a:xfrm>
              <a:off x="405064" y="2995628"/>
              <a:ext cx="1355708" cy="805392"/>
            </a:xfrm>
            <a:prstGeom prst="flowChartAlternateProcess">
              <a:avLst/>
            </a:prstGeom>
            <a:solidFill>
              <a:schemeClr val="dk1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+mj-lt"/>
                </a:rPr>
                <a:t>목록 조회</a:t>
              </a:r>
            </a:p>
          </p:txBody>
        </p:sp>
        <p:sp>
          <p:nvSpPr>
            <p:cNvPr id="11" name="순서도: 대체 처리 10">
              <a:extLst>
                <a:ext uri="{FF2B5EF4-FFF2-40B4-BE49-F238E27FC236}">
                  <a16:creationId xmlns:a16="http://schemas.microsoft.com/office/drawing/2014/main" id="{914AE32F-E325-4DB0-B1D7-4BCD91712141}"/>
                </a:ext>
              </a:extLst>
            </p:cNvPr>
            <p:cNvSpPr/>
            <p:nvPr/>
          </p:nvSpPr>
          <p:spPr>
            <a:xfrm>
              <a:off x="2362201" y="2995628"/>
              <a:ext cx="1355708" cy="805392"/>
            </a:xfrm>
            <a:prstGeom prst="flowChartAlternateProcess">
              <a:avLst/>
            </a:prstGeom>
            <a:solidFill>
              <a:schemeClr val="dk1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+mj-lt"/>
                </a:rPr>
                <a:t>관람할 영화 </a:t>
              </a:r>
              <a:br>
                <a:rPr lang="en-US" altLang="ko-KR" sz="1100" b="1" dirty="0">
                  <a:latin typeface="+mj-lt"/>
                </a:rPr>
              </a:br>
              <a:r>
                <a:rPr lang="ko-KR" altLang="en-US" sz="1100" b="1" dirty="0">
                  <a:latin typeface="+mj-lt"/>
                </a:rPr>
                <a:t>선택</a:t>
              </a:r>
            </a:p>
          </p:txBody>
        </p:sp>
        <p:sp>
          <p:nvSpPr>
            <p:cNvPr id="12" name="순서도: 대체 처리 11">
              <a:extLst>
                <a:ext uri="{FF2B5EF4-FFF2-40B4-BE49-F238E27FC236}">
                  <a16:creationId xmlns:a16="http://schemas.microsoft.com/office/drawing/2014/main" id="{CD74E96C-F9ED-490B-A5F6-07011C403CE1}"/>
                </a:ext>
              </a:extLst>
            </p:cNvPr>
            <p:cNvSpPr/>
            <p:nvPr/>
          </p:nvSpPr>
          <p:spPr>
            <a:xfrm>
              <a:off x="2362200" y="5382447"/>
              <a:ext cx="1355708" cy="805392"/>
            </a:xfrm>
            <a:prstGeom prst="flowChartAlternateProcess">
              <a:avLst/>
            </a:prstGeom>
            <a:solidFill>
              <a:schemeClr val="dk1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+mj-lt"/>
                </a:rPr>
                <a:t>좌석 선택</a:t>
              </a:r>
              <a:endParaRPr lang="en-US" altLang="ko-KR" sz="1100" b="1" dirty="0">
                <a:latin typeface="+mj-lt"/>
              </a:endParaRPr>
            </a:p>
          </p:txBody>
        </p:sp>
        <p:sp>
          <p:nvSpPr>
            <p:cNvPr id="13" name="순서도: 대체 처리 12">
              <a:extLst>
                <a:ext uri="{FF2B5EF4-FFF2-40B4-BE49-F238E27FC236}">
                  <a16:creationId xmlns:a16="http://schemas.microsoft.com/office/drawing/2014/main" id="{69342619-3B79-408C-AF59-3DD09BC702CE}"/>
                </a:ext>
              </a:extLst>
            </p:cNvPr>
            <p:cNvSpPr/>
            <p:nvPr/>
          </p:nvSpPr>
          <p:spPr>
            <a:xfrm>
              <a:off x="2362201" y="4208329"/>
              <a:ext cx="1355708" cy="805392"/>
            </a:xfrm>
            <a:prstGeom prst="flowChartAlternateProcess">
              <a:avLst/>
            </a:prstGeom>
            <a:solidFill>
              <a:schemeClr val="dk1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+mj-lt"/>
                </a:rPr>
                <a:t>이름</a:t>
              </a:r>
              <a:r>
                <a:rPr lang="en-US" altLang="ko-KR" sz="1100" b="1" dirty="0">
                  <a:latin typeface="+mj-lt"/>
                </a:rPr>
                <a:t>, </a:t>
              </a:r>
              <a:r>
                <a:rPr lang="ko-KR" altLang="en-US" sz="1100" b="1" dirty="0">
                  <a:latin typeface="+mj-lt"/>
                </a:rPr>
                <a:t>나이</a:t>
              </a:r>
              <a:endParaRPr lang="en-US" altLang="ko-KR" sz="1100" b="1" dirty="0">
                <a:latin typeface="+mj-lt"/>
              </a:endParaRPr>
            </a:p>
            <a:p>
              <a:pPr algn="ctr"/>
              <a:r>
                <a:rPr lang="ko-KR" altLang="en-US" sz="1100" b="1" dirty="0">
                  <a:latin typeface="+mj-lt"/>
                </a:rPr>
                <a:t>입력</a:t>
              </a:r>
            </a:p>
          </p:txBody>
        </p:sp>
        <p:cxnSp>
          <p:nvCxnSpPr>
            <p:cNvPr id="15" name="연결선: 구부러짐 14">
              <a:extLst>
                <a:ext uri="{FF2B5EF4-FFF2-40B4-BE49-F238E27FC236}">
                  <a16:creationId xmlns:a16="http://schemas.microsoft.com/office/drawing/2014/main" id="{30DF917A-0A3F-4AC2-9407-F5163A4C37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1294" y="3417616"/>
              <a:ext cx="12700" cy="1212701"/>
            </a:xfrm>
            <a:prstGeom prst="curvedConnector3">
              <a:avLst>
                <a:gd name="adj1" fmla="val -3616512"/>
              </a:avLst>
            </a:prstGeom>
            <a:ln w="12700">
              <a:tailEnd type="triangle"/>
            </a:ln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C658B33-5349-4382-8E92-CFDD6DB6213F}"/>
                </a:ext>
              </a:extLst>
            </p:cNvPr>
            <p:cNvSpPr txBox="1"/>
            <p:nvPr/>
          </p:nvSpPr>
          <p:spPr>
            <a:xfrm>
              <a:off x="1495381" y="3837202"/>
              <a:ext cx="984456" cy="739852"/>
            </a:xfrm>
            <a:prstGeom prst="rect">
              <a:avLst/>
            </a:prstGeom>
            <a:noFill/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고객의 연령이 시청연령과 맞지 않을 경우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19" name="순서도: 대체 처리 18">
              <a:extLst>
                <a:ext uri="{FF2B5EF4-FFF2-40B4-BE49-F238E27FC236}">
                  <a16:creationId xmlns:a16="http://schemas.microsoft.com/office/drawing/2014/main" id="{D8D4DBCA-DAA8-466E-B1A0-5A2F4B64FE06}"/>
                </a:ext>
              </a:extLst>
            </p:cNvPr>
            <p:cNvSpPr/>
            <p:nvPr/>
          </p:nvSpPr>
          <p:spPr>
            <a:xfrm>
              <a:off x="6271278" y="5382446"/>
              <a:ext cx="1355708" cy="805392"/>
            </a:xfrm>
            <a:prstGeom prst="flowChartAlternateProcess">
              <a:avLst/>
            </a:prstGeom>
            <a:solidFill>
              <a:schemeClr val="dk1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+mj-lt"/>
                </a:rPr>
                <a:t>확인 완료</a:t>
              </a:r>
              <a:br>
                <a:rPr lang="en-US" altLang="ko-KR" sz="1100" b="1" dirty="0">
                  <a:latin typeface="+mj-lt"/>
                </a:rPr>
              </a:br>
              <a:r>
                <a:rPr lang="en-US" altLang="ko-KR" sz="1100" b="1" dirty="0">
                  <a:latin typeface="+mj-lt"/>
                </a:rPr>
                <a:t>&gt; </a:t>
              </a:r>
              <a:r>
                <a:rPr lang="ko-KR" altLang="en-US" sz="1100" b="1" dirty="0">
                  <a:latin typeface="+mj-lt"/>
                </a:rPr>
                <a:t>예약 성공</a:t>
              </a:r>
            </a:p>
          </p:txBody>
        </p:sp>
        <p:sp>
          <p:nvSpPr>
            <p:cNvPr id="21" name="순서도: 대체 처리 20">
              <a:extLst>
                <a:ext uri="{FF2B5EF4-FFF2-40B4-BE49-F238E27FC236}">
                  <a16:creationId xmlns:a16="http://schemas.microsoft.com/office/drawing/2014/main" id="{073F6CDF-4625-4484-B8D0-F537BE40E582}"/>
                </a:ext>
              </a:extLst>
            </p:cNvPr>
            <p:cNvSpPr/>
            <p:nvPr/>
          </p:nvSpPr>
          <p:spPr>
            <a:xfrm>
              <a:off x="4319338" y="2995628"/>
              <a:ext cx="1355708" cy="805392"/>
            </a:xfrm>
            <a:prstGeom prst="flowChartAlternateProcess">
              <a:avLst/>
            </a:prstGeom>
            <a:solidFill>
              <a:schemeClr val="dk1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+mj-lt"/>
                </a:rPr>
                <a:t>이름</a:t>
              </a:r>
              <a:r>
                <a:rPr lang="en-US" altLang="ko-KR" sz="1100" b="1" dirty="0">
                  <a:latin typeface="+mj-lt"/>
                </a:rPr>
                <a:t>,</a:t>
              </a:r>
            </a:p>
            <a:p>
              <a:pPr algn="ctr"/>
              <a:r>
                <a:rPr lang="ko-KR" altLang="en-US" sz="1100" b="1" dirty="0">
                  <a:latin typeface="+mj-lt"/>
                </a:rPr>
                <a:t>결제 비밀번호</a:t>
              </a:r>
              <a:endParaRPr lang="en-US" altLang="ko-KR" sz="1100" b="1" dirty="0">
                <a:latin typeface="+mj-lt"/>
              </a:endParaRPr>
            </a:p>
            <a:p>
              <a:pPr algn="ctr"/>
              <a:r>
                <a:rPr lang="ko-KR" altLang="en-US" sz="1100" b="1" dirty="0">
                  <a:latin typeface="+mj-lt"/>
                </a:rPr>
                <a:t>확인</a:t>
              </a:r>
              <a:endParaRPr lang="en-US" altLang="ko-KR" sz="1100" b="1" dirty="0">
                <a:latin typeface="+mj-lt"/>
              </a:endParaRPr>
            </a:p>
          </p:txBody>
        </p:sp>
        <p:sp>
          <p:nvSpPr>
            <p:cNvPr id="23" name="순서도: 대체 처리 22">
              <a:extLst>
                <a:ext uri="{FF2B5EF4-FFF2-40B4-BE49-F238E27FC236}">
                  <a16:creationId xmlns:a16="http://schemas.microsoft.com/office/drawing/2014/main" id="{F624BC32-24A5-4D0E-A5F8-A63618E53EE1}"/>
                </a:ext>
              </a:extLst>
            </p:cNvPr>
            <p:cNvSpPr/>
            <p:nvPr/>
          </p:nvSpPr>
          <p:spPr>
            <a:xfrm>
              <a:off x="4319338" y="4189037"/>
              <a:ext cx="1355708" cy="805392"/>
            </a:xfrm>
            <a:prstGeom prst="flowChartAlternateProcess">
              <a:avLst/>
            </a:prstGeom>
            <a:solidFill>
              <a:schemeClr val="dk1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+mj-lt"/>
                </a:rPr>
                <a:t>예약 내역 확인</a:t>
              </a:r>
              <a:endParaRPr lang="en-US" altLang="ko-KR" sz="1100" b="1" dirty="0">
                <a:latin typeface="+mj-lt"/>
              </a:endParaRPr>
            </a:p>
          </p:txBody>
        </p:sp>
        <p:sp>
          <p:nvSpPr>
            <p:cNvPr id="24" name="순서도: 대체 처리 23">
              <a:extLst>
                <a:ext uri="{FF2B5EF4-FFF2-40B4-BE49-F238E27FC236}">
                  <a16:creationId xmlns:a16="http://schemas.microsoft.com/office/drawing/2014/main" id="{45EA7DDD-4D09-4AAA-87AF-E8B5953A437E}"/>
                </a:ext>
              </a:extLst>
            </p:cNvPr>
            <p:cNvSpPr/>
            <p:nvPr/>
          </p:nvSpPr>
          <p:spPr>
            <a:xfrm>
              <a:off x="6276475" y="2995628"/>
              <a:ext cx="1355708" cy="805392"/>
            </a:xfrm>
            <a:prstGeom prst="flowChartAlternateProcess">
              <a:avLst/>
            </a:prstGeom>
            <a:solidFill>
              <a:schemeClr val="dk1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+mj-lt"/>
                </a:rPr>
                <a:t>이름</a:t>
              </a:r>
              <a:r>
                <a:rPr lang="en-US" altLang="ko-KR" sz="1100" b="1" dirty="0">
                  <a:latin typeface="+mj-lt"/>
                </a:rPr>
                <a:t>,</a:t>
              </a:r>
            </a:p>
            <a:p>
              <a:pPr algn="ctr"/>
              <a:r>
                <a:rPr lang="ko-KR" altLang="en-US" sz="1100" b="1" dirty="0">
                  <a:latin typeface="+mj-lt"/>
                </a:rPr>
                <a:t>결제 비밀번호</a:t>
              </a:r>
              <a:endParaRPr lang="en-US" altLang="ko-KR" sz="1100" b="1" dirty="0">
                <a:latin typeface="+mj-lt"/>
              </a:endParaRPr>
            </a:p>
            <a:p>
              <a:pPr algn="ctr"/>
              <a:r>
                <a:rPr lang="ko-KR" altLang="en-US" sz="1100" b="1" dirty="0">
                  <a:latin typeface="+mj-lt"/>
                </a:rPr>
                <a:t>확인</a:t>
              </a:r>
              <a:endParaRPr lang="en-US" altLang="ko-KR" sz="1100" b="1" dirty="0">
                <a:latin typeface="+mj-lt"/>
              </a:endParaRPr>
            </a:p>
          </p:txBody>
        </p:sp>
        <p:sp>
          <p:nvSpPr>
            <p:cNvPr id="25" name="순서도: 대체 처리 24">
              <a:extLst>
                <a:ext uri="{FF2B5EF4-FFF2-40B4-BE49-F238E27FC236}">
                  <a16:creationId xmlns:a16="http://schemas.microsoft.com/office/drawing/2014/main" id="{2C74A3AC-6ECE-4B78-B36E-34FF21DEB3C6}"/>
                </a:ext>
              </a:extLst>
            </p:cNvPr>
            <p:cNvSpPr/>
            <p:nvPr/>
          </p:nvSpPr>
          <p:spPr>
            <a:xfrm>
              <a:off x="6276475" y="4189037"/>
              <a:ext cx="1355708" cy="805392"/>
            </a:xfrm>
            <a:prstGeom prst="flowChartAlternateProcess">
              <a:avLst/>
            </a:prstGeom>
            <a:solidFill>
              <a:schemeClr val="dk1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+mj-lt"/>
                </a:rPr>
                <a:t>티켓</a:t>
              </a:r>
              <a:r>
                <a:rPr lang="en-US" altLang="ko-KR" sz="1100" b="1" dirty="0">
                  <a:latin typeface="+mj-lt"/>
                </a:rPr>
                <a:t>.txt </a:t>
              </a:r>
            </a:p>
            <a:p>
              <a:pPr algn="ctr"/>
              <a:r>
                <a:rPr lang="ko-KR" altLang="en-US" sz="1100" b="1" dirty="0">
                  <a:latin typeface="+mj-lt"/>
                </a:rPr>
                <a:t>파일 저장</a:t>
              </a:r>
              <a:endParaRPr lang="en-US" altLang="ko-KR" sz="1100" b="1" dirty="0">
                <a:latin typeface="+mj-lt"/>
              </a:endParaRPr>
            </a:p>
          </p:txBody>
        </p:sp>
        <p:sp>
          <p:nvSpPr>
            <p:cNvPr id="26" name="순서도: 대체 처리 25">
              <a:extLst>
                <a:ext uri="{FF2B5EF4-FFF2-40B4-BE49-F238E27FC236}">
                  <a16:creationId xmlns:a16="http://schemas.microsoft.com/office/drawing/2014/main" id="{BF35B2D3-F85B-4C52-9D6B-878DCDD6E515}"/>
                </a:ext>
              </a:extLst>
            </p:cNvPr>
            <p:cNvSpPr/>
            <p:nvPr/>
          </p:nvSpPr>
          <p:spPr>
            <a:xfrm>
              <a:off x="8233612" y="2995628"/>
              <a:ext cx="1355708" cy="805392"/>
            </a:xfrm>
            <a:prstGeom prst="flowChartAlternateProcess">
              <a:avLst/>
            </a:prstGeom>
            <a:solidFill>
              <a:schemeClr val="dk1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+mj-lt"/>
                </a:rPr>
                <a:t>스케줄</a:t>
              </a:r>
              <a:r>
                <a:rPr lang="en-US" altLang="ko-KR" sz="1100" b="1" dirty="0">
                  <a:latin typeface="+mj-lt"/>
                </a:rPr>
                <a:t>.txt</a:t>
              </a:r>
            </a:p>
            <a:p>
              <a:pPr algn="ctr"/>
              <a:r>
                <a:rPr lang="ko-KR" altLang="en-US" sz="1100" b="1" dirty="0">
                  <a:latin typeface="+mj-lt"/>
                </a:rPr>
                <a:t>파일 업로드</a:t>
              </a:r>
              <a:endParaRPr lang="en-US" altLang="ko-KR" sz="1100" b="1" dirty="0">
                <a:latin typeface="+mj-lt"/>
              </a:endParaRPr>
            </a:p>
          </p:txBody>
        </p:sp>
        <p:sp>
          <p:nvSpPr>
            <p:cNvPr id="27" name="순서도: 대체 처리 26">
              <a:extLst>
                <a:ext uri="{FF2B5EF4-FFF2-40B4-BE49-F238E27FC236}">
                  <a16:creationId xmlns:a16="http://schemas.microsoft.com/office/drawing/2014/main" id="{D99AFA3D-AD28-4744-A2F2-8BFD22D8A2CD}"/>
                </a:ext>
              </a:extLst>
            </p:cNvPr>
            <p:cNvSpPr/>
            <p:nvPr/>
          </p:nvSpPr>
          <p:spPr>
            <a:xfrm>
              <a:off x="8233612" y="4189037"/>
              <a:ext cx="1355708" cy="805392"/>
            </a:xfrm>
            <a:prstGeom prst="flowChartAlternateProcess">
              <a:avLst/>
            </a:prstGeom>
            <a:solidFill>
              <a:schemeClr val="dk1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b="1" dirty="0">
                  <a:latin typeface="+mj-lt"/>
                </a:rPr>
                <a:t>항공편 목록에</a:t>
              </a:r>
              <a:endParaRPr lang="en-US" altLang="ko-KR" sz="1100" b="1" dirty="0">
                <a:latin typeface="+mj-lt"/>
              </a:endParaRPr>
            </a:p>
            <a:p>
              <a:pPr algn="ctr"/>
              <a:r>
                <a:rPr lang="ko-KR" altLang="en-US" sz="1100" b="1" dirty="0">
                  <a:latin typeface="+mj-lt"/>
                </a:rPr>
                <a:t>추가</a:t>
              </a:r>
              <a:endParaRPr lang="en-US" altLang="ko-KR" sz="1100" b="1" dirty="0">
                <a:latin typeface="+mj-lt"/>
              </a:endParaRPr>
            </a:p>
          </p:txBody>
        </p: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A53D600A-EBA6-4002-B551-8B5BA7484AB7}"/>
                </a:ext>
              </a:extLst>
            </p:cNvPr>
            <p:cNvCxnSpPr>
              <a:cxnSpLocks/>
              <a:stCxn id="4" idx="2"/>
              <a:endCxn id="10" idx="0"/>
            </p:cNvCxnSpPr>
            <p:nvPr/>
          </p:nvCxnSpPr>
          <p:spPr>
            <a:xfrm>
              <a:off x="1082918" y="2580728"/>
              <a:ext cx="0" cy="4149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3591C06D-B0D2-4A4B-9BE5-33F89F234A60}"/>
                </a:ext>
              </a:extLst>
            </p:cNvPr>
            <p:cNvCxnSpPr>
              <a:cxnSpLocks/>
              <a:stCxn id="5" idx="2"/>
              <a:endCxn id="11" idx="0"/>
            </p:cNvCxnSpPr>
            <p:nvPr/>
          </p:nvCxnSpPr>
          <p:spPr>
            <a:xfrm>
              <a:off x="3040055" y="2580728"/>
              <a:ext cx="0" cy="4149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353871BF-AF57-4C4A-BB0A-7598917FEBA9}"/>
                </a:ext>
              </a:extLst>
            </p:cNvPr>
            <p:cNvCxnSpPr>
              <a:cxnSpLocks/>
              <a:stCxn id="6" idx="2"/>
              <a:endCxn id="21" idx="0"/>
            </p:cNvCxnSpPr>
            <p:nvPr/>
          </p:nvCxnSpPr>
          <p:spPr>
            <a:xfrm>
              <a:off x="4997192" y="2580728"/>
              <a:ext cx="0" cy="4149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93945AFF-754A-4CD2-83B9-85FD02585753}"/>
                </a:ext>
              </a:extLst>
            </p:cNvPr>
            <p:cNvCxnSpPr>
              <a:cxnSpLocks/>
              <a:stCxn id="7" idx="2"/>
              <a:endCxn id="24" idx="0"/>
            </p:cNvCxnSpPr>
            <p:nvPr/>
          </p:nvCxnSpPr>
          <p:spPr>
            <a:xfrm>
              <a:off x="6954329" y="2580728"/>
              <a:ext cx="0" cy="4149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1D036DC0-4A36-46FE-96C6-7B4C0E64FCD2}"/>
                </a:ext>
              </a:extLst>
            </p:cNvPr>
            <p:cNvCxnSpPr>
              <a:cxnSpLocks/>
              <a:stCxn id="8" idx="2"/>
              <a:endCxn id="26" idx="0"/>
            </p:cNvCxnSpPr>
            <p:nvPr/>
          </p:nvCxnSpPr>
          <p:spPr>
            <a:xfrm>
              <a:off x="8911466" y="2580728"/>
              <a:ext cx="0" cy="41490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1C89657D-CBFF-4D2C-8946-CB39F4E3CAAB}"/>
                </a:ext>
              </a:extLst>
            </p:cNvPr>
            <p:cNvCxnSpPr>
              <a:cxnSpLocks/>
              <a:stCxn id="11" idx="2"/>
              <a:endCxn id="13" idx="0"/>
            </p:cNvCxnSpPr>
            <p:nvPr/>
          </p:nvCxnSpPr>
          <p:spPr>
            <a:xfrm>
              <a:off x="3040055" y="3801020"/>
              <a:ext cx="0" cy="407309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2F2B7CC3-D6B2-4FCD-B3DD-0A13F661F9C6}"/>
                </a:ext>
              </a:extLst>
            </p:cNvPr>
            <p:cNvCxnSpPr>
              <a:cxnSpLocks/>
              <a:stCxn id="21" idx="2"/>
              <a:endCxn id="23" idx="0"/>
            </p:cNvCxnSpPr>
            <p:nvPr/>
          </p:nvCxnSpPr>
          <p:spPr>
            <a:xfrm>
              <a:off x="4997192" y="3801020"/>
              <a:ext cx="0" cy="38801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E717BF73-E9EA-41F5-B2E8-4C7B6F8B3A77}"/>
                </a:ext>
              </a:extLst>
            </p:cNvPr>
            <p:cNvCxnSpPr>
              <a:cxnSpLocks/>
              <a:stCxn id="24" idx="2"/>
              <a:endCxn id="25" idx="0"/>
            </p:cNvCxnSpPr>
            <p:nvPr/>
          </p:nvCxnSpPr>
          <p:spPr>
            <a:xfrm>
              <a:off x="6954329" y="3801020"/>
              <a:ext cx="0" cy="38801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B29F5607-2B41-4CEE-B618-E7812E8BDA36}"/>
                </a:ext>
              </a:extLst>
            </p:cNvPr>
            <p:cNvCxnSpPr>
              <a:cxnSpLocks/>
              <a:stCxn id="26" idx="2"/>
              <a:endCxn id="27" idx="0"/>
            </p:cNvCxnSpPr>
            <p:nvPr/>
          </p:nvCxnSpPr>
          <p:spPr>
            <a:xfrm>
              <a:off x="8911466" y="3801020"/>
              <a:ext cx="0" cy="38801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D1D221FB-90EB-44DC-8F45-FF30F0205A43}"/>
                </a:ext>
              </a:extLst>
            </p:cNvPr>
            <p:cNvCxnSpPr>
              <a:cxnSpLocks/>
              <a:stCxn id="13" idx="2"/>
              <a:endCxn id="12" idx="0"/>
            </p:cNvCxnSpPr>
            <p:nvPr/>
          </p:nvCxnSpPr>
          <p:spPr>
            <a:xfrm flipH="1">
              <a:off x="3040054" y="5013721"/>
              <a:ext cx="1" cy="36872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3A31BE93-048B-4A0D-A474-FFD8A15C9323}"/>
                </a:ext>
              </a:extLst>
            </p:cNvPr>
            <p:cNvCxnSpPr>
              <a:cxnSpLocks/>
              <a:stCxn id="12" idx="3"/>
              <a:endCxn id="57" idx="1"/>
            </p:cNvCxnSpPr>
            <p:nvPr/>
          </p:nvCxnSpPr>
          <p:spPr>
            <a:xfrm flipV="1">
              <a:off x="3717908" y="5785142"/>
              <a:ext cx="519809" cy="1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8954EAE-04BF-42ED-8BB9-A6A34375F901}"/>
                </a:ext>
              </a:extLst>
            </p:cNvPr>
            <p:cNvSpPr txBox="1"/>
            <p:nvPr/>
          </p:nvSpPr>
          <p:spPr>
            <a:xfrm>
              <a:off x="2857837" y="6452744"/>
              <a:ext cx="2321570" cy="246220"/>
            </a:xfrm>
            <a:prstGeom prst="rect">
              <a:avLst/>
            </a:prstGeom>
            <a:noFill/>
            <a:effectLst>
              <a:outerShdw blurRad="76200" dist="12700" dir="2700000" sy="-23000" kx="-800400" algn="bl" rotWithShape="0">
                <a:prstClr val="black">
                  <a:alpha val="2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>
                  <a:solidFill>
                    <a:schemeClr val="bg1">
                      <a:lumMod val="50000"/>
                    </a:schemeClr>
                  </a:solidFill>
                  <a:latin typeface="+mj-lt"/>
                </a:rPr>
                <a:t>이미 예약된 좌석인 경우 다시 선택</a:t>
              </a:r>
              <a:endParaRPr lang="en-US" altLang="ko-KR" sz="1000" b="1" dirty="0">
                <a:solidFill>
                  <a:schemeClr val="bg1">
                    <a:lumMod val="50000"/>
                  </a:schemeClr>
                </a:solidFill>
                <a:latin typeface="+mj-lt"/>
              </a:endParaRPr>
            </a:p>
          </p:txBody>
        </p:sp>
        <p:cxnSp>
          <p:nvCxnSpPr>
            <p:cNvPr id="70" name="연결선: 구부러짐 69">
              <a:extLst>
                <a:ext uri="{FF2B5EF4-FFF2-40B4-BE49-F238E27FC236}">
                  <a16:creationId xmlns:a16="http://schemas.microsoft.com/office/drawing/2014/main" id="{E6D51D07-B7A3-4E1C-9A0A-BA6462A5A1E5}"/>
                </a:ext>
              </a:extLst>
            </p:cNvPr>
            <p:cNvCxnSpPr>
              <a:cxnSpLocks/>
              <a:stCxn id="57" idx="2"/>
              <a:endCxn id="12" idx="2"/>
            </p:cNvCxnSpPr>
            <p:nvPr/>
          </p:nvCxnSpPr>
          <p:spPr>
            <a:xfrm rot="5400000">
              <a:off x="3977813" y="5250080"/>
              <a:ext cx="1" cy="1875517"/>
            </a:xfrm>
            <a:prstGeom prst="curvedConnector3">
              <a:avLst>
                <a:gd name="adj1" fmla="val 22860100000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12113737-FC68-463D-A9B5-4F3DBC4D9A20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>
              <a:off x="1760772" y="2178032"/>
              <a:ext cx="60142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AC4C2DD0-738A-4CE5-B172-A44469F4768D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>
              <a:off x="3717909" y="2178032"/>
              <a:ext cx="60142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D8947C14-3D3B-4A71-8D9B-418829C799B1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>
              <a:off x="5675046" y="2178032"/>
              <a:ext cx="60142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직선 연결선 82">
              <a:extLst>
                <a:ext uri="{FF2B5EF4-FFF2-40B4-BE49-F238E27FC236}">
                  <a16:creationId xmlns:a16="http://schemas.microsoft.com/office/drawing/2014/main" id="{7A2CDFC7-515D-4774-AE70-5FF80FB340E2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7632183" y="2178032"/>
              <a:ext cx="60142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85D93254-E7C9-4A7A-BE2E-66FD5DA43AEF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>
              <a:off x="9589320" y="2178032"/>
              <a:ext cx="60142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7" name="연결선: 구부러짐 46">
            <a:extLst>
              <a:ext uri="{FF2B5EF4-FFF2-40B4-BE49-F238E27FC236}">
                <a16:creationId xmlns:a16="http://schemas.microsoft.com/office/drawing/2014/main" id="{F6A1B897-567D-40BC-A200-C989F7D72C16}"/>
              </a:ext>
            </a:extLst>
          </p:cNvPr>
          <p:cNvCxnSpPr>
            <a:cxnSpLocks/>
            <a:stCxn id="26" idx="3"/>
            <a:endCxn id="8" idx="3"/>
          </p:cNvCxnSpPr>
          <p:nvPr/>
        </p:nvCxnSpPr>
        <p:spPr>
          <a:xfrm flipV="1">
            <a:off x="9553431" y="2050818"/>
            <a:ext cx="12700" cy="1167568"/>
          </a:xfrm>
          <a:prstGeom prst="curvedConnector3">
            <a:avLst>
              <a:gd name="adj1" fmla="val 1800000"/>
            </a:avLst>
          </a:prstGeom>
          <a:ln w="12700">
            <a:tailEnd type="triangle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CB25A8C-2C7E-42EF-9366-5567E72FCE97}"/>
              </a:ext>
            </a:extLst>
          </p:cNvPr>
          <p:cNvSpPr txBox="1"/>
          <p:nvPr/>
        </p:nvSpPr>
        <p:spPr>
          <a:xfrm>
            <a:off x="9731036" y="2436115"/>
            <a:ext cx="941921" cy="400110"/>
          </a:xfrm>
          <a:prstGeom prst="rect">
            <a:avLst/>
          </a:prstGeom>
          <a:noFill/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관리자가 </a:t>
            </a:r>
            <a:b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</a:b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아닐 경우</a:t>
            </a:r>
            <a:endParaRPr lang="en-US" altLang="ko-KR" sz="10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cxnSp>
        <p:nvCxnSpPr>
          <p:cNvPr id="53" name="연결선: 구부러짐 52">
            <a:extLst>
              <a:ext uri="{FF2B5EF4-FFF2-40B4-BE49-F238E27FC236}">
                <a16:creationId xmlns:a16="http://schemas.microsoft.com/office/drawing/2014/main" id="{96DB58D1-E6C6-49CA-9080-7BA57DDA298D}"/>
              </a:ext>
            </a:extLst>
          </p:cNvPr>
          <p:cNvCxnSpPr>
            <a:cxnSpLocks/>
            <a:stCxn id="11" idx="3"/>
            <a:endCxn id="5" idx="3"/>
          </p:cNvCxnSpPr>
          <p:nvPr/>
        </p:nvCxnSpPr>
        <p:spPr>
          <a:xfrm flipV="1">
            <a:off x="3935701" y="2050818"/>
            <a:ext cx="12700" cy="1167568"/>
          </a:xfrm>
          <a:prstGeom prst="curvedConnector3">
            <a:avLst>
              <a:gd name="adj1" fmla="val 1800000"/>
            </a:avLst>
          </a:prstGeom>
          <a:ln w="12700">
            <a:tailEnd type="triangle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B0DB884-08D7-47C4-AF58-76E6E6E00385}"/>
              </a:ext>
            </a:extLst>
          </p:cNvPr>
          <p:cNvSpPr txBox="1"/>
          <p:nvPr/>
        </p:nvSpPr>
        <p:spPr>
          <a:xfrm>
            <a:off x="4113306" y="2517330"/>
            <a:ext cx="941921" cy="246221"/>
          </a:xfrm>
          <a:prstGeom prst="rect">
            <a:avLst/>
          </a:prstGeom>
          <a:noFill/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0 </a:t>
            </a:r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입력 시</a:t>
            </a:r>
            <a:endParaRPr lang="en-US" altLang="ko-KR" sz="10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57" name="순서도: 대체 처리 56">
            <a:extLst>
              <a:ext uri="{FF2B5EF4-FFF2-40B4-BE49-F238E27FC236}">
                <a16:creationId xmlns:a16="http://schemas.microsoft.com/office/drawing/2014/main" id="{1903E6F4-4A50-435D-978F-FC4B4AE21546}"/>
              </a:ext>
            </a:extLst>
          </p:cNvPr>
          <p:cNvSpPr/>
          <p:nvPr/>
        </p:nvSpPr>
        <p:spPr>
          <a:xfrm>
            <a:off x="4433050" y="5116781"/>
            <a:ext cx="1297133" cy="770594"/>
          </a:xfrm>
          <a:prstGeom prst="flowChartAlternateProcess">
            <a:avLst/>
          </a:prstGeom>
          <a:solidFill>
            <a:schemeClr val="dk1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latin typeface="+mj-lt"/>
              </a:rPr>
              <a:t>결제 비밀번호</a:t>
            </a:r>
            <a:endParaRPr lang="en-US" altLang="ko-KR" sz="1100" b="1" dirty="0">
              <a:latin typeface="+mj-lt"/>
            </a:endParaRPr>
          </a:p>
          <a:p>
            <a:pPr algn="ctr"/>
            <a:r>
              <a:rPr lang="ko-KR" altLang="en-US" sz="1100" b="1" dirty="0">
                <a:latin typeface="+mj-lt"/>
              </a:rPr>
              <a:t>입력</a:t>
            </a:r>
            <a:endParaRPr lang="en-US" altLang="ko-KR" sz="1100" b="1" dirty="0">
              <a:latin typeface="+mj-lt"/>
            </a:endParaRPr>
          </a:p>
          <a:p>
            <a:pPr algn="ctr"/>
            <a:r>
              <a:rPr lang="en-US" altLang="ko-KR" sz="1100" b="1" dirty="0">
                <a:latin typeface="+mj-lt"/>
              </a:rPr>
              <a:t>&gt; </a:t>
            </a:r>
            <a:r>
              <a:rPr lang="ko-KR" altLang="en-US" sz="1100" b="1" dirty="0">
                <a:latin typeface="+mj-lt"/>
              </a:rPr>
              <a:t>예약 </a:t>
            </a:r>
            <a:br>
              <a:rPr lang="en-US" altLang="ko-KR" sz="1100" b="1" dirty="0">
                <a:latin typeface="+mj-lt"/>
              </a:rPr>
            </a:br>
            <a:r>
              <a:rPr lang="ko-KR" altLang="en-US" sz="1100" b="1" dirty="0">
                <a:latin typeface="+mj-lt"/>
              </a:rPr>
              <a:t>다시 확인</a:t>
            </a:r>
          </a:p>
        </p:txBody>
      </p: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8F2427B5-9AF7-46E0-9637-F79F0587A54C}"/>
              </a:ext>
            </a:extLst>
          </p:cNvPr>
          <p:cNvCxnSpPr>
            <a:cxnSpLocks/>
            <a:stCxn id="57" idx="3"/>
            <a:endCxn id="19" idx="1"/>
          </p:cNvCxnSpPr>
          <p:nvPr/>
        </p:nvCxnSpPr>
        <p:spPr>
          <a:xfrm>
            <a:off x="5730183" y="5502078"/>
            <a:ext cx="648566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연결선: 구부러짐 63">
            <a:extLst>
              <a:ext uri="{FF2B5EF4-FFF2-40B4-BE49-F238E27FC236}">
                <a16:creationId xmlns:a16="http://schemas.microsoft.com/office/drawing/2014/main" id="{6D879243-CA4A-4682-A518-11BE28A512EF}"/>
              </a:ext>
            </a:extLst>
          </p:cNvPr>
          <p:cNvCxnSpPr>
            <a:cxnSpLocks/>
            <a:stCxn id="57" idx="1"/>
            <a:endCxn id="5" idx="3"/>
          </p:cNvCxnSpPr>
          <p:nvPr/>
        </p:nvCxnSpPr>
        <p:spPr>
          <a:xfrm rot="10800000">
            <a:off x="3935702" y="2050818"/>
            <a:ext cx="497349" cy="3451260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62DDFB47-6F7C-4C72-B39A-B27F567F77F3}"/>
              </a:ext>
            </a:extLst>
          </p:cNvPr>
          <p:cNvSpPr txBox="1"/>
          <p:nvPr/>
        </p:nvSpPr>
        <p:spPr>
          <a:xfrm>
            <a:off x="3287133" y="4807182"/>
            <a:ext cx="2221264" cy="246221"/>
          </a:xfrm>
          <a:prstGeom prst="rect">
            <a:avLst/>
          </a:prstGeom>
          <a:noFill/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sz="10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취소 또는 기타 입력의 경우</a:t>
            </a:r>
            <a:endParaRPr lang="en-US" altLang="ko-KR" sz="1000" b="1" dirty="0">
              <a:solidFill>
                <a:schemeClr val="bg1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71075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988003-2CBE-451C-992D-939DFC1C6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958"/>
            <a:ext cx="10515600" cy="1325563"/>
          </a:xfrm>
        </p:spPr>
        <p:txBody>
          <a:bodyPr/>
          <a:lstStyle/>
          <a:p>
            <a:r>
              <a:rPr lang="ko-KR" altLang="en-US" dirty="0"/>
              <a:t>영화관 예약 클래스 구성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DBEE668-AA90-4DC5-B4B1-A9576650249C}"/>
              </a:ext>
            </a:extLst>
          </p:cNvPr>
          <p:cNvSpPr/>
          <p:nvPr/>
        </p:nvSpPr>
        <p:spPr>
          <a:xfrm>
            <a:off x="1421484" y="1475699"/>
            <a:ext cx="9693929" cy="61626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06C70984-2FBF-4F8F-9BBD-64BA8A0F6F9D}"/>
              </a:ext>
            </a:extLst>
          </p:cNvPr>
          <p:cNvSpPr/>
          <p:nvPr/>
        </p:nvSpPr>
        <p:spPr>
          <a:xfrm>
            <a:off x="1185892" y="1532397"/>
            <a:ext cx="2774010" cy="455832"/>
          </a:xfrm>
          <a:prstGeom prst="homePlat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+mj-lt"/>
              </a:rPr>
              <a:t>Main1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05445F-57E9-468A-B65A-A48D27CB76F5}"/>
              </a:ext>
            </a:extLst>
          </p:cNvPr>
          <p:cNvSpPr txBox="1"/>
          <p:nvPr/>
        </p:nvSpPr>
        <p:spPr>
          <a:xfrm>
            <a:off x="4195494" y="1594622"/>
            <a:ext cx="3700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실제 프로그램을 실행하는 클래스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9BB0DE11-1EB7-44BC-84A6-814B59F07678}"/>
              </a:ext>
            </a:extLst>
          </p:cNvPr>
          <p:cNvSpPr/>
          <p:nvPr/>
        </p:nvSpPr>
        <p:spPr>
          <a:xfrm>
            <a:off x="1421484" y="2405680"/>
            <a:ext cx="9693929" cy="61626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D81CBBE7-B971-4B04-A4D7-143C2CA59C32}"/>
              </a:ext>
            </a:extLst>
          </p:cNvPr>
          <p:cNvSpPr/>
          <p:nvPr/>
        </p:nvSpPr>
        <p:spPr>
          <a:xfrm>
            <a:off x="1185892" y="2462378"/>
            <a:ext cx="2774010" cy="455832"/>
          </a:xfrm>
          <a:prstGeom prst="homePlat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err="1">
                <a:latin typeface="+mj-lt"/>
              </a:rPr>
              <a:t>MovieManager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E4A77F-C7F9-4D14-B95C-E1CB49F2BA04}"/>
              </a:ext>
            </a:extLst>
          </p:cNvPr>
          <p:cNvSpPr txBox="1"/>
          <p:nvPr/>
        </p:nvSpPr>
        <p:spPr>
          <a:xfrm>
            <a:off x="4256964" y="2532957"/>
            <a:ext cx="4425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예약과 출력 등</a:t>
            </a:r>
            <a:r>
              <a:rPr lang="en-US" altLang="ko-KR" dirty="0"/>
              <a:t>,</a:t>
            </a:r>
            <a:r>
              <a:rPr lang="ko-KR" altLang="en-US" dirty="0"/>
              <a:t> 기능을 구현한 클래스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6C4D1C50-7DEC-45C7-93CF-DB02C2EEBC43}"/>
              </a:ext>
            </a:extLst>
          </p:cNvPr>
          <p:cNvSpPr/>
          <p:nvPr/>
        </p:nvSpPr>
        <p:spPr>
          <a:xfrm>
            <a:off x="1421484" y="3288624"/>
            <a:ext cx="9693929" cy="61626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id="{20F3DB4C-0C39-42F1-A803-B249C82CD49F}"/>
              </a:ext>
            </a:extLst>
          </p:cNvPr>
          <p:cNvSpPr/>
          <p:nvPr/>
        </p:nvSpPr>
        <p:spPr>
          <a:xfrm>
            <a:off x="1185892" y="3345322"/>
            <a:ext cx="2774010" cy="455832"/>
          </a:xfrm>
          <a:prstGeom prst="homePlat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 err="1">
                <a:latin typeface="+mj-lt"/>
              </a:rPr>
              <a:t>MovieList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6B2CA2-BCD2-4676-89DC-F72D5BD63A40}"/>
              </a:ext>
            </a:extLst>
          </p:cNvPr>
          <p:cNvSpPr txBox="1"/>
          <p:nvPr/>
        </p:nvSpPr>
        <p:spPr>
          <a:xfrm>
            <a:off x="4256964" y="3412090"/>
            <a:ext cx="56588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영화 상영 </a:t>
            </a:r>
            <a:r>
              <a:rPr lang="ko-KR" altLang="en-US" dirty="0"/>
              <a:t>일정과 예약 현황을 저장하는 클래스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AEEC102-70A7-4B66-8130-FCC3DDEE20CD}"/>
              </a:ext>
            </a:extLst>
          </p:cNvPr>
          <p:cNvSpPr/>
          <p:nvPr/>
        </p:nvSpPr>
        <p:spPr>
          <a:xfrm>
            <a:off x="1421484" y="4171568"/>
            <a:ext cx="9693929" cy="61626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7F7B7064-F9D3-46E3-93A7-DCB9D120EA54}"/>
              </a:ext>
            </a:extLst>
          </p:cNvPr>
          <p:cNvSpPr/>
          <p:nvPr/>
        </p:nvSpPr>
        <p:spPr>
          <a:xfrm>
            <a:off x="1185892" y="4228266"/>
            <a:ext cx="2774010" cy="455832"/>
          </a:xfrm>
          <a:prstGeom prst="homePlate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800" dirty="0">
                <a:latin typeface="+mj-lt"/>
              </a:rPr>
              <a:t>Customer</a:t>
            </a:r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942827-2757-495C-9F1C-4FD495D0E965}"/>
              </a:ext>
            </a:extLst>
          </p:cNvPr>
          <p:cNvSpPr txBox="1"/>
          <p:nvPr/>
        </p:nvSpPr>
        <p:spPr>
          <a:xfrm>
            <a:off x="4256964" y="4265992"/>
            <a:ext cx="4425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예약자의 정보를 저장하는 클래스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CAA659E-C069-418D-8BD4-981E37575787}"/>
              </a:ext>
            </a:extLst>
          </p:cNvPr>
          <p:cNvSpPr/>
          <p:nvPr/>
        </p:nvSpPr>
        <p:spPr>
          <a:xfrm>
            <a:off x="1421484" y="5154499"/>
            <a:ext cx="9693929" cy="61626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화살표: 오각형 18">
            <a:extLst>
              <a:ext uri="{FF2B5EF4-FFF2-40B4-BE49-F238E27FC236}">
                <a16:creationId xmlns:a16="http://schemas.microsoft.com/office/drawing/2014/main" id="{EAD6CA5E-869B-41B9-BC5D-D009BFE0AC34}"/>
              </a:ext>
            </a:extLst>
          </p:cNvPr>
          <p:cNvSpPr/>
          <p:nvPr/>
        </p:nvSpPr>
        <p:spPr>
          <a:xfrm>
            <a:off x="1185892" y="5211197"/>
            <a:ext cx="2774010" cy="455832"/>
          </a:xfrm>
          <a:prstGeom prst="homePlat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FileC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582A326-CD22-4C40-B556-85608F188332}"/>
              </a:ext>
            </a:extLst>
          </p:cNvPr>
          <p:cNvSpPr txBox="1"/>
          <p:nvPr/>
        </p:nvSpPr>
        <p:spPr>
          <a:xfrm>
            <a:off x="4256964" y="5211197"/>
            <a:ext cx="6704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티켓 출력과 항공편 목록 입력을 하는 클래스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159DD51-A3B7-486E-8564-37F4F40B966F}"/>
              </a:ext>
            </a:extLst>
          </p:cNvPr>
          <p:cNvSpPr/>
          <p:nvPr/>
        </p:nvSpPr>
        <p:spPr>
          <a:xfrm>
            <a:off x="1421484" y="6090393"/>
            <a:ext cx="9693929" cy="61626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127000" sx="101000" sy="101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7" name="화살표: 오각형 26">
            <a:extLst>
              <a:ext uri="{FF2B5EF4-FFF2-40B4-BE49-F238E27FC236}">
                <a16:creationId xmlns:a16="http://schemas.microsoft.com/office/drawing/2014/main" id="{026D0220-4816-4DB8-A4F1-3ACE75610FA2}"/>
              </a:ext>
            </a:extLst>
          </p:cNvPr>
          <p:cNvSpPr/>
          <p:nvPr/>
        </p:nvSpPr>
        <p:spPr>
          <a:xfrm>
            <a:off x="1185892" y="6147091"/>
            <a:ext cx="2774010" cy="455832"/>
          </a:xfrm>
          <a:prstGeom prst="homePlate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Root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B906DE-37A4-42F6-86D5-C803AB798B99}"/>
              </a:ext>
            </a:extLst>
          </p:cNvPr>
          <p:cNvSpPr txBox="1"/>
          <p:nvPr/>
        </p:nvSpPr>
        <p:spPr>
          <a:xfrm>
            <a:off x="4256964" y="6190341"/>
            <a:ext cx="6704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관리자의 아이디</a:t>
            </a:r>
            <a:r>
              <a:rPr lang="en-US" altLang="ko-KR" dirty="0"/>
              <a:t>, </a:t>
            </a:r>
            <a:r>
              <a:rPr lang="ko-KR" altLang="en-US" dirty="0"/>
              <a:t>비밀번호를 저장하는 클래스</a:t>
            </a:r>
          </a:p>
        </p:txBody>
      </p:sp>
    </p:spTree>
    <p:extLst>
      <p:ext uri="{BB962C8B-B14F-4D97-AF65-F5344CB8AC3E}">
        <p14:creationId xmlns:p14="http://schemas.microsoft.com/office/powerpoint/2010/main" val="3600133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988003-2CBE-451C-992D-939DFC1C6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958"/>
            <a:ext cx="10515600" cy="1325563"/>
          </a:xfrm>
        </p:spPr>
        <p:txBody>
          <a:bodyPr/>
          <a:lstStyle/>
          <a:p>
            <a:r>
              <a:rPr lang="ko-KR" altLang="en-US" dirty="0"/>
              <a:t>영화관 예약 프로그램 내용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140D36-B20C-44D0-90CE-6785341CA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2297"/>
            <a:ext cx="10515600" cy="489057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>
                <a:latin typeface="+mj-lt"/>
              </a:rPr>
              <a:t>영화 목록과 고객 목록을</a:t>
            </a:r>
            <a:r>
              <a:rPr lang="en-US" altLang="ko-KR" sz="1800" dirty="0">
                <a:latin typeface="+mj-lt"/>
              </a:rPr>
              <a:t> </a:t>
            </a:r>
            <a:r>
              <a:rPr lang="en-US" altLang="ko-KR" sz="1800" dirty="0" err="1">
                <a:latin typeface="+mj-lt"/>
              </a:rPr>
              <a:t>ArrayList</a:t>
            </a:r>
            <a:r>
              <a:rPr lang="ko-KR" altLang="en-US" sz="1800" dirty="0">
                <a:latin typeface="+mj-lt"/>
              </a:rPr>
              <a:t>를 사용하여 저장하고</a:t>
            </a:r>
            <a:r>
              <a:rPr lang="en-US" altLang="ko-KR" sz="1800" dirty="0">
                <a:latin typeface="+mj-lt"/>
              </a:rPr>
              <a:t>, </a:t>
            </a:r>
            <a:r>
              <a:rPr lang="ko-KR" altLang="en-US" sz="1800" dirty="0">
                <a:latin typeface="+mj-lt"/>
              </a:rPr>
              <a:t>예약한 고객의 이름과 영화를 매핑하기 위해 </a:t>
            </a:r>
            <a:r>
              <a:rPr lang="en-US" altLang="ko-KR" sz="1800" dirty="0">
                <a:latin typeface="+mj-lt"/>
              </a:rPr>
              <a:t>Map</a:t>
            </a:r>
            <a:r>
              <a:rPr lang="ko-KR" altLang="en-US" sz="1800" dirty="0">
                <a:latin typeface="+mj-lt"/>
              </a:rPr>
              <a:t>을 사용합니다</a:t>
            </a:r>
            <a:r>
              <a:rPr lang="en-US" altLang="ko-KR" sz="1800" dirty="0">
                <a:latin typeface="+mj-lt"/>
              </a:rPr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800" dirty="0">
                <a:latin typeface="+mj-lt"/>
              </a:rPr>
              <a:t>영화 예약 과정에서는</a:t>
            </a:r>
            <a:r>
              <a:rPr lang="en-US" altLang="ko-KR" sz="1800" dirty="0">
                <a:latin typeface="+mj-lt"/>
              </a:rPr>
              <a:t> Customer </a:t>
            </a:r>
            <a:r>
              <a:rPr lang="ko-KR" altLang="en-US" sz="1800" dirty="0">
                <a:latin typeface="+mj-lt"/>
              </a:rPr>
              <a:t>클래스의 </a:t>
            </a:r>
            <a:r>
              <a:rPr lang="en-US" altLang="ko-KR" sz="1800" dirty="0" err="1">
                <a:latin typeface="+mj-lt"/>
              </a:rPr>
              <a:t>manAge</a:t>
            </a:r>
            <a:r>
              <a:rPr lang="en-US" altLang="ko-KR" sz="1800" dirty="0">
                <a:latin typeface="+mj-lt"/>
              </a:rPr>
              <a:t> </a:t>
            </a:r>
            <a:r>
              <a:rPr lang="ko-KR" altLang="en-US" sz="1800" dirty="0">
                <a:latin typeface="+mj-lt"/>
              </a:rPr>
              <a:t>함수를 고객이 해당 영화를 시청하기 적합한지 확인합니다</a:t>
            </a:r>
            <a:r>
              <a:rPr lang="en-US" altLang="ko-KR" sz="1800" dirty="0">
                <a:latin typeface="+mj-lt"/>
              </a:rPr>
              <a:t>. </a:t>
            </a:r>
            <a:r>
              <a:rPr lang="ko-KR" altLang="en-US" sz="1800" dirty="0">
                <a:latin typeface="+mj-lt"/>
              </a:rPr>
              <a:t>사용자의 나이를</a:t>
            </a:r>
            <a:r>
              <a:rPr lang="en-US" altLang="ko-KR" sz="1800" dirty="0">
                <a:latin typeface="+mj-lt"/>
              </a:rPr>
              <a:t> </a:t>
            </a:r>
            <a:r>
              <a:rPr lang="ko-KR" altLang="en-US" sz="1800" dirty="0">
                <a:latin typeface="+mj-lt"/>
              </a:rPr>
              <a:t>입력 받아 </a:t>
            </a:r>
            <a:r>
              <a:rPr lang="en-US" altLang="ko-KR" sz="1800" dirty="0" err="1">
                <a:latin typeface="+mj-lt"/>
              </a:rPr>
              <a:t>java.time</a:t>
            </a:r>
            <a:r>
              <a:rPr lang="en-US" altLang="ko-KR" sz="1800" dirty="0">
                <a:latin typeface="+mj-lt"/>
              </a:rPr>
              <a:t> </a:t>
            </a:r>
            <a:r>
              <a:rPr lang="ko-KR" altLang="en-US" sz="1800" dirty="0">
                <a:latin typeface="+mj-lt"/>
              </a:rPr>
              <a:t>패키지를 통해 만 나이를 추출하고</a:t>
            </a:r>
            <a:r>
              <a:rPr lang="en-US" altLang="ko-KR" sz="1800" dirty="0">
                <a:latin typeface="+mj-lt"/>
              </a:rPr>
              <a:t>, </a:t>
            </a:r>
            <a:r>
              <a:rPr lang="ko-KR" altLang="en-US" sz="1800" dirty="0">
                <a:latin typeface="+mj-lt"/>
              </a:rPr>
              <a:t>시청하기 적합한 나이가 아닌 경우 예약을 거절합니다</a:t>
            </a:r>
            <a:r>
              <a:rPr lang="en-US" altLang="ko-KR" sz="1800" dirty="0">
                <a:latin typeface="+mj-lt"/>
              </a:rPr>
              <a:t>.  </a:t>
            </a:r>
            <a:r>
              <a:rPr lang="ko-KR" altLang="en-US" sz="1800" dirty="0">
                <a:latin typeface="+mj-lt"/>
              </a:rPr>
              <a:t>결제 비밀번호를 입력 받은 후</a:t>
            </a:r>
            <a:r>
              <a:rPr lang="en-US" altLang="ko-KR" sz="1800" dirty="0">
                <a:latin typeface="+mj-lt"/>
              </a:rPr>
              <a:t>, </a:t>
            </a:r>
            <a:r>
              <a:rPr lang="ko-KR" altLang="en-US" sz="1800" dirty="0">
                <a:latin typeface="+mj-lt"/>
              </a:rPr>
              <a:t>해당 정보를 </a:t>
            </a:r>
            <a:r>
              <a:rPr lang="en-US" altLang="ko-KR" sz="1800" dirty="0">
                <a:latin typeface="+mj-lt"/>
              </a:rPr>
              <a:t>Passenger </a:t>
            </a:r>
            <a:r>
              <a:rPr lang="ko-KR" altLang="en-US" sz="1800" dirty="0">
                <a:latin typeface="+mj-lt"/>
              </a:rPr>
              <a:t>객체를 저장하는 </a:t>
            </a:r>
            <a:r>
              <a:rPr lang="en-US" altLang="ko-KR" sz="1800" dirty="0" err="1">
                <a:latin typeface="+mj-lt"/>
              </a:rPr>
              <a:t>ArrayList</a:t>
            </a:r>
            <a:r>
              <a:rPr lang="ko-KR" altLang="en-US" sz="1800" dirty="0">
                <a:latin typeface="+mj-lt"/>
              </a:rPr>
              <a:t>와 </a:t>
            </a:r>
            <a:r>
              <a:rPr lang="en-US" altLang="ko-KR" sz="1800" dirty="0">
                <a:latin typeface="+mj-lt"/>
              </a:rPr>
              <a:t>Map</a:t>
            </a:r>
            <a:r>
              <a:rPr lang="ko-KR" altLang="en-US" sz="1800" dirty="0">
                <a:latin typeface="+mj-lt"/>
              </a:rPr>
              <a:t>에 저장합니다</a:t>
            </a:r>
            <a:r>
              <a:rPr lang="en-US" altLang="ko-KR" sz="1800" dirty="0">
                <a:latin typeface="+mj-lt"/>
              </a:rPr>
              <a:t>. </a:t>
            </a:r>
            <a:r>
              <a:rPr lang="ko-KR" altLang="en-US" sz="1800" dirty="0">
                <a:latin typeface="+mj-lt"/>
              </a:rPr>
              <a:t>마지막으로 좌석을 선택합니다</a:t>
            </a:r>
            <a:r>
              <a:rPr lang="en-US" altLang="ko-KR" sz="1800" dirty="0">
                <a:latin typeface="+mj-lt"/>
              </a:rPr>
              <a:t>. </a:t>
            </a:r>
            <a:r>
              <a:rPr lang="ko-KR" altLang="en-US" sz="1800" dirty="0">
                <a:latin typeface="+mj-lt"/>
              </a:rPr>
              <a:t>이미 예약된 좌석은 </a:t>
            </a:r>
            <a:r>
              <a:rPr lang="en-US" altLang="ko-KR" sz="1800" dirty="0">
                <a:latin typeface="+mj-lt"/>
              </a:rPr>
              <a:t>“[XX]”</a:t>
            </a:r>
            <a:r>
              <a:rPr lang="ko-KR" altLang="en-US" sz="1800" dirty="0">
                <a:latin typeface="+mj-lt"/>
              </a:rPr>
              <a:t>로 표시되며</a:t>
            </a:r>
            <a:r>
              <a:rPr lang="en-US" altLang="ko-KR" sz="1800" dirty="0">
                <a:latin typeface="+mj-lt"/>
              </a:rPr>
              <a:t> </a:t>
            </a:r>
            <a:r>
              <a:rPr lang="ko-KR" altLang="en-US" sz="1800" dirty="0">
                <a:latin typeface="+mj-lt"/>
              </a:rPr>
              <a:t>선택된 좌석은 </a:t>
            </a:r>
            <a:r>
              <a:rPr lang="en-US" altLang="ko-KR" sz="1800" dirty="0" err="1">
                <a:latin typeface="+mj-lt"/>
              </a:rPr>
              <a:t>ArrayList</a:t>
            </a:r>
            <a:r>
              <a:rPr lang="ko-KR" altLang="en-US" sz="1800" dirty="0">
                <a:latin typeface="+mj-lt"/>
              </a:rPr>
              <a:t>에 저장됩니다</a:t>
            </a:r>
            <a:r>
              <a:rPr lang="en-US" altLang="ko-KR" sz="1800" dirty="0">
                <a:latin typeface="+mj-lt"/>
              </a:rPr>
              <a:t>. </a:t>
            </a:r>
            <a:r>
              <a:rPr lang="ko-KR" altLang="en-US" sz="1800" dirty="0">
                <a:latin typeface="+mj-lt"/>
              </a:rPr>
              <a:t>예약이 완료되면 </a:t>
            </a:r>
            <a:r>
              <a:rPr lang="en-US" altLang="ko-KR" sz="1800" dirty="0" err="1">
                <a:latin typeface="+mj-lt"/>
              </a:rPr>
              <a:t>Thread.sleep</a:t>
            </a:r>
            <a:r>
              <a:rPr lang="ko-KR" altLang="en-US" sz="1800" dirty="0">
                <a:latin typeface="+mj-lt"/>
              </a:rPr>
              <a:t>으로 일정 시간을 지연시켜서</a:t>
            </a:r>
            <a:r>
              <a:rPr lang="en-US" altLang="ko-KR" sz="1800" dirty="0">
                <a:latin typeface="+mj-lt"/>
              </a:rPr>
              <a:t> </a:t>
            </a:r>
            <a:r>
              <a:rPr lang="ko-KR" altLang="en-US" sz="1800" dirty="0">
                <a:latin typeface="+mj-lt"/>
              </a:rPr>
              <a:t>실제로 예약이 완료된 것처럼 느껴지는 효과를 주었습니다</a:t>
            </a:r>
            <a:r>
              <a:rPr lang="en-US" altLang="ko-KR" sz="1800" dirty="0">
                <a:latin typeface="+mj-lt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dirty="0">
                <a:latin typeface="+mj-lt"/>
              </a:rPr>
              <a:t>예약된 정보는 예약 조회</a:t>
            </a:r>
            <a:r>
              <a:rPr lang="en-US" altLang="ko-KR" sz="1800" dirty="0">
                <a:latin typeface="+mj-lt"/>
              </a:rPr>
              <a:t>, </a:t>
            </a:r>
            <a:r>
              <a:rPr lang="ko-KR" altLang="en-US" sz="1800" dirty="0">
                <a:latin typeface="+mj-lt"/>
              </a:rPr>
              <a:t>티켓 출력으로 조회 및 파일 출력이 가능하며</a:t>
            </a:r>
            <a:r>
              <a:rPr lang="en-US" altLang="ko-KR" sz="1800" dirty="0">
                <a:latin typeface="+mj-lt"/>
              </a:rPr>
              <a:t> </a:t>
            </a:r>
            <a:r>
              <a:rPr lang="ko-KR" altLang="en-US" sz="1800" dirty="0">
                <a:latin typeface="+mj-lt"/>
              </a:rPr>
              <a:t>항공편 업로드로 항공편 목록을 추가 할 수 있습니다</a:t>
            </a:r>
            <a:r>
              <a:rPr lang="en-US" altLang="ko-KR" sz="1800" dirty="0">
                <a:latin typeface="+mj-lt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800" dirty="0">
              <a:latin typeface="+mj-lt"/>
            </a:endParaRPr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427165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988003-2CBE-451C-992D-939DFC1C6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9958"/>
            <a:ext cx="10515600" cy="1325563"/>
          </a:xfrm>
        </p:spPr>
        <p:txBody>
          <a:bodyPr/>
          <a:lstStyle/>
          <a:p>
            <a:r>
              <a:rPr lang="ko-KR" altLang="en-US" dirty="0"/>
              <a:t>영화관 예약 프로그램 내용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140D36-B20C-44D0-90CE-6785341CA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2297"/>
            <a:ext cx="10515600" cy="489057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>
                <a:latin typeface="+mj-lt"/>
              </a:rPr>
              <a:t>현재 상영중인 영화 리스트는 아무나 바꾸면 안되기 때문에 관리자 확인 절차를 도입하였고</a:t>
            </a:r>
            <a:br>
              <a:rPr lang="en-US" altLang="ko-KR" sz="1800" dirty="0">
                <a:latin typeface="+mj-lt"/>
              </a:rPr>
            </a:br>
            <a:r>
              <a:rPr lang="ko-KR" altLang="en-US" sz="1800" dirty="0">
                <a:latin typeface="+mj-lt"/>
              </a:rPr>
              <a:t>관리자 인증은 </a:t>
            </a:r>
            <a:r>
              <a:rPr lang="en-US" altLang="ko-KR" sz="1800" dirty="0">
                <a:latin typeface="+mj-lt"/>
              </a:rPr>
              <a:t>Root </a:t>
            </a:r>
            <a:r>
              <a:rPr lang="ko-KR" altLang="en-US" sz="1800" dirty="0">
                <a:latin typeface="+mj-lt"/>
              </a:rPr>
              <a:t>클래스를 만들어 초기 관리자 아이디와 비밀번호를 설정하였습니다</a:t>
            </a:r>
            <a:r>
              <a:rPr lang="en-US" altLang="ko-KR" sz="1800" dirty="0">
                <a:latin typeface="+mj-lt"/>
              </a:rPr>
              <a:t>.</a:t>
            </a:r>
            <a:br>
              <a:rPr lang="en-US" altLang="ko-KR" sz="1800" dirty="0">
                <a:latin typeface="+mj-lt"/>
              </a:rPr>
            </a:br>
            <a:r>
              <a:rPr lang="ko-KR" altLang="en-US" sz="1800" dirty="0">
                <a:latin typeface="+mj-lt"/>
              </a:rPr>
              <a:t>이 아이디와 비밀번호를 입력해서 관리자 권한을 획득해야만 상영중인 영화 목록을 수정할 권한을</a:t>
            </a:r>
            <a:br>
              <a:rPr lang="en-US" altLang="ko-KR" sz="1800" dirty="0">
                <a:latin typeface="+mj-lt"/>
              </a:rPr>
            </a:br>
            <a:r>
              <a:rPr lang="ko-KR" altLang="en-US" sz="1800" dirty="0">
                <a:latin typeface="+mj-lt"/>
              </a:rPr>
              <a:t>파일로 업로드 할 수 있도록 했습니다</a:t>
            </a:r>
            <a:r>
              <a:rPr lang="en-US" altLang="ko-KR" sz="1800" dirty="0">
                <a:latin typeface="+mj-lt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800" dirty="0">
                <a:latin typeface="+mj-lt"/>
              </a:rPr>
              <a:t>영화 예매를 하고 난 뒤 본인의 영화와 좌석 선택을 다시 한 번 확인 한 뒤 예약을 진행합니다</a:t>
            </a:r>
            <a:r>
              <a:rPr lang="en-US" altLang="ko-KR" sz="1800" dirty="0">
                <a:latin typeface="+mj-lt"/>
              </a:rPr>
              <a:t>.</a:t>
            </a:r>
            <a:br>
              <a:rPr lang="en-US" altLang="ko-KR" sz="1800" dirty="0">
                <a:latin typeface="+mj-lt"/>
              </a:rPr>
            </a:br>
            <a:r>
              <a:rPr lang="ko-KR" altLang="en-US" sz="1800" dirty="0">
                <a:latin typeface="+mj-lt"/>
              </a:rPr>
              <a:t>좌석이나 영화를 다시 선택하고 </a:t>
            </a:r>
            <a:r>
              <a:rPr lang="ko-KR" altLang="en-US" sz="1800">
                <a:latin typeface="+mj-lt"/>
              </a:rPr>
              <a:t>싶다면 메인 메뉴로 </a:t>
            </a:r>
            <a:r>
              <a:rPr lang="ko-KR" altLang="en-US" sz="1800" dirty="0">
                <a:latin typeface="+mj-lt"/>
              </a:rPr>
              <a:t>돌려보내고 다시 예약을 진행합니다</a:t>
            </a:r>
            <a:r>
              <a:rPr lang="en-US" altLang="ko-KR" sz="1800" dirty="0">
                <a:latin typeface="+mj-lt"/>
              </a:rPr>
              <a:t>.</a:t>
            </a:r>
          </a:p>
          <a:p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32864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</TotalTime>
  <Words>513</Words>
  <Application>Microsoft Office PowerPoint</Application>
  <PresentationFormat>와이드스크린</PresentationFormat>
  <Paragraphs>64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영화관 예약 프로그램 기능</vt:lpstr>
      <vt:lpstr>영화관 예약 프로그램 설계</vt:lpstr>
      <vt:lpstr>영화관 예약 클래스 구성</vt:lpstr>
      <vt:lpstr>영화관 예약 프로그램 내용 구현</vt:lpstr>
      <vt:lpstr>영화관 예약 프로그램 내용 구현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i7F-00</dc:creator>
  <cp:lastModifiedBy>tj</cp:lastModifiedBy>
  <cp:revision>54</cp:revision>
  <dcterms:created xsi:type="dcterms:W3CDTF">2024-03-29T03:21:38Z</dcterms:created>
  <dcterms:modified xsi:type="dcterms:W3CDTF">2025-04-04T07:20:23Z</dcterms:modified>
</cp:coreProperties>
</file>