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18F1C-FC69-2A52-8A76-9103A3B9839E}" v="807" dt="2024-09-18T00:32:35.346"/>
    <p1510:client id="{E01C4B62-3350-76C7-510E-2D13A31278EB}" v="787" dt="2024-09-17T20:50:06.584"/>
    <p1510:client id="{F944E0B4-AF62-A67F-33C4-8761085740CC}" v="35" dt="2024-09-18T19:37:23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614E05-62E3-52A5-81E6-7967C0AE00B6}"/>
              </a:ext>
            </a:extLst>
          </p:cNvPr>
          <p:cNvSpPr/>
          <p:nvPr/>
        </p:nvSpPr>
        <p:spPr>
          <a:xfrm>
            <a:off x="3752712" y="205164"/>
            <a:ext cx="2059214" cy="908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F01D7-B1C5-6845-4D23-E3BAA497BF0B}"/>
              </a:ext>
            </a:extLst>
          </p:cNvPr>
          <p:cNvSpPr txBox="1"/>
          <p:nvPr/>
        </p:nvSpPr>
        <p:spPr>
          <a:xfrm>
            <a:off x="3956509" y="394420"/>
            <a:ext cx="1627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739C39D4-23ED-BA44-A1EB-09C85482C6D9}"/>
              </a:ext>
            </a:extLst>
          </p:cNvPr>
          <p:cNvSpPr/>
          <p:nvPr/>
        </p:nvSpPr>
        <p:spPr>
          <a:xfrm rot="10800000">
            <a:off x="2918388" y="516076"/>
            <a:ext cx="597100" cy="120177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A59A07CE-3AE7-9F10-04B8-11308D65EFFA}"/>
              </a:ext>
            </a:extLst>
          </p:cNvPr>
          <p:cNvSpPr/>
          <p:nvPr/>
        </p:nvSpPr>
        <p:spPr>
          <a:xfrm rot="10800000" flipH="1">
            <a:off x="6048030" y="516075"/>
            <a:ext cx="597100" cy="120177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A84B19-28F4-3B03-D06C-FE8C1B069C64}"/>
              </a:ext>
            </a:extLst>
          </p:cNvPr>
          <p:cNvSpPr/>
          <p:nvPr/>
        </p:nvSpPr>
        <p:spPr>
          <a:xfrm>
            <a:off x="1802354" y="1856163"/>
            <a:ext cx="2059214" cy="90813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28F2F-F02E-AF10-AB19-A32AFC419CD3}"/>
              </a:ext>
            </a:extLst>
          </p:cNvPr>
          <p:cNvSpPr txBox="1"/>
          <p:nvPr/>
        </p:nvSpPr>
        <p:spPr>
          <a:xfrm>
            <a:off x="1988008" y="1981920"/>
            <a:ext cx="16906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Compute RSI (Each Security)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FCF159-090D-0A11-9F99-A17C2B316E3D}"/>
              </a:ext>
            </a:extLst>
          </p:cNvPr>
          <p:cNvSpPr/>
          <p:nvPr/>
        </p:nvSpPr>
        <p:spPr>
          <a:xfrm>
            <a:off x="5793782" y="1847091"/>
            <a:ext cx="2059214" cy="90813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FC2FF-DC90-82A1-D500-15D1931AF434}"/>
              </a:ext>
            </a:extLst>
          </p:cNvPr>
          <p:cNvSpPr txBox="1"/>
          <p:nvPr/>
        </p:nvSpPr>
        <p:spPr>
          <a:xfrm>
            <a:off x="5952222" y="1981918"/>
            <a:ext cx="17269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Compute Hurst Exponent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F403D-570F-7006-8DB6-702E4F3A346B}"/>
              </a:ext>
            </a:extLst>
          </p:cNvPr>
          <p:cNvSpPr txBox="1"/>
          <p:nvPr/>
        </p:nvSpPr>
        <p:spPr>
          <a:xfrm>
            <a:off x="1325671" y="835068"/>
            <a:ext cx="14782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ETF Universe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4C092-8CEA-88FD-1D40-F6841E8E92D6}"/>
              </a:ext>
            </a:extLst>
          </p:cNvPr>
          <p:cNvSpPr txBox="1"/>
          <p:nvPr/>
        </p:nvSpPr>
        <p:spPr>
          <a:xfrm>
            <a:off x="6822955" y="835067"/>
            <a:ext cx="5983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SPY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CC04C-0929-2477-D2EB-B32B34003367}"/>
              </a:ext>
            </a:extLst>
          </p:cNvPr>
          <p:cNvSpPr/>
          <p:nvPr/>
        </p:nvSpPr>
        <p:spPr>
          <a:xfrm>
            <a:off x="5739354" y="3570662"/>
            <a:ext cx="2285999" cy="9081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34C71-84D8-3BFE-F80B-C1635ABD6DB2}"/>
              </a:ext>
            </a:extLst>
          </p:cNvPr>
          <p:cNvSpPr txBox="1"/>
          <p:nvPr/>
        </p:nvSpPr>
        <p:spPr>
          <a:xfrm>
            <a:off x="5852435" y="3696418"/>
            <a:ext cx="20534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Hurst greater than 0.5?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C3B920-AED7-F6AE-E336-CCCB27BAA45B}"/>
              </a:ext>
            </a:extLst>
          </p:cNvPr>
          <p:cNvSpPr/>
          <p:nvPr/>
        </p:nvSpPr>
        <p:spPr>
          <a:xfrm>
            <a:off x="6733734" y="2894281"/>
            <a:ext cx="294137" cy="5331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78E23F2-20E8-9603-6B38-D7F076668D4E}"/>
              </a:ext>
            </a:extLst>
          </p:cNvPr>
          <p:cNvSpPr/>
          <p:nvPr/>
        </p:nvSpPr>
        <p:spPr>
          <a:xfrm>
            <a:off x="6733733" y="4617852"/>
            <a:ext cx="294137" cy="5331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1C9912-E5B6-CBAB-D02B-504C02DA8ACE}"/>
              </a:ext>
            </a:extLst>
          </p:cNvPr>
          <p:cNvSpPr/>
          <p:nvPr/>
        </p:nvSpPr>
        <p:spPr>
          <a:xfrm>
            <a:off x="5736870" y="5292744"/>
            <a:ext cx="2284508" cy="9054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3651B-80F3-AB1C-592A-3D954BF532A4}"/>
              </a:ext>
            </a:extLst>
          </p:cNvPr>
          <p:cNvSpPr txBox="1"/>
          <p:nvPr/>
        </p:nvSpPr>
        <p:spPr>
          <a:xfrm>
            <a:off x="5825220" y="5528846"/>
            <a:ext cx="2116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 Trading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717B1-6355-976F-2864-2C80AA94F18C}"/>
              </a:ext>
            </a:extLst>
          </p:cNvPr>
          <p:cNvSpPr txBox="1"/>
          <p:nvPr/>
        </p:nvSpPr>
        <p:spPr>
          <a:xfrm>
            <a:off x="7258383" y="4617852"/>
            <a:ext cx="5892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4AB00B6-DE7B-DA53-DBE3-25911B162516}"/>
              </a:ext>
            </a:extLst>
          </p:cNvPr>
          <p:cNvSpPr/>
          <p:nvPr/>
        </p:nvSpPr>
        <p:spPr>
          <a:xfrm rot="5400000">
            <a:off x="4679053" y="3198174"/>
            <a:ext cx="285066" cy="15309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E580D-B040-3532-6A42-D08117C599CF}"/>
              </a:ext>
            </a:extLst>
          </p:cNvPr>
          <p:cNvSpPr txBox="1"/>
          <p:nvPr/>
        </p:nvSpPr>
        <p:spPr>
          <a:xfrm>
            <a:off x="4645811" y="3447637"/>
            <a:ext cx="5892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1EB48D-4603-8697-C854-18FBAA3F726C}"/>
              </a:ext>
            </a:extLst>
          </p:cNvPr>
          <p:cNvSpPr/>
          <p:nvPr/>
        </p:nvSpPr>
        <p:spPr>
          <a:xfrm>
            <a:off x="1121998" y="3543448"/>
            <a:ext cx="2821212" cy="10623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31B23-5298-F343-ADFF-ABE78B73223E}"/>
              </a:ext>
            </a:extLst>
          </p:cNvPr>
          <p:cNvSpPr txBox="1"/>
          <p:nvPr/>
        </p:nvSpPr>
        <p:spPr>
          <a:xfrm>
            <a:off x="1226007" y="3750844"/>
            <a:ext cx="25252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Rank ETF Universe by RSI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C40A08B-36DA-7988-BE05-23AE1396537E}"/>
              </a:ext>
            </a:extLst>
          </p:cNvPr>
          <p:cNvSpPr/>
          <p:nvPr/>
        </p:nvSpPr>
        <p:spPr>
          <a:xfrm>
            <a:off x="2533662" y="2894280"/>
            <a:ext cx="294137" cy="5331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6C6E0D-CA9A-5AFF-E7ED-A6EE672C3CE6}"/>
              </a:ext>
            </a:extLst>
          </p:cNvPr>
          <p:cNvSpPr/>
          <p:nvPr/>
        </p:nvSpPr>
        <p:spPr>
          <a:xfrm>
            <a:off x="1058497" y="5348662"/>
            <a:ext cx="2902855" cy="11077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C9983-7BDC-F22E-38BA-05E5225BC64A}"/>
              </a:ext>
            </a:extLst>
          </p:cNvPr>
          <p:cNvSpPr txBox="1"/>
          <p:nvPr/>
        </p:nvSpPr>
        <p:spPr>
          <a:xfrm>
            <a:off x="1026434" y="5438128"/>
            <a:ext cx="29697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Long top ranked stocks with allocation proportional to RSI strength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6E96CFD-69F5-764E-6E53-63ADFEA9DE5C}"/>
              </a:ext>
            </a:extLst>
          </p:cNvPr>
          <p:cNvSpPr/>
          <p:nvPr/>
        </p:nvSpPr>
        <p:spPr>
          <a:xfrm>
            <a:off x="2388518" y="4690422"/>
            <a:ext cx="294137" cy="5331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FDC3D-0262-B2F6-B61C-D8ACF0254038}"/>
              </a:ext>
            </a:extLst>
          </p:cNvPr>
          <p:cNvSpPr txBox="1"/>
          <p:nvPr/>
        </p:nvSpPr>
        <p:spPr>
          <a:xfrm>
            <a:off x="8371312" y="399018"/>
            <a:ext cx="25740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38100" dist="50800" dir="1860000">
              <a:srgbClr val="156082"/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Data Collection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610830-6B6F-9BC7-F584-06BEAFA77C71}"/>
              </a:ext>
            </a:extLst>
          </p:cNvPr>
          <p:cNvSpPr txBox="1"/>
          <p:nvPr/>
        </p:nvSpPr>
        <p:spPr>
          <a:xfrm>
            <a:off x="8371311" y="1977445"/>
            <a:ext cx="25740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38100" dist="50800" dir="1860000">
              <a:srgbClr val="00B0F0"/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Feature Extraction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D1905-7B43-B7F1-4F96-FEB2F3735B88}"/>
              </a:ext>
            </a:extLst>
          </p:cNvPr>
          <p:cNvSpPr txBox="1"/>
          <p:nvPr/>
        </p:nvSpPr>
        <p:spPr>
          <a:xfrm>
            <a:off x="8371310" y="3728230"/>
            <a:ext cx="25740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38100" dist="50800" dir="1860000">
              <a:srgbClr val="7030A0"/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Trading Logic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9045A3-171D-1944-B5D3-FE8BCD339D36}"/>
              </a:ext>
            </a:extLst>
          </p:cNvPr>
          <p:cNvSpPr txBox="1"/>
          <p:nvPr/>
        </p:nvSpPr>
        <p:spPr>
          <a:xfrm>
            <a:off x="8371309" y="5442729"/>
            <a:ext cx="118612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38100" dist="50800" dir="1860000">
              <a:srgbClr val="00B050"/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83FF8-026C-A55D-D41F-D2B2FB4F227B}"/>
              </a:ext>
            </a:extLst>
          </p:cNvPr>
          <p:cNvSpPr txBox="1"/>
          <p:nvPr/>
        </p:nvSpPr>
        <p:spPr>
          <a:xfrm>
            <a:off x="9777380" y="5442728"/>
            <a:ext cx="11770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38100" dist="50800" dir="1860000">
              <a:srgbClr val="FF0000"/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Sell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7F830FA-8000-D778-0EC8-4C669421CC24}"/>
              </a:ext>
            </a:extLst>
          </p:cNvPr>
          <p:cNvSpPr/>
          <p:nvPr/>
        </p:nvSpPr>
        <p:spPr>
          <a:xfrm>
            <a:off x="589643" y="122051"/>
            <a:ext cx="10881589" cy="28673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1055E-096E-C18E-EA6E-B8167CF75CC6}"/>
              </a:ext>
            </a:extLst>
          </p:cNvPr>
          <p:cNvSpPr txBox="1"/>
          <p:nvPr/>
        </p:nvSpPr>
        <p:spPr>
          <a:xfrm>
            <a:off x="4664364" y="224311"/>
            <a:ext cx="2732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 ETF Universe by RSI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7F6B57-4728-216B-B73D-8D53644A3D8F}"/>
              </a:ext>
            </a:extLst>
          </p:cNvPr>
          <p:cNvSpPr/>
          <p:nvPr/>
        </p:nvSpPr>
        <p:spPr>
          <a:xfrm>
            <a:off x="904668" y="696026"/>
            <a:ext cx="2946563" cy="20262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3B415F-89D6-D886-68DC-87C1CC5F60EC}"/>
              </a:ext>
            </a:extLst>
          </p:cNvPr>
          <p:cNvSpPr txBox="1"/>
          <p:nvPr/>
        </p:nvSpPr>
        <p:spPr>
          <a:xfrm>
            <a:off x="1090221" y="850238"/>
            <a:ext cx="26142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 a list of pairs: </a:t>
            </a:r>
          </a:p>
          <a:p>
            <a:r>
              <a:rPr lang="en-US" dirty="0">
                <a:solidFill>
                  <a:schemeClr val="bg1"/>
                </a:solidFill>
              </a:rPr>
              <a:t>(ticker, RSI_val) consisting of the tickers and their corresponding RSI values.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3089A8-8D97-7256-0D01-BF1E531C3BA4}"/>
              </a:ext>
            </a:extLst>
          </p:cNvPr>
          <p:cNvSpPr/>
          <p:nvPr/>
        </p:nvSpPr>
        <p:spPr>
          <a:xfrm>
            <a:off x="4660239" y="696025"/>
            <a:ext cx="2728850" cy="20262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C3A79-DE9F-A59C-623B-70439FE78361}"/>
              </a:ext>
            </a:extLst>
          </p:cNvPr>
          <p:cNvSpPr txBox="1"/>
          <p:nvPr/>
        </p:nvSpPr>
        <p:spPr>
          <a:xfrm>
            <a:off x="4918363" y="850237"/>
            <a:ext cx="22241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 the list from highest to lowest by the RSI values.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1A47D78-25EF-9275-B918-3DB8F747B537}"/>
              </a:ext>
            </a:extLst>
          </p:cNvPr>
          <p:cNvSpPr/>
          <p:nvPr/>
        </p:nvSpPr>
        <p:spPr>
          <a:xfrm>
            <a:off x="8207167" y="696024"/>
            <a:ext cx="2946564" cy="20262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1E11A-1F7D-370B-52D5-56AE35B23E3E}"/>
              </a:ext>
            </a:extLst>
          </p:cNvPr>
          <p:cNvSpPr txBox="1"/>
          <p:nvPr/>
        </p:nvSpPr>
        <p:spPr>
          <a:xfrm>
            <a:off x="8383648" y="823022"/>
            <a:ext cx="278657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Choose a </a:t>
            </a:r>
            <a:r>
              <a:rPr lang="en-US" b="1" u="sng" dirty="0">
                <a:solidFill>
                  <a:schemeClr val="bg1"/>
                </a:solidFill>
              </a:rPr>
              <a:t>top percentile</a:t>
            </a:r>
            <a:r>
              <a:rPr lang="en-US" dirty="0">
                <a:solidFill>
                  <a:schemeClr val="bg1"/>
                </a:solidFill>
              </a:rPr>
              <a:t> of stocks in this list. According to our Monte Carlo analysis, 0.38 was the best top percentile to use.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3D58476-2086-37FF-CA62-4FF92496CA73}"/>
              </a:ext>
            </a:extLst>
          </p:cNvPr>
          <p:cNvSpPr/>
          <p:nvPr/>
        </p:nvSpPr>
        <p:spPr>
          <a:xfrm>
            <a:off x="653142" y="3832264"/>
            <a:ext cx="10881589" cy="28673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8F89F801-882F-0F6D-1939-BDD48F9C7A25}"/>
              </a:ext>
            </a:extLst>
          </p:cNvPr>
          <p:cNvSpPr/>
          <p:nvPr/>
        </p:nvSpPr>
        <p:spPr>
          <a:xfrm>
            <a:off x="5856019" y="3122221"/>
            <a:ext cx="336467" cy="6036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25F0EE-9EB0-7D06-3121-083D35580A43}"/>
              </a:ext>
            </a:extLst>
          </p:cNvPr>
          <p:cNvSpPr txBox="1"/>
          <p:nvPr/>
        </p:nvSpPr>
        <p:spPr>
          <a:xfrm>
            <a:off x="2550721" y="3925453"/>
            <a:ext cx="6941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Long Top Ranked Stocks with Allocation Proportional to RSI Strength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908A04F-8F6E-9B1A-EFCC-8C953FF1738F}"/>
              </a:ext>
            </a:extLst>
          </p:cNvPr>
          <p:cNvSpPr/>
          <p:nvPr/>
        </p:nvSpPr>
        <p:spPr>
          <a:xfrm>
            <a:off x="904667" y="4415311"/>
            <a:ext cx="2946563" cy="2026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8A562E-2389-8556-1966-A2F3AE043BF0}"/>
              </a:ext>
            </a:extLst>
          </p:cNvPr>
          <p:cNvSpPr txBox="1"/>
          <p:nvPr/>
        </p:nvSpPr>
        <p:spPr>
          <a:xfrm>
            <a:off x="1072077" y="4687451"/>
            <a:ext cx="26142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up the RSI values in the top percentile list of stocks. 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FB7B194-3EB7-E2EC-94A6-BA2CAE965197}"/>
              </a:ext>
            </a:extLst>
          </p:cNvPr>
          <p:cNvSpPr/>
          <p:nvPr/>
        </p:nvSpPr>
        <p:spPr>
          <a:xfrm>
            <a:off x="4660238" y="4415310"/>
            <a:ext cx="2846778" cy="2026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5C152D-6720-A58E-1E2F-7AC88C6C4790}"/>
              </a:ext>
            </a:extLst>
          </p:cNvPr>
          <p:cNvSpPr txBox="1"/>
          <p:nvPr/>
        </p:nvSpPr>
        <p:spPr>
          <a:xfrm>
            <a:off x="4782291" y="4687450"/>
            <a:ext cx="26142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each stock, divide its corresponding RSI value by the previous sum to get a percentage value (between 0 and 1).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8F4AC4-28BB-D142-7A47-922D082218D7}"/>
              </a:ext>
            </a:extLst>
          </p:cNvPr>
          <p:cNvSpPr/>
          <p:nvPr/>
        </p:nvSpPr>
        <p:spPr>
          <a:xfrm>
            <a:off x="8316022" y="4415309"/>
            <a:ext cx="2846777" cy="2026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B6C6D-9622-A095-4149-DEC58ADC05AD}"/>
              </a:ext>
            </a:extLst>
          </p:cNvPr>
          <p:cNvSpPr txBox="1"/>
          <p:nvPr/>
        </p:nvSpPr>
        <p:spPr>
          <a:xfrm>
            <a:off x="8392719" y="4687449"/>
            <a:ext cx="27140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that stock's portfolio allocation percentage to the previously computed percentage (rebalance the portfolio).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27DBE95-2C7E-4344-1059-F6CE1041AFA6}"/>
              </a:ext>
            </a:extLst>
          </p:cNvPr>
          <p:cNvSpPr/>
          <p:nvPr/>
        </p:nvSpPr>
        <p:spPr>
          <a:xfrm>
            <a:off x="3988129" y="1484415"/>
            <a:ext cx="554181" cy="217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DAC9776-8F4F-0B59-A9D9-1A915FE18401}"/>
              </a:ext>
            </a:extLst>
          </p:cNvPr>
          <p:cNvSpPr/>
          <p:nvPr/>
        </p:nvSpPr>
        <p:spPr>
          <a:xfrm>
            <a:off x="7507842" y="1493486"/>
            <a:ext cx="554181" cy="217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6DBF45F-582D-449F-D750-F2151362CCF3}"/>
              </a:ext>
            </a:extLst>
          </p:cNvPr>
          <p:cNvSpPr/>
          <p:nvPr/>
        </p:nvSpPr>
        <p:spPr>
          <a:xfrm>
            <a:off x="3988128" y="5212771"/>
            <a:ext cx="554181" cy="217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3503C60-1FFB-0DC6-8D91-A09BB164F696}"/>
              </a:ext>
            </a:extLst>
          </p:cNvPr>
          <p:cNvSpPr/>
          <p:nvPr/>
        </p:nvSpPr>
        <p:spPr>
          <a:xfrm>
            <a:off x="7652986" y="5212772"/>
            <a:ext cx="554181" cy="217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8E0F-6B36-BE92-4789-E169B5D1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983"/>
            <a:ext cx="10515600" cy="5702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Model Parameters: </a:t>
            </a:r>
          </a:p>
          <a:p>
            <a:r>
              <a:rPr lang="en-US" sz="1800" dirty="0">
                <a:ea typeface="+mn-lt"/>
                <a:cs typeface="+mn-lt"/>
              </a:rPr>
              <a:t>rsi_window = 14 # Short window for RSI calculation (Default: 14)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hurst_power = 8 # 2^hurst_power is the number of days looked at by the hurst computation (Default: 8)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long_percentile = 6/16 # Percentage of securities actively traded out of the universe (of 16 stocks) (Default: 6/16)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num_stocks = 16 # Total number of stocks in the universe (Default: 16)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962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345</cp:revision>
  <dcterms:created xsi:type="dcterms:W3CDTF">2024-09-17T20:08:29Z</dcterms:created>
  <dcterms:modified xsi:type="dcterms:W3CDTF">2024-09-18T21:12:26Z</dcterms:modified>
</cp:coreProperties>
</file>