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1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데이터베이스설계과제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2024/08/27</a:t>
            </a:r>
          </a:p>
          <a:p>
            <a:r>
              <a:rPr lang="ko-KR" altLang="en-US" dirty="0" err="1" smtClean="0"/>
              <a:t>신태균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8107" y="414253"/>
            <a:ext cx="3555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16. </a:t>
            </a:r>
            <a:r>
              <a:rPr lang="en-US" altLang="ko-KR" sz="1200" b="1" dirty="0" err="1"/>
              <a:t>bbb</a:t>
            </a:r>
            <a:r>
              <a:rPr lang="ko-KR" altLang="en-US" sz="1200" b="1" dirty="0"/>
              <a:t>가 신청한 </a:t>
            </a:r>
            <a:r>
              <a:rPr lang="en-US" altLang="ko-KR" sz="1200" b="1" dirty="0"/>
              <a:t>c01</a:t>
            </a:r>
            <a:r>
              <a:rPr lang="ko-KR" altLang="en-US" sz="1200" b="1" dirty="0"/>
              <a:t>을 </a:t>
            </a:r>
            <a:r>
              <a:rPr lang="en-US" altLang="ko-KR" sz="1200" b="1" dirty="0"/>
              <a:t>c04</a:t>
            </a:r>
            <a:r>
              <a:rPr lang="ko-KR" altLang="en-US" sz="1200" b="1" dirty="0"/>
              <a:t>로 </a:t>
            </a:r>
            <a:r>
              <a:rPr lang="ko-KR" altLang="en-US" sz="1200" b="1" dirty="0" err="1"/>
              <a:t>변경하시오</a:t>
            </a:r>
            <a:r>
              <a:rPr lang="en-US" altLang="ko-KR" sz="1200" b="1" dirty="0" smtClean="0"/>
              <a:t>.&gt;&gt;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106" y="1254380"/>
            <a:ext cx="343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17. </a:t>
            </a:r>
            <a:r>
              <a:rPr lang="en-US" altLang="ko-KR" sz="1200" b="1" dirty="0" err="1"/>
              <a:t>aaa</a:t>
            </a:r>
            <a:r>
              <a:rPr lang="ko-KR" altLang="en-US" sz="1200" b="1" dirty="0"/>
              <a:t>가 신청한 </a:t>
            </a:r>
            <a:r>
              <a:rPr lang="en-US" altLang="ko-KR" sz="1200" b="1" dirty="0"/>
              <a:t>html</a:t>
            </a:r>
            <a:r>
              <a:rPr lang="ko-KR" altLang="en-US" sz="1200" b="1" dirty="0"/>
              <a:t>과목을 </a:t>
            </a:r>
            <a:r>
              <a:rPr lang="ko-KR" altLang="en-US" sz="1200" b="1" dirty="0" err="1"/>
              <a:t>철회하시오</a:t>
            </a:r>
            <a:r>
              <a:rPr lang="en-US" altLang="ko-KR" sz="1200" b="1" dirty="0" smtClean="0"/>
              <a:t>.&gt;&gt;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106" y="2057256"/>
            <a:ext cx="4364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18. </a:t>
            </a:r>
            <a:r>
              <a:rPr lang="ko-KR" altLang="en-US" sz="1200" b="1" dirty="0"/>
              <a:t>홍길동 학생을 삭제하시고 수강신청 테이블을 </a:t>
            </a:r>
            <a:r>
              <a:rPr lang="ko-KR" altLang="en-US" sz="1200" b="1" dirty="0" err="1"/>
              <a:t>확인하시오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68106" y="3998852"/>
            <a:ext cx="436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19. </a:t>
            </a:r>
            <a:r>
              <a:rPr lang="ko-KR" altLang="en-US" sz="1200" b="1" dirty="0" err="1"/>
              <a:t>김자바</a:t>
            </a:r>
            <a:r>
              <a:rPr lang="ko-KR" altLang="en-US" sz="1200" b="1" dirty="0"/>
              <a:t> 과목을 삭제하시고 수강신청 테이블을 </a:t>
            </a:r>
            <a:r>
              <a:rPr lang="ko-KR" altLang="en-US" sz="1200" b="1" dirty="0" err="1"/>
              <a:t>확인하시오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68106" y="5737844"/>
            <a:ext cx="361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20. </a:t>
            </a:r>
            <a:r>
              <a:rPr lang="ko-KR" altLang="en-US" sz="1200" b="1" dirty="0"/>
              <a:t>아이디 </a:t>
            </a:r>
            <a:r>
              <a:rPr lang="en-US" altLang="ko-KR" sz="1200" b="1" dirty="0" err="1"/>
              <a:t>bbb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과목코드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c01</a:t>
            </a:r>
            <a:r>
              <a:rPr lang="ko-KR" altLang="en-US" sz="1200" b="1" dirty="0"/>
              <a:t>를 </a:t>
            </a:r>
            <a:r>
              <a:rPr lang="ko-KR" altLang="en-US" sz="1200" b="1" dirty="0" err="1" smtClean="0"/>
              <a:t>등록하시오</a:t>
            </a:r>
            <a:r>
              <a:rPr lang="en-US" altLang="ko-KR" sz="1200" b="1" dirty="0" smtClean="0"/>
              <a:t>&gt;&gt;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07" y="691252"/>
            <a:ext cx="4372585" cy="571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07" y="1535627"/>
            <a:ext cx="3086531" cy="5144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407" y="2340939"/>
            <a:ext cx="3077004" cy="1638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407" y="4290620"/>
            <a:ext cx="2676899" cy="14194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407" y="6042644"/>
            <a:ext cx="3419952" cy="5430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19582" y="2463656"/>
            <a:ext cx="4057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‘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홍길동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’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인 </a:t>
            </a:r>
            <a:r>
              <a:rPr lang="ko-KR" altLang="en-US" sz="1200" b="1" dirty="0">
                <a:solidFill>
                  <a:srgbClr val="00B0F0"/>
                </a:solidFill>
              </a:rPr>
              <a:t>이름을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‘</a:t>
            </a:r>
            <a:r>
              <a:rPr lang="ko-KR" altLang="en-US" sz="1200" b="1" dirty="0" err="1" smtClean="0">
                <a:solidFill>
                  <a:srgbClr val="00B0F0"/>
                </a:solidFill>
              </a:rPr>
              <a:t>이길동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’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으로 </a:t>
            </a:r>
            <a:r>
              <a:rPr lang="ko-KR" altLang="en-US" sz="1200" b="1" dirty="0">
                <a:solidFill>
                  <a:srgbClr val="00B0F0"/>
                </a:solidFill>
              </a:rPr>
              <a:t>변경하여 삭제될 데이터</a:t>
            </a:r>
            <a:r>
              <a:rPr lang="en-US" altLang="ko-KR" sz="1200" b="1" dirty="0">
                <a:solidFill>
                  <a:srgbClr val="00B0F0"/>
                </a:solidFill>
              </a:rPr>
              <a:t>=0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582" y="3998852"/>
            <a:ext cx="5439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00B0F0"/>
                </a:solidFill>
              </a:rPr>
              <a:t>str</a:t>
            </a:r>
            <a:r>
              <a:rPr lang="en-US" altLang="ko-KR" sz="1200" b="1" dirty="0">
                <a:solidFill>
                  <a:srgbClr val="00B0F0"/>
                </a:solidFill>
              </a:rPr>
              <a:t>='</a:t>
            </a:r>
            <a:r>
              <a:rPr lang="ko-KR" altLang="en-US" sz="1200" b="1" dirty="0" err="1">
                <a:solidFill>
                  <a:srgbClr val="00B0F0"/>
                </a:solidFill>
              </a:rPr>
              <a:t>김자바</a:t>
            </a:r>
            <a:r>
              <a:rPr lang="en-US" altLang="ko-KR" sz="1200" b="1" dirty="0">
                <a:solidFill>
                  <a:srgbClr val="00B0F0"/>
                </a:solidFill>
              </a:rPr>
              <a:t>'</a:t>
            </a:r>
            <a:r>
              <a:rPr lang="ko-KR" altLang="en-US" sz="1200" b="1" dirty="0">
                <a:solidFill>
                  <a:srgbClr val="00B0F0"/>
                </a:solidFill>
              </a:rPr>
              <a:t>인 과목을 삭제하여 </a:t>
            </a:r>
            <a:r>
              <a:rPr lang="en-US" altLang="ko-KR" sz="1200" b="1" dirty="0" err="1">
                <a:solidFill>
                  <a:srgbClr val="00B0F0"/>
                </a:solidFill>
              </a:rPr>
              <a:t>sugang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테이블에서 </a:t>
            </a:r>
            <a:r>
              <a:rPr lang="en-US" altLang="ko-KR" sz="1200" b="1" dirty="0" err="1">
                <a:solidFill>
                  <a:srgbClr val="00B0F0"/>
                </a:solidFill>
              </a:rPr>
              <a:t>scode</a:t>
            </a:r>
            <a:r>
              <a:rPr lang="ko-KR" altLang="en-US" sz="1200" b="1" dirty="0">
                <a:solidFill>
                  <a:srgbClr val="00B0F0"/>
                </a:solidFill>
              </a:rPr>
              <a:t>가 </a:t>
            </a:r>
            <a:r>
              <a:rPr lang="en-US" altLang="ko-KR" sz="1200" b="1" dirty="0">
                <a:solidFill>
                  <a:srgbClr val="00B0F0"/>
                </a:solidFill>
              </a:rPr>
              <a:t>'c04'</a:t>
            </a:r>
            <a:r>
              <a:rPr lang="ko-KR" altLang="en-US" sz="1200" b="1" dirty="0">
                <a:solidFill>
                  <a:srgbClr val="00B0F0"/>
                </a:solidFill>
              </a:rPr>
              <a:t>인 과목이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삭제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7204916"/>
              </p:ext>
            </p:extLst>
          </p:nvPr>
        </p:nvGraphicFramePr>
        <p:xfrm>
          <a:off x="1117600" y="3947773"/>
          <a:ext cx="51717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353">
                  <a:extLst>
                    <a:ext uri="{9D8B030D-6E8A-4147-A177-3AD203B41FA5}">
                      <a16:colId xmlns:a16="http://schemas.microsoft.com/office/drawing/2014/main" val="3809242676"/>
                    </a:ext>
                  </a:extLst>
                </a:gridCol>
                <a:gridCol w="1034353">
                  <a:extLst>
                    <a:ext uri="{9D8B030D-6E8A-4147-A177-3AD203B41FA5}">
                      <a16:colId xmlns:a16="http://schemas.microsoft.com/office/drawing/2014/main" val="2973726824"/>
                    </a:ext>
                  </a:extLst>
                </a:gridCol>
                <a:gridCol w="1034353">
                  <a:extLst>
                    <a:ext uri="{9D8B030D-6E8A-4147-A177-3AD203B41FA5}">
                      <a16:colId xmlns:a16="http://schemas.microsoft.com/office/drawing/2014/main" val="4249652745"/>
                    </a:ext>
                  </a:extLst>
                </a:gridCol>
                <a:gridCol w="1034353">
                  <a:extLst>
                    <a:ext uri="{9D8B030D-6E8A-4147-A177-3AD203B41FA5}">
                      <a16:colId xmlns:a16="http://schemas.microsoft.com/office/drawing/2014/main" val="2877228892"/>
                    </a:ext>
                  </a:extLst>
                </a:gridCol>
                <a:gridCol w="1034353">
                  <a:extLst>
                    <a:ext uri="{9D8B030D-6E8A-4147-A177-3AD203B41FA5}">
                      <a16:colId xmlns:a16="http://schemas.microsoft.com/office/drawing/2014/main" val="387293109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en-US" altLang="ko-KR" dirty="0" smtClean="0"/>
                        <a:t>: member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38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컬럼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gender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Point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컬럼의미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포인트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3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속성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Number(6,2)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2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제약조건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check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78896"/>
                  </a:ext>
                </a:extLst>
              </a:tr>
            </a:tbl>
          </a:graphicData>
        </a:graphic>
      </p:graphicFrame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7600" y="909598"/>
            <a:ext cx="4410691" cy="2114845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09386"/>
              </p:ext>
            </p:extLst>
          </p:nvPr>
        </p:nvGraphicFramePr>
        <p:xfrm>
          <a:off x="6524934" y="3947773"/>
          <a:ext cx="5171766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922">
                  <a:extLst>
                    <a:ext uri="{9D8B030D-6E8A-4147-A177-3AD203B41FA5}">
                      <a16:colId xmlns:a16="http://schemas.microsoft.com/office/drawing/2014/main" val="1409133979"/>
                    </a:ext>
                  </a:extLst>
                </a:gridCol>
                <a:gridCol w="1723922">
                  <a:extLst>
                    <a:ext uri="{9D8B030D-6E8A-4147-A177-3AD203B41FA5}">
                      <a16:colId xmlns:a16="http://schemas.microsoft.com/office/drawing/2014/main" val="591034897"/>
                    </a:ext>
                  </a:extLst>
                </a:gridCol>
                <a:gridCol w="1723922">
                  <a:extLst>
                    <a:ext uri="{9D8B030D-6E8A-4147-A177-3AD203B41FA5}">
                      <a16:colId xmlns:a16="http://schemas.microsoft.com/office/drawing/2014/main" val="5018001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attendance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6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컬럼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atd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7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컬럼의미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출석날짜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속성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2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제약조건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Foreign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02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7600" y="355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시나리오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7600" y="3209109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테이블 명세서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논리적 설계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99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7600" y="35560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쿼리문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물리적 설계</a:t>
            </a:r>
            <a:r>
              <a:rPr lang="en-US" altLang="ko-KR" b="1" dirty="0" smtClean="0"/>
              <a:t>) 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7600" y="320910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pic>
        <p:nvPicPr>
          <p:cNvPr id="12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7600" y="887387"/>
            <a:ext cx="4324954" cy="9526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094021"/>
            <a:ext cx="4858428" cy="7335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3706873"/>
            <a:ext cx="3372321" cy="12288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0" y="5191135"/>
            <a:ext cx="236253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7600" y="35560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시나리오 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7600" y="3209109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테이블 명세서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논리적 설계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2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7600" y="724932"/>
            <a:ext cx="4448175" cy="2407799"/>
          </a:xfrm>
          <a:prstGeom prst="rect">
            <a:avLst/>
          </a:prstGeom>
        </p:spPr>
      </p:pic>
      <p:graphicFrame>
        <p:nvGraphicFramePr>
          <p:cNvPr id="14" name="내용 개체 틀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4561609"/>
              </p:ext>
            </p:extLst>
          </p:nvPr>
        </p:nvGraphicFramePr>
        <p:xfrm>
          <a:off x="1064959" y="3873500"/>
          <a:ext cx="59182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7">
                  <a:extLst>
                    <a:ext uri="{9D8B030D-6E8A-4147-A177-3AD203B41FA5}">
                      <a16:colId xmlns:a16="http://schemas.microsoft.com/office/drawing/2014/main" val="3809242676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297372682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4249652745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287722889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3872931098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231079938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en-US" altLang="ko-KR" dirty="0" smtClean="0"/>
                        <a:t>: member2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38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컬럼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gender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Point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Evtnum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컬럼의미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포인트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이벤트번호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3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속성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Number(6,2)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Number(3)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2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제약조건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unique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foreign key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7889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61975"/>
              </p:ext>
            </p:extLst>
          </p:nvPr>
        </p:nvGraphicFramePr>
        <p:xfrm>
          <a:off x="7124700" y="3873500"/>
          <a:ext cx="50673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:a16="http://schemas.microsoft.com/office/drawing/2014/main" val="1409133979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591034897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501800106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3392370863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415161403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 event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6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컬럼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evtnum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evtname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evtdate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Evtstate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7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컬럼의미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이벤트번호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이벤트이름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이벤트날짜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이벤트상태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속성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Varchar2(8)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2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제약조건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0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7600" y="35560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쿼리문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물리적 설계</a:t>
            </a:r>
            <a:r>
              <a:rPr lang="en-US" altLang="ko-KR" b="1" dirty="0" smtClean="0"/>
              <a:t>) 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7600" y="320910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pic>
        <p:nvPicPr>
          <p:cNvPr id="9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8106" y="724932"/>
            <a:ext cx="4448175" cy="9368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06" y="1711462"/>
            <a:ext cx="5496692" cy="14480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06" y="3628086"/>
            <a:ext cx="4401164" cy="11907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806" y="3628086"/>
            <a:ext cx="4363059" cy="8954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106" y="4868522"/>
            <a:ext cx="388674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7600" y="35560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시나리오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05" y="960128"/>
            <a:ext cx="744959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07" y="741472"/>
            <a:ext cx="4191585" cy="6192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07" y="1843584"/>
            <a:ext cx="4077269" cy="562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107" y="2895036"/>
            <a:ext cx="4715533" cy="828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107" y="4085351"/>
            <a:ext cx="5858693" cy="800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633" y="5470002"/>
            <a:ext cx="4182059" cy="485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8107" y="414253"/>
            <a:ext cx="392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en-US" altLang="ko-KR" sz="1200" b="1" dirty="0" err="1"/>
              <a:t>aaa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홍길동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수원 이라는 학생이 등록하였다</a:t>
            </a:r>
            <a:r>
              <a:rPr lang="en-US" altLang="ko-KR" sz="1200" b="1" dirty="0" smtClean="0"/>
              <a:t>.  &gt;&gt;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106" y="1508380"/>
            <a:ext cx="3935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r>
              <a:rPr lang="en-US" altLang="ko-KR" sz="1200" b="1" dirty="0"/>
              <a:t>. </a:t>
            </a:r>
            <a:r>
              <a:rPr lang="en-US" altLang="ko-KR" sz="1200" b="1" dirty="0" err="1"/>
              <a:t>bbb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일지매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서울 이라는 학생이 등록하였다</a:t>
            </a:r>
            <a:r>
              <a:rPr lang="en-US" altLang="ko-KR" sz="1200" b="1" dirty="0" smtClean="0"/>
              <a:t>.  &gt;&gt;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106" y="2552556"/>
            <a:ext cx="4046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3. </a:t>
            </a:r>
            <a:r>
              <a:rPr lang="en-US" altLang="ko-KR" sz="1200" b="1" dirty="0" err="1" smtClean="0"/>
              <a:t>aaa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아저씨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대전 이라는 학생이 등록하였다</a:t>
            </a:r>
            <a:r>
              <a:rPr lang="en-US" altLang="ko-KR" sz="1200" b="1" dirty="0" smtClean="0"/>
              <a:t>. &gt;&gt;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불가능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106" y="3808352"/>
            <a:ext cx="4248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ccc, </a:t>
            </a:r>
            <a:r>
              <a:rPr lang="ko-KR" altLang="en-US" sz="1200" b="1" dirty="0"/>
              <a:t>오징어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서울특별시라는 학생이 등록하였다</a:t>
            </a:r>
            <a:r>
              <a:rPr lang="en-US" altLang="ko-KR" sz="1200" b="1" dirty="0" smtClean="0"/>
              <a:t>. &gt;&gt;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불가능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140" y="2829411"/>
            <a:ext cx="449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stu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테이블 </a:t>
            </a:r>
            <a:r>
              <a:rPr lang="en-US" altLang="ko-KR" sz="1200" b="1" dirty="0">
                <a:solidFill>
                  <a:srgbClr val="FF0000"/>
                </a:solidFill>
              </a:rPr>
              <a:t>id</a:t>
            </a:r>
            <a:r>
              <a:rPr lang="ko-KR" altLang="en-US" sz="1200" b="1" dirty="0">
                <a:solidFill>
                  <a:srgbClr val="FF0000"/>
                </a:solidFill>
              </a:rPr>
              <a:t>가 </a:t>
            </a:r>
            <a:r>
              <a:rPr lang="en-US" altLang="ko-KR" sz="1200" b="1" dirty="0">
                <a:solidFill>
                  <a:srgbClr val="FF0000"/>
                </a:solidFill>
              </a:rPr>
              <a:t>primary key</a:t>
            </a:r>
            <a:r>
              <a:rPr lang="ko-KR" altLang="en-US" sz="1200" b="1" dirty="0">
                <a:solidFill>
                  <a:srgbClr val="FF0000"/>
                </a:solidFill>
              </a:rPr>
              <a:t>이기 때문에 중복된 </a:t>
            </a:r>
            <a:r>
              <a:rPr lang="en-US" altLang="ko-KR" sz="1200" b="1" dirty="0">
                <a:solidFill>
                  <a:srgbClr val="FF0000"/>
                </a:solidFill>
              </a:rPr>
              <a:t>id</a:t>
            </a:r>
            <a:r>
              <a:rPr lang="ko-KR" altLang="en-US" sz="1200" b="1" dirty="0">
                <a:solidFill>
                  <a:srgbClr val="FF0000"/>
                </a:solidFill>
              </a:rPr>
              <a:t>가 불가능하다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	&gt;&gt;id</a:t>
            </a:r>
            <a:r>
              <a:rPr lang="ko-KR" altLang="en-US" sz="1200" b="1" dirty="0">
                <a:solidFill>
                  <a:srgbClr val="FF0000"/>
                </a:solidFill>
              </a:rPr>
              <a:t>를 </a:t>
            </a:r>
            <a:r>
              <a:rPr lang="en-US" altLang="ko-KR" sz="1200" b="1" dirty="0">
                <a:solidFill>
                  <a:srgbClr val="FF0000"/>
                </a:solidFill>
              </a:rPr>
              <a:t>'</a:t>
            </a:r>
            <a:r>
              <a:rPr lang="en-US" altLang="ko-KR" sz="1200" b="1" dirty="0" err="1">
                <a:solidFill>
                  <a:srgbClr val="FF0000"/>
                </a:solidFill>
              </a:rPr>
              <a:t>aaa</a:t>
            </a:r>
            <a:r>
              <a:rPr lang="en-US" altLang="ko-KR" sz="1200" b="1" dirty="0">
                <a:solidFill>
                  <a:srgbClr val="FF0000"/>
                </a:solidFill>
              </a:rPr>
              <a:t>'</a:t>
            </a:r>
            <a:r>
              <a:rPr lang="ko-KR" altLang="en-US" sz="1200" b="1" dirty="0">
                <a:solidFill>
                  <a:srgbClr val="FF0000"/>
                </a:solidFill>
              </a:rPr>
              <a:t>가 아닌 </a:t>
            </a:r>
            <a:r>
              <a:rPr lang="en-US" altLang="ko-KR" sz="1200" b="1" dirty="0">
                <a:solidFill>
                  <a:srgbClr val="FF0000"/>
                </a:solidFill>
              </a:rPr>
              <a:t>'</a:t>
            </a:r>
            <a:r>
              <a:rPr lang="en-US" altLang="ko-KR" sz="1200" b="1" dirty="0" err="1">
                <a:solidFill>
                  <a:srgbClr val="FF0000"/>
                </a:solidFill>
              </a:rPr>
              <a:t>ddd</a:t>
            </a:r>
            <a:r>
              <a:rPr lang="en-US" altLang="ko-KR" sz="1200" b="1" dirty="0">
                <a:solidFill>
                  <a:srgbClr val="FF0000"/>
                </a:solidFill>
              </a:rPr>
              <a:t>'</a:t>
            </a:r>
            <a:r>
              <a:rPr lang="ko-KR" altLang="en-US" sz="1200" b="1" dirty="0">
                <a:solidFill>
                  <a:srgbClr val="FF0000"/>
                </a:solidFill>
              </a:rPr>
              <a:t>로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8106" y="5102844"/>
            <a:ext cx="3891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5</a:t>
            </a:r>
            <a:r>
              <a:rPr lang="en-US" altLang="ko-KR" sz="1200" b="1" dirty="0"/>
              <a:t>. c01, </a:t>
            </a:r>
            <a:r>
              <a:rPr lang="ko-KR" altLang="en-US" sz="1200" b="1" dirty="0"/>
              <a:t>오라클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김길수 라는 과목을 </a:t>
            </a:r>
            <a:r>
              <a:rPr lang="ko-KR" altLang="en-US" sz="1200" b="1" dirty="0" err="1"/>
              <a:t>등록하시오</a:t>
            </a:r>
            <a:r>
              <a:rPr lang="en-US" altLang="ko-KR" sz="1200" b="1" dirty="0" smtClean="0"/>
              <a:t>. &gt;&gt;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6917" y="4085351"/>
            <a:ext cx="498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addr</a:t>
            </a:r>
            <a:r>
              <a:rPr lang="ko-KR" altLang="en-US" sz="1200" b="1" dirty="0">
                <a:solidFill>
                  <a:srgbClr val="FF0000"/>
                </a:solidFill>
              </a:rPr>
              <a:t>의 속성이 </a:t>
            </a:r>
            <a:r>
              <a:rPr lang="en-US" altLang="ko-KR" sz="1200" b="1" dirty="0">
                <a:solidFill>
                  <a:srgbClr val="FF0000"/>
                </a:solidFill>
              </a:rPr>
              <a:t>varchar2(6)</a:t>
            </a:r>
            <a:r>
              <a:rPr lang="ko-KR" altLang="en-US" sz="1200" b="1" dirty="0">
                <a:solidFill>
                  <a:srgbClr val="FF0000"/>
                </a:solidFill>
              </a:rPr>
              <a:t>이므로 한글은 최대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글자까지 저장가능하다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	&gt;&gt;</a:t>
            </a:r>
            <a:r>
              <a:rPr lang="en-US" altLang="ko-KR" sz="1200" b="1" dirty="0" err="1">
                <a:solidFill>
                  <a:srgbClr val="FF0000"/>
                </a:solidFill>
              </a:rPr>
              <a:t>addr</a:t>
            </a:r>
            <a:r>
              <a:rPr lang="en-US" altLang="ko-KR" sz="1200" b="1" dirty="0">
                <a:solidFill>
                  <a:srgbClr val="FF0000"/>
                </a:solidFill>
              </a:rPr>
              <a:t> '</a:t>
            </a:r>
            <a:r>
              <a:rPr lang="ko-KR" altLang="en-US" sz="1200" b="1" dirty="0">
                <a:solidFill>
                  <a:srgbClr val="FF0000"/>
                </a:solidFill>
              </a:rPr>
              <a:t>서울특별시</a:t>
            </a:r>
            <a:r>
              <a:rPr lang="en-US" altLang="ko-KR" sz="1200" b="1" dirty="0">
                <a:solidFill>
                  <a:srgbClr val="FF0000"/>
                </a:solidFill>
              </a:rPr>
              <a:t>'</a:t>
            </a:r>
            <a:r>
              <a:rPr lang="ko-KR" altLang="en-US" sz="1200" b="1" dirty="0">
                <a:solidFill>
                  <a:srgbClr val="FF0000"/>
                </a:solidFill>
              </a:rPr>
              <a:t>를 </a:t>
            </a:r>
            <a:r>
              <a:rPr lang="en-US" altLang="ko-KR" sz="1200" b="1" dirty="0">
                <a:solidFill>
                  <a:srgbClr val="FF0000"/>
                </a:solidFill>
              </a:rPr>
              <a:t>'</a:t>
            </a:r>
            <a:r>
              <a:rPr lang="ko-KR" altLang="en-US" sz="1200" b="1" dirty="0">
                <a:solidFill>
                  <a:srgbClr val="FF0000"/>
                </a:solidFill>
              </a:rPr>
              <a:t>서울</a:t>
            </a:r>
            <a:r>
              <a:rPr lang="en-US" altLang="ko-KR" sz="1200" b="1" dirty="0">
                <a:solidFill>
                  <a:srgbClr val="FF0000"/>
                </a:solidFill>
              </a:rPr>
              <a:t>'</a:t>
            </a:r>
            <a:r>
              <a:rPr lang="ko-KR" altLang="en-US" sz="1200" b="1" dirty="0">
                <a:solidFill>
                  <a:srgbClr val="FF0000"/>
                </a:solidFill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15840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8107" y="414253"/>
            <a:ext cx="3975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6. c02, </a:t>
            </a:r>
            <a:r>
              <a:rPr lang="ko-KR" altLang="en-US" sz="1200" b="1" dirty="0"/>
              <a:t>자바</a:t>
            </a:r>
            <a:r>
              <a:rPr lang="en-US" altLang="ko-KR" sz="1200" b="1" dirty="0"/>
              <a:t>,</a:t>
            </a:r>
            <a:r>
              <a:rPr lang="ko-KR" altLang="en-US" sz="1200" b="1" dirty="0" err="1"/>
              <a:t>김아무개라는</a:t>
            </a:r>
            <a:r>
              <a:rPr lang="ko-KR" altLang="en-US" sz="1200" b="1" dirty="0"/>
              <a:t> 과목을 </a:t>
            </a:r>
            <a:r>
              <a:rPr lang="ko-KR" altLang="en-US" sz="1200" b="1" dirty="0" err="1"/>
              <a:t>등록하시오</a:t>
            </a:r>
            <a:r>
              <a:rPr lang="en-US" altLang="ko-KR" sz="1200" b="1" dirty="0" smtClean="0"/>
              <a:t>. &gt;&gt;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불가능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106" y="1762380"/>
            <a:ext cx="4305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7. c02,</a:t>
            </a:r>
            <a:r>
              <a:rPr lang="ko-KR" altLang="en-US" sz="1200" b="1" dirty="0" err="1"/>
              <a:t>객체언어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홍길동 이라는 과목을 </a:t>
            </a:r>
            <a:r>
              <a:rPr lang="ko-KR" altLang="en-US" sz="1200" b="1" dirty="0" err="1"/>
              <a:t>등록하시오</a:t>
            </a:r>
            <a:r>
              <a:rPr lang="en-US" altLang="ko-KR" sz="1200" b="1" dirty="0" smtClean="0"/>
              <a:t>. &gt;&gt;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불가능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106" y="3060556"/>
            <a:ext cx="388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8. c03, html, </a:t>
            </a:r>
            <a:r>
              <a:rPr lang="ko-KR" altLang="en-US" sz="1200" b="1" dirty="0" err="1"/>
              <a:t>이길동</a:t>
            </a:r>
            <a:r>
              <a:rPr lang="ko-KR" altLang="en-US" sz="1200" b="1" dirty="0"/>
              <a:t> 이라는 과목을 </a:t>
            </a:r>
            <a:r>
              <a:rPr lang="ko-KR" altLang="en-US" sz="1200" b="1" dirty="0" err="1"/>
              <a:t>등록하시오</a:t>
            </a:r>
            <a:r>
              <a:rPr lang="en-US" altLang="ko-KR" sz="1200" b="1" dirty="0" smtClean="0"/>
              <a:t>.&gt;&gt;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106" y="4036952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9. c04, </a:t>
            </a:r>
            <a:r>
              <a:rPr lang="en-US" altLang="ko-KR" sz="1200" b="1" dirty="0" err="1"/>
              <a:t>js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김자바라는</a:t>
            </a:r>
            <a:r>
              <a:rPr lang="ko-KR" altLang="en-US" sz="1200" b="1" dirty="0"/>
              <a:t> 과목을 </a:t>
            </a:r>
            <a:r>
              <a:rPr lang="ko-KR" altLang="en-US" sz="1200" b="1" dirty="0" err="1"/>
              <a:t>등록하시오</a:t>
            </a:r>
            <a:r>
              <a:rPr lang="en-US" altLang="ko-KR" sz="1200" b="1" dirty="0" smtClean="0"/>
              <a:t>. &gt;&gt;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4763" y="810346"/>
            <a:ext cx="467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sub </a:t>
            </a:r>
            <a:r>
              <a:rPr lang="ko-KR" altLang="en-US" sz="1200" b="1" dirty="0">
                <a:solidFill>
                  <a:srgbClr val="FF0000"/>
                </a:solidFill>
              </a:rPr>
              <a:t>테이블 </a:t>
            </a:r>
            <a:r>
              <a:rPr lang="en-US" altLang="ko-KR" sz="1200" b="1" dirty="0" err="1">
                <a:solidFill>
                  <a:srgbClr val="FF0000"/>
                </a:solidFill>
              </a:rPr>
              <a:t>str</a:t>
            </a:r>
            <a:r>
              <a:rPr lang="ko-KR" altLang="en-US" sz="1200" b="1" dirty="0">
                <a:solidFill>
                  <a:srgbClr val="FF0000"/>
                </a:solidFill>
              </a:rPr>
              <a:t>의 속성이 </a:t>
            </a:r>
            <a:r>
              <a:rPr lang="en-US" altLang="ko-KR" sz="1200" b="1" dirty="0">
                <a:solidFill>
                  <a:srgbClr val="FF0000"/>
                </a:solidFill>
              </a:rPr>
              <a:t>varchar2(6)</a:t>
            </a:r>
            <a:r>
              <a:rPr lang="ko-KR" altLang="en-US" sz="1200" b="1" dirty="0">
                <a:solidFill>
                  <a:srgbClr val="FF0000"/>
                </a:solidFill>
              </a:rPr>
              <a:t>이므로 한글은 최대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글자까지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저장가능하다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	&gt;&gt;sub </a:t>
            </a:r>
            <a:r>
              <a:rPr lang="ko-KR" altLang="en-US" sz="1200" b="1" dirty="0">
                <a:solidFill>
                  <a:srgbClr val="FF0000"/>
                </a:solidFill>
              </a:rPr>
              <a:t>테이블 </a:t>
            </a:r>
            <a:r>
              <a:rPr lang="en-US" altLang="ko-KR" sz="1200" b="1" dirty="0" err="1">
                <a:solidFill>
                  <a:srgbClr val="FF0000"/>
                </a:solidFill>
              </a:rPr>
              <a:t>str</a:t>
            </a:r>
            <a:r>
              <a:rPr lang="ko-KR" altLang="en-US" sz="1200" b="1" dirty="0">
                <a:solidFill>
                  <a:srgbClr val="FF0000"/>
                </a:solidFill>
              </a:rPr>
              <a:t>의 속성을 </a:t>
            </a:r>
            <a:r>
              <a:rPr lang="en-US" altLang="ko-KR" sz="1200" b="1" dirty="0">
                <a:solidFill>
                  <a:srgbClr val="FF0000"/>
                </a:solidFill>
              </a:rPr>
              <a:t>varchar2(8)</a:t>
            </a:r>
            <a:r>
              <a:rPr lang="ko-KR" altLang="en-US" sz="1200" b="1" dirty="0">
                <a:solidFill>
                  <a:srgbClr val="FF0000"/>
                </a:solidFill>
              </a:rPr>
              <a:t>로 변경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8106" y="5102844"/>
            <a:ext cx="3805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10. </a:t>
            </a:r>
            <a:r>
              <a:rPr lang="ko-KR" altLang="en-US" sz="1200" b="1" dirty="0"/>
              <a:t>아이디 </a:t>
            </a:r>
            <a:r>
              <a:rPr lang="en-US" altLang="ko-KR" sz="1200" b="1" dirty="0" err="1"/>
              <a:t>aaa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과목코드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c05</a:t>
            </a:r>
            <a:r>
              <a:rPr lang="ko-KR" altLang="en-US" sz="1200" b="1" dirty="0"/>
              <a:t>를 </a:t>
            </a:r>
            <a:r>
              <a:rPr lang="ko-KR" altLang="en-US" sz="1200" b="1" dirty="0" err="1"/>
              <a:t>등록하시오</a:t>
            </a:r>
            <a:r>
              <a:rPr lang="en-US" altLang="ko-KR" sz="1200" b="1" dirty="0" smtClean="0"/>
              <a:t>.&gt;&gt;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불가능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4763" y="2081549"/>
            <a:ext cx="4789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sub </a:t>
            </a:r>
            <a:r>
              <a:rPr lang="ko-KR" altLang="en-US" sz="1200" b="1" dirty="0">
                <a:solidFill>
                  <a:srgbClr val="FF0000"/>
                </a:solidFill>
              </a:rPr>
              <a:t>테이블 </a:t>
            </a:r>
            <a:r>
              <a:rPr lang="en-US" altLang="ko-KR" sz="1200" b="1" dirty="0" err="1">
                <a:solidFill>
                  <a:srgbClr val="FF0000"/>
                </a:solidFill>
              </a:rPr>
              <a:t>sname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속성이 </a:t>
            </a:r>
            <a:r>
              <a:rPr lang="en-US" altLang="ko-KR" sz="1200" b="1" dirty="0">
                <a:solidFill>
                  <a:srgbClr val="FF0000"/>
                </a:solidFill>
              </a:rPr>
              <a:t>varchar2(6)</a:t>
            </a:r>
            <a:r>
              <a:rPr lang="ko-KR" altLang="en-US" sz="1200" b="1" dirty="0">
                <a:solidFill>
                  <a:srgbClr val="FF0000"/>
                </a:solidFill>
              </a:rPr>
              <a:t>이므로 한글은 최대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글자까지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저장가능하다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	&gt;&gt;sub </a:t>
            </a:r>
            <a:r>
              <a:rPr lang="ko-KR" altLang="en-US" sz="1200" b="1" dirty="0">
                <a:solidFill>
                  <a:srgbClr val="FF0000"/>
                </a:solidFill>
              </a:rPr>
              <a:t>테이블 </a:t>
            </a:r>
            <a:r>
              <a:rPr lang="en-US" altLang="ko-KR" sz="1200" b="1" dirty="0" err="1">
                <a:solidFill>
                  <a:srgbClr val="FF0000"/>
                </a:solidFill>
              </a:rPr>
              <a:t>sname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속성을 </a:t>
            </a:r>
            <a:r>
              <a:rPr lang="en-US" altLang="ko-KR" sz="1200" b="1" dirty="0">
                <a:solidFill>
                  <a:srgbClr val="FF0000"/>
                </a:solidFill>
              </a:rPr>
              <a:t>varchar2(8)</a:t>
            </a:r>
            <a:r>
              <a:rPr lang="ko-KR" altLang="en-US" sz="1200" b="1" dirty="0">
                <a:solidFill>
                  <a:srgbClr val="FF0000"/>
                </a:solidFill>
              </a:rPr>
              <a:t>로 변경</a:t>
            </a:r>
          </a:p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scode</a:t>
            </a:r>
            <a:r>
              <a:rPr lang="ko-KR" altLang="en-US" sz="1200" b="1" dirty="0">
                <a:solidFill>
                  <a:srgbClr val="FF0000"/>
                </a:solidFill>
              </a:rPr>
              <a:t>가 </a:t>
            </a:r>
            <a:r>
              <a:rPr lang="en-US" altLang="ko-KR" sz="1200" b="1" dirty="0">
                <a:solidFill>
                  <a:srgbClr val="FF0000"/>
                </a:solidFill>
              </a:rPr>
              <a:t>primary key</a:t>
            </a:r>
            <a:r>
              <a:rPr lang="ko-KR" altLang="en-US" sz="1200" b="1" dirty="0">
                <a:solidFill>
                  <a:srgbClr val="FF0000"/>
                </a:solidFill>
              </a:rPr>
              <a:t>이기 때문에 중복된 </a:t>
            </a:r>
            <a:r>
              <a:rPr lang="en-US" altLang="ko-KR" sz="1200" b="1" dirty="0" err="1">
                <a:solidFill>
                  <a:srgbClr val="FF0000"/>
                </a:solidFill>
              </a:rPr>
              <a:t>scode</a:t>
            </a:r>
            <a:r>
              <a:rPr lang="ko-KR" altLang="en-US" sz="1200" b="1" dirty="0">
                <a:solidFill>
                  <a:srgbClr val="FF0000"/>
                </a:solidFill>
              </a:rPr>
              <a:t>가 불가능하다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	&gt;&gt;</a:t>
            </a:r>
            <a:r>
              <a:rPr lang="en-US" altLang="ko-KR" sz="1200" b="1" dirty="0" err="1">
                <a:solidFill>
                  <a:srgbClr val="FF0000"/>
                </a:solidFill>
              </a:rPr>
              <a:t>scode</a:t>
            </a:r>
            <a:r>
              <a:rPr lang="ko-KR" altLang="en-US" sz="1200" b="1" dirty="0">
                <a:solidFill>
                  <a:srgbClr val="FF0000"/>
                </a:solidFill>
              </a:rPr>
              <a:t>를 </a:t>
            </a:r>
            <a:r>
              <a:rPr lang="en-US" altLang="ko-KR" sz="1200" b="1" dirty="0">
                <a:solidFill>
                  <a:srgbClr val="FF0000"/>
                </a:solidFill>
              </a:rPr>
              <a:t>'c02'</a:t>
            </a:r>
            <a:r>
              <a:rPr lang="ko-KR" altLang="en-US" sz="1200" b="1" dirty="0">
                <a:solidFill>
                  <a:srgbClr val="FF0000"/>
                </a:solidFill>
              </a:rPr>
              <a:t>를 </a:t>
            </a:r>
            <a:r>
              <a:rPr lang="en-US" altLang="ko-KR" sz="1200" b="1" dirty="0">
                <a:solidFill>
                  <a:srgbClr val="FF0000"/>
                </a:solidFill>
              </a:rPr>
              <a:t>'c03'</a:t>
            </a:r>
            <a:r>
              <a:rPr lang="ko-KR" altLang="en-US" sz="1200" b="1" dirty="0">
                <a:solidFill>
                  <a:srgbClr val="FF0000"/>
                </a:solidFill>
              </a:rPr>
              <a:t>으로 변경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70" y="767452"/>
            <a:ext cx="5620534" cy="8573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70" y="2096942"/>
            <a:ext cx="5858693" cy="8002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070" y="3464798"/>
            <a:ext cx="3962953" cy="54300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070" y="4411330"/>
            <a:ext cx="3953427" cy="5239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070" y="5478509"/>
            <a:ext cx="5763429" cy="10669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34763" y="5448152"/>
            <a:ext cx="427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sugang</a:t>
            </a:r>
            <a:r>
              <a:rPr lang="en-US" altLang="ko-KR" sz="1200" b="1" dirty="0">
                <a:solidFill>
                  <a:srgbClr val="FF0000"/>
                </a:solidFill>
              </a:rPr>
              <a:t> table</a:t>
            </a:r>
            <a:r>
              <a:rPr lang="ko-KR" altLang="en-US" sz="1200" b="1" dirty="0">
                <a:solidFill>
                  <a:srgbClr val="FF0000"/>
                </a:solidFill>
              </a:rPr>
              <a:t>의 </a:t>
            </a:r>
            <a:r>
              <a:rPr lang="en-US" altLang="ko-KR" sz="1200" b="1" dirty="0" err="1">
                <a:solidFill>
                  <a:srgbClr val="FF0000"/>
                </a:solidFill>
              </a:rPr>
              <a:t>subcode</a:t>
            </a:r>
            <a:r>
              <a:rPr lang="ko-KR" altLang="en-US" sz="1200" b="1" dirty="0">
                <a:solidFill>
                  <a:srgbClr val="FF0000"/>
                </a:solidFill>
              </a:rPr>
              <a:t>를 </a:t>
            </a:r>
            <a:r>
              <a:rPr lang="en-US" altLang="ko-KR" sz="1200" b="1" dirty="0">
                <a:solidFill>
                  <a:srgbClr val="FF0000"/>
                </a:solidFill>
              </a:rPr>
              <a:t>sub </a:t>
            </a:r>
            <a:r>
              <a:rPr lang="ko-KR" altLang="en-US" sz="1200" b="1" dirty="0">
                <a:solidFill>
                  <a:srgbClr val="FF0000"/>
                </a:solidFill>
              </a:rPr>
              <a:t>테이블의 </a:t>
            </a:r>
            <a:r>
              <a:rPr lang="en-US" altLang="ko-KR" sz="1200" b="1" dirty="0" err="1">
                <a:solidFill>
                  <a:srgbClr val="FF0000"/>
                </a:solidFill>
              </a:rPr>
              <a:t>scode</a:t>
            </a:r>
            <a:r>
              <a:rPr lang="ko-KR" altLang="en-US" sz="1200" b="1" dirty="0">
                <a:solidFill>
                  <a:srgbClr val="FF0000"/>
                </a:solidFill>
              </a:rPr>
              <a:t>에서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참조하려고 </a:t>
            </a:r>
            <a:r>
              <a:rPr lang="ko-KR" altLang="en-US" sz="1200" b="1" dirty="0">
                <a:solidFill>
                  <a:srgbClr val="FF0000"/>
                </a:solidFill>
              </a:rPr>
              <a:t>하지만 </a:t>
            </a:r>
            <a:r>
              <a:rPr lang="en-US" altLang="ko-KR" sz="1200" b="1" dirty="0" err="1">
                <a:solidFill>
                  <a:srgbClr val="FF0000"/>
                </a:solidFill>
              </a:rPr>
              <a:t>scode</a:t>
            </a:r>
            <a:r>
              <a:rPr lang="en-US" altLang="ko-KR" sz="1200" b="1" dirty="0">
                <a:solidFill>
                  <a:srgbClr val="FF0000"/>
                </a:solidFill>
              </a:rPr>
              <a:t>='c05'</a:t>
            </a:r>
            <a:r>
              <a:rPr lang="ko-KR" altLang="en-US" sz="1200" b="1" dirty="0">
                <a:solidFill>
                  <a:srgbClr val="FF0000"/>
                </a:solidFill>
              </a:rPr>
              <a:t>인 데이터가 존재하지 않는다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	&gt;&gt;'c05'</a:t>
            </a:r>
            <a:r>
              <a:rPr lang="ko-KR" altLang="en-US" sz="1200" b="1" dirty="0">
                <a:solidFill>
                  <a:srgbClr val="FF0000"/>
                </a:solidFill>
              </a:rPr>
              <a:t>를 </a:t>
            </a:r>
            <a:r>
              <a:rPr lang="en-US" altLang="ko-KR" sz="1200" b="1" dirty="0">
                <a:solidFill>
                  <a:srgbClr val="FF0000"/>
                </a:solidFill>
              </a:rPr>
              <a:t>'c01'</a:t>
            </a:r>
            <a:r>
              <a:rPr lang="ko-KR" altLang="en-US" sz="1200" b="1" dirty="0">
                <a:solidFill>
                  <a:srgbClr val="FF0000"/>
                </a:solidFill>
              </a:rPr>
              <a:t>로 수정한다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8107" y="414253"/>
            <a:ext cx="3647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11. </a:t>
            </a:r>
            <a:r>
              <a:rPr lang="ko-KR" altLang="en-US" sz="1200" b="1" dirty="0"/>
              <a:t>아이디 </a:t>
            </a:r>
            <a:r>
              <a:rPr lang="en-US" altLang="ko-KR" sz="1200" b="1" dirty="0" err="1"/>
              <a:t>aaa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과목코드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c01</a:t>
            </a:r>
            <a:r>
              <a:rPr lang="ko-KR" altLang="en-US" sz="1200" b="1" dirty="0"/>
              <a:t>을 </a:t>
            </a:r>
            <a:r>
              <a:rPr lang="ko-KR" altLang="en-US" sz="1200" b="1" dirty="0" err="1"/>
              <a:t>등록하시오</a:t>
            </a:r>
            <a:r>
              <a:rPr lang="en-US" altLang="ko-KR" sz="1200" b="1" dirty="0" smtClean="0"/>
              <a:t>.&gt;&gt;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106" y="1762380"/>
            <a:ext cx="3656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12. </a:t>
            </a:r>
            <a:r>
              <a:rPr lang="ko-KR" altLang="en-US" sz="1200" b="1" dirty="0"/>
              <a:t>아이다 </a:t>
            </a:r>
            <a:r>
              <a:rPr lang="en-US" altLang="ko-KR" sz="1200" b="1" dirty="0" err="1"/>
              <a:t>aaa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과목코드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c03</a:t>
            </a:r>
            <a:r>
              <a:rPr lang="ko-KR" altLang="en-US" sz="1200" b="1" dirty="0"/>
              <a:t>을 </a:t>
            </a:r>
            <a:r>
              <a:rPr lang="ko-KR" altLang="en-US" sz="1200" b="1" dirty="0" err="1"/>
              <a:t>등록하시오</a:t>
            </a:r>
            <a:r>
              <a:rPr lang="en-US" altLang="ko-KR" sz="1200" b="1" dirty="0" smtClean="0"/>
              <a:t>.&gt;&gt;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106" y="3060556"/>
            <a:ext cx="3654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13. </a:t>
            </a:r>
            <a:r>
              <a:rPr lang="ko-KR" altLang="en-US" sz="1200" b="1" dirty="0"/>
              <a:t>아이디 </a:t>
            </a:r>
            <a:r>
              <a:rPr lang="en-US" altLang="ko-KR" sz="1200" b="1" dirty="0" err="1"/>
              <a:t>bbb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과목코드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c01</a:t>
            </a:r>
            <a:r>
              <a:rPr lang="ko-KR" altLang="en-US" sz="1200" b="1" dirty="0"/>
              <a:t>를 </a:t>
            </a:r>
            <a:r>
              <a:rPr lang="ko-KR" altLang="en-US" sz="1200" b="1" dirty="0" err="1" smtClean="0"/>
              <a:t>등록하시오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&gt;&gt;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106" y="4036952"/>
            <a:ext cx="3693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14. </a:t>
            </a:r>
            <a:r>
              <a:rPr lang="ko-KR" altLang="en-US" sz="1200" b="1" dirty="0"/>
              <a:t>홍길동의 이름을 </a:t>
            </a:r>
            <a:r>
              <a:rPr lang="ko-KR" altLang="en-US" sz="1200" b="1" dirty="0" err="1"/>
              <a:t>이길동으로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변경하시오</a:t>
            </a:r>
            <a:r>
              <a:rPr lang="en-US" altLang="ko-KR" sz="1200" b="1" dirty="0" smtClean="0"/>
              <a:t>.&gt;&gt;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8106" y="5102844"/>
            <a:ext cx="408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15. </a:t>
            </a:r>
            <a:r>
              <a:rPr lang="ko-KR" altLang="en-US" sz="1200" b="1" dirty="0"/>
              <a:t>오라클 선생님의 이름을 </a:t>
            </a:r>
            <a:r>
              <a:rPr lang="ko-KR" altLang="en-US" sz="1200" b="1" dirty="0" err="1"/>
              <a:t>김오라로</a:t>
            </a:r>
            <a:r>
              <a:rPr lang="ko-KR" altLang="en-US" sz="1200" b="1" dirty="0"/>
              <a:t> </a:t>
            </a:r>
            <a:r>
              <a:rPr lang="ko-KR" altLang="en-US" sz="1200" b="1" dirty="0" err="1" smtClean="0"/>
              <a:t>변경하시오</a:t>
            </a:r>
            <a:r>
              <a:rPr lang="en-US" altLang="ko-KR" sz="1200" b="1" dirty="0" smtClean="0"/>
              <a:t>. &gt;&gt;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가능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92" y="741203"/>
            <a:ext cx="3515216" cy="5525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92" y="2094380"/>
            <a:ext cx="3505689" cy="51442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92" y="3337555"/>
            <a:ext cx="3448531" cy="56205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292" y="4351167"/>
            <a:ext cx="4163006" cy="60968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292" y="5390895"/>
            <a:ext cx="418205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259</TotalTime>
  <Words>479</Words>
  <Application>Microsoft Office PowerPoint</Application>
  <PresentationFormat>와이드스크린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돋움</vt:lpstr>
      <vt:lpstr>Franklin Gothic Book</vt:lpstr>
      <vt:lpstr>Crop</vt:lpstr>
      <vt:lpstr>데이터베이스설계과제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human-24</dc:creator>
  <cp:lastModifiedBy>human-24</cp:lastModifiedBy>
  <cp:revision>21</cp:revision>
  <dcterms:created xsi:type="dcterms:W3CDTF">2024-08-27T06:04:06Z</dcterms:created>
  <dcterms:modified xsi:type="dcterms:W3CDTF">2024-08-27T10:23:26Z</dcterms:modified>
</cp:coreProperties>
</file>