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70" r:id="rId4"/>
    <p:sldId id="271" r:id="rId5"/>
    <p:sldId id="275" r:id="rId6"/>
    <p:sldId id="278" r:id="rId7"/>
    <p:sldId id="277" r:id="rId8"/>
    <p:sldId id="279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6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1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80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6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7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7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7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9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9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D974-F2A9-4FEC-87FB-E8059161170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2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그룹 255"/>
          <p:cNvGrpSpPr/>
          <p:nvPr/>
        </p:nvGrpSpPr>
        <p:grpSpPr>
          <a:xfrm rot="16200000">
            <a:off x="1678180" y="1685423"/>
            <a:ext cx="1259367" cy="2892287"/>
            <a:chOff x="1815547" y="200433"/>
            <a:chExt cx="1259367" cy="2892287"/>
          </a:xfrm>
        </p:grpSpPr>
        <p:grpSp>
          <p:nvGrpSpPr>
            <p:cNvPr id="257" name="그룹 256"/>
            <p:cNvGrpSpPr/>
            <p:nvPr/>
          </p:nvGrpSpPr>
          <p:grpSpPr>
            <a:xfrm>
              <a:off x="2563048" y="200433"/>
              <a:ext cx="511866" cy="2892287"/>
              <a:chOff x="2751895" y="230250"/>
              <a:chExt cx="511866" cy="2892287"/>
            </a:xfrm>
          </p:grpSpPr>
          <p:sp>
            <p:nvSpPr>
              <p:cNvPr id="265" name="모서리가 둥근 직사각형 264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타원 266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/>
              <p:cNvSpPr/>
              <p:nvPr/>
            </p:nvSpPr>
            <p:spPr>
              <a:xfrm>
                <a:off x="2853771" y="2261162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8" name="직선 화살표 연결선 257"/>
            <p:cNvCxnSpPr>
              <a:endCxn id="267" idx="2"/>
            </p:cNvCxnSpPr>
            <p:nvPr/>
          </p:nvCxnSpPr>
          <p:spPr>
            <a:xfrm flipV="1">
              <a:off x="1815547" y="905690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/>
            <p:cNvCxnSpPr>
              <a:endCxn id="268" idx="2"/>
            </p:cNvCxnSpPr>
            <p:nvPr/>
          </p:nvCxnSpPr>
          <p:spPr>
            <a:xfrm rot="5400000" flipH="1" flipV="1">
              <a:off x="2252974" y="871636"/>
              <a:ext cx="6421" cy="81748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/>
            <p:cNvCxnSpPr/>
            <p:nvPr/>
          </p:nvCxnSpPr>
          <p:spPr>
            <a:xfrm flipV="1">
              <a:off x="1918251" y="2395584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화살표 연결선 262"/>
            <p:cNvCxnSpPr/>
            <p:nvPr/>
          </p:nvCxnSpPr>
          <p:spPr>
            <a:xfrm flipV="1">
              <a:off x="1923011" y="2766263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화살표 연결선 263"/>
            <p:cNvCxnSpPr/>
            <p:nvPr/>
          </p:nvCxnSpPr>
          <p:spPr>
            <a:xfrm flipV="1">
              <a:off x="1815547" y="527793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그룹 272"/>
          <p:cNvGrpSpPr/>
          <p:nvPr/>
        </p:nvGrpSpPr>
        <p:grpSpPr>
          <a:xfrm rot="16200000">
            <a:off x="9632923" y="2479544"/>
            <a:ext cx="511866" cy="1367783"/>
            <a:chOff x="2751895" y="230250"/>
            <a:chExt cx="511866" cy="1367783"/>
          </a:xfrm>
        </p:grpSpPr>
        <p:sp>
          <p:nvSpPr>
            <p:cNvPr id="274" name="모서리가 둥근 직사각형 273"/>
            <p:cNvSpPr/>
            <p:nvPr/>
          </p:nvSpPr>
          <p:spPr>
            <a:xfrm>
              <a:off x="2751895" y="230250"/>
              <a:ext cx="511866" cy="13677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8" name="직선 연결선 277"/>
          <p:cNvCxnSpPr/>
          <p:nvPr/>
        </p:nvCxnSpPr>
        <p:spPr>
          <a:xfrm>
            <a:off x="3732931" y="1999324"/>
            <a:ext cx="5472033" cy="90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 flipV="1">
            <a:off x="3754008" y="3418678"/>
            <a:ext cx="5450956" cy="71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9529359" y="3586002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/>
              <a:t>은닉층</a:t>
            </a:r>
            <a:endParaRPr lang="ko-KR" altLang="en-US" sz="15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288468" y="2635400"/>
            <a:ext cx="121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sz="2400" dirty="0" smtClean="0"/>
              <a:t>in</a:t>
            </a:r>
            <a:endParaRPr lang="ko-KR" altLang="en-US" dirty="0"/>
          </a:p>
        </p:txBody>
      </p:sp>
      <p:sp>
        <p:nvSpPr>
          <p:cNvPr id="282" name="직사각형 281"/>
          <p:cNvSpPr/>
          <p:nvPr/>
        </p:nvSpPr>
        <p:spPr>
          <a:xfrm>
            <a:off x="3819200" y="3184968"/>
            <a:ext cx="1961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(1,000,000 X  100)</a:t>
            </a:r>
            <a:endParaRPr lang="ko-KR" altLang="en-US" sz="1400" dirty="0"/>
          </a:p>
        </p:txBody>
      </p:sp>
      <p:grpSp>
        <p:nvGrpSpPr>
          <p:cNvPr id="283" name="그룹 282"/>
          <p:cNvGrpSpPr/>
          <p:nvPr/>
        </p:nvGrpSpPr>
        <p:grpSpPr>
          <a:xfrm>
            <a:off x="5504510" y="1737679"/>
            <a:ext cx="1422810" cy="2697719"/>
            <a:chOff x="2751895" y="331793"/>
            <a:chExt cx="1422810" cy="2697719"/>
          </a:xfrm>
        </p:grpSpPr>
        <p:sp>
          <p:nvSpPr>
            <p:cNvPr id="284" name="모서리가 둥근 직사각형 283"/>
            <p:cNvSpPr/>
            <p:nvPr/>
          </p:nvSpPr>
          <p:spPr>
            <a:xfrm>
              <a:off x="2751895" y="331793"/>
              <a:ext cx="1422810" cy="2697719"/>
            </a:xfrm>
            <a:prstGeom prst="roundRect">
              <a:avLst>
                <a:gd name="adj" fmla="val 688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0" name="그룹 299"/>
          <p:cNvGrpSpPr/>
          <p:nvPr/>
        </p:nvGrpSpPr>
        <p:grpSpPr>
          <a:xfrm>
            <a:off x="6523221" y="1815860"/>
            <a:ext cx="308114" cy="2528710"/>
            <a:chOff x="2853771" y="409976"/>
            <a:chExt cx="308114" cy="2528710"/>
          </a:xfrm>
        </p:grpSpPr>
        <p:sp>
          <p:nvSpPr>
            <p:cNvPr id="301" name="타원 300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TextBox 307"/>
          <p:cNvSpPr txBox="1"/>
          <p:nvPr/>
        </p:nvSpPr>
        <p:spPr>
          <a:xfrm>
            <a:off x="1987383" y="2018226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/>
              <a:t>입력층</a:t>
            </a:r>
            <a:endParaRPr lang="ko-KR" altLang="en-US" sz="1500" b="1" dirty="0"/>
          </a:p>
        </p:txBody>
      </p:sp>
      <p:sp>
        <p:nvSpPr>
          <p:cNvPr id="309" name="TextBox 308"/>
          <p:cNvSpPr txBox="1"/>
          <p:nvPr/>
        </p:nvSpPr>
        <p:spPr>
          <a:xfrm>
            <a:off x="889887" y="3833491"/>
            <a:ext cx="5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[ 0</a:t>
            </a:r>
            <a:endParaRPr lang="ko-KR" altLang="en-US" dirty="0"/>
          </a:p>
        </p:txBody>
      </p:sp>
      <p:sp>
        <p:nvSpPr>
          <p:cNvPr id="310" name="TextBox 309"/>
          <p:cNvSpPr txBox="1"/>
          <p:nvPr/>
        </p:nvSpPr>
        <p:spPr>
          <a:xfrm>
            <a:off x="1418747" y="3834051"/>
            <a:ext cx="3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1" name="TextBox 310"/>
          <p:cNvSpPr txBox="1"/>
          <p:nvPr/>
        </p:nvSpPr>
        <p:spPr>
          <a:xfrm>
            <a:off x="1771963" y="3831230"/>
            <a:ext cx="3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2" name="TextBox 311"/>
          <p:cNvSpPr txBox="1"/>
          <p:nvPr/>
        </p:nvSpPr>
        <p:spPr>
          <a:xfrm>
            <a:off x="2191764" y="3774226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314" name="TextBox 313"/>
          <p:cNvSpPr txBox="1"/>
          <p:nvPr/>
        </p:nvSpPr>
        <p:spPr>
          <a:xfrm>
            <a:off x="2883850" y="3850239"/>
            <a:ext cx="33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5" name="TextBox 314"/>
          <p:cNvSpPr txBox="1"/>
          <p:nvPr/>
        </p:nvSpPr>
        <p:spPr>
          <a:xfrm>
            <a:off x="3284229" y="3834051"/>
            <a:ext cx="63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0 ]</a:t>
            </a:r>
            <a:endParaRPr lang="ko-KR" altLang="en-US" dirty="0"/>
          </a:p>
        </p:txBody>
      </p:sp>
      <p:sp>
        <p:nvSpPr>
          <p:cNvPr id="317" name="직사각형 316"/>
          <p:cNvSpPr/>
          <p:nvPr/>
        </p:nvSpPr>
        <p:spPr>
          <a:xfrm>
            <a:off x="5606386" y="1772318"/>
            <a:ext cx="1266314" cy="76620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TextBox 318"/>
          <p:cNvSpPr txBox="1"/>
          <p:nvPr/>
        </p:nvSpPr>
        <p:spPr>
          <a:xfrm>
            <a:off x="9367630" y="412033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그림 </a:t>
            </a:r>
            <a:r>
              <a:rPr lang="en-US" altLang="ko-KR" sz="1500" b="1" dirty="0" smtClean="0"/>
              <a:t>4-1-1]</a:t>
            </a:r>
            <a:endParaRPr lang="ko-KR" altLang="en-US" sz="15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206201" y="2506431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5930296" y="1714152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925344" y="2105183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929566" y="2447484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5928088" y="3562919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930987" y="3922153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41" name="TextBox 140"/>
          <p:cNvSpPr txBox="1"/>
          <p:nvPr/>
        </p:nvSpPr>
        <p:spPr>
          <a:xfrm rot="5400000">
            <a:off x="6417648" y="3120003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 rot="5400000">
            <a:off x="5504388" y="3103438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9692803" y="2901872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149" name="직사각형 148"/>
          <p:cNvSpPr/>
          <p:nvPr/>
        </p:nvSpPr>
        <p:spPr>
          <a:xfrm>
            <a:off x="9224895" y="3878431"/>
            <a:ext cx="1961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(1 </a:t>
            </a:r>
            <a:r>
              <a:rPr lang="en-US" altLang="ko-KR" sz="1400" dirty="0"/>
              <a:t>X 1,000,000 )</a:t>
            </a:r>
            <a:endParaRPr lang="ko-KR" altLang="en-US" sz="1400" dirty="0"/>
          </a:p>
        </p:txBody>
      </p:sp>
      <p:sp>
        <p:nvSpPr>
          <p:cNvPr id="158" name="직사각형 157"/>
          <p:cNvSpPr/>
          <p:nvPr/>
        </p:nvSpPr>
        <p:spPr>
          <a:xfrm>
            <a:off x="1465827" y="4278432"/>
            <a:ext cx="1961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(1 </a:t>
            </a:r>
            <a:r>
              <a:rPr lang="en-US" altLang="ko-KR" sz="1400" dirty="0"/>
              <a:t>X </a:t>
            </a:r>
            <a:r>
              <a:rPr lang="en-US" altLang="ko-KR" sz="1400" dirty="0" smtClean="0"/>
              <a:t>1,000,000)</a:t>
            </a:r>
            <a:endParaRPr lang="ko-KR" altLang="en-US" sz="1400" dirty="0"/>
          </a:p>
        </p:txBody>
      </p:sp>
      <p:sp>
        <p:nvSpPr>
          <p:cNvPr id="6" name="액자 5"/>
          <p:cNvSpPr/>
          <p:nvPr/>
        </p:nvSpPr>
        <p:spPr>
          <a:xfrm>
            <a:off x="5528739" y="2500771"/>
            <a:ext cx="1396773" cy="410915"/>
          </a:xfrm>
          <a:prstGeom prst="frame">
            <a:avLst>
              <a:gd name="adj1" fmla="val 68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endCxn id="274" idx="0"/>
          </p:cNvCxnSpPr>
          <p:nvPr/>
        </p:nvCxnSpPr>
        <p:spPr>
          <a:xfrm>
            <a:off x="6925512" y="2712866"/>
            <a:ext cx="2279453" cy="450570"/>
          </a:xfrm>
          <a:prstGeom prst="bentConnector3">
            <a:avLst>
              <a:gd name="adj1" fmla="val 1947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5572338" y="3572166"/>
            <a:ext cx="1300362" cy="8632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Box 280"/>
          <p:cNvSpPr txBox="1"/>
          <p:nvPr/>
        </p:nvSpPr>
        <p:spPr>
          <a:xfrm>
            <a:off x="5852904" y="4435744"/>
            <a:ext cx="121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sz="2400" dirty="0" smtClean="0"/>
              <a:t>in</a:t>
            </a:r>
            <a:endParaRPr lang="ko-KR" altLang="en-US" dirty="0"/>
          </a:p>
        </p:txBody>
      </p:sp>
      <p:grpSp>
        <p:nvGrpSpPr>
          <p:cNvPr id="283" name="그룹 282"/>
          <p:cNvGrpSpPr/>
          <p:nvPr/>
        </p:nvGrpSpPr>
        <p:grpSpPr>
          <a:xfrm>
            <a:off x="5504510" y="1737679"/>
            <a:ext cx="1422810" cy="2697719"/>
            <a:chOff x="2751895" y="331793"/>
            <a:chExt cx="1422810" cy="2697719"/>
          </a:xfrm>
        </p:grpSpPr>
        <p:sp>
          <p:nvSpPr>
            <p:cNvPr id="284" name="모서리가 둥근 직사각형 283"/>
            <p:cNvSpPr/>
            <p:nvPr/>
          </p:nvSpPr>
          <p:spPr>
            <a:xfrm>
              <a:off x="2751895" y="331793"/>
              <a:ext cx="1422810" cy="2697719"/>
            </a:xfrm>
            <a:prstGeom prst="roundRect">
              <a:avLst>
                <a:gd name="adj" fmla="val 688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0" name="그룹 299"/>
          <p:cNvGrpSpPr/>
          <p:nvPr/>
        </p:nvGrpSpPr>
        <p:grpSpPr>
          <a:xfrm>
            <a:off x="6523221" y="1815860"/>
            <a:ext cx="308114" cy="2528710"/>
            <a:chOff x="2853771" y="409976"/>
            <a:chExt cx="308114" cy="2528710"/>
          </a:xfrm>
        </p:grpSpPr>
        <p:sp>
          <p:nvSpPr>
            <p:cNvPr id="301" name="타원 300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TextBox 318"/>
          <p:cNvSpPr txBox="1"/>
          <p:nvPr/>
        </p:nvSpPr>
        <p:spPr>
          <a:xfrm>
            <a:off x="9725000" y="193372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그림 </a:t>
            </a:r>
            <a:r>
              <a:rPr lang="en-US" altLang="ko-KR" sz="1500" b="1" dirty="0" smtClean="0"/>
              <a:t>4-1-2]</a:t>
            </a:r>
            <a:endParaRPr lang="ko-KR" altLang="en-US" sz="15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930296" y="1714152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925344" y="2105183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929566" y="2447484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5928088" y="3562919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930987" y="3922153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41" name="TextBox 140"/>
          <p:cNvSpPr txBox="1"/>
          <p:nvPr/>
        </p:nvSpPr>
        <p:spPr>
          <a:xfrm rot="5400000">
            <a:off x="6417648" y="3120003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 rot="5400000">
            <a:off x="5504388" y="3103438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5528739" y="1772953"/>
            <a:ext cx="1396773" cy="1138733"/>
          </a:xfrm>
          <a:prstGeom prst="frame">
            <a:avLst>
              <a:gd name="adj1" fmla="val 34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572338" y="3572166"/>
            <a:ext cx="1300362" cy="8632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16200000">
            <a:off x="2068765" y="625649"/>
            <a:ext cx="511866" cy="2892287"/>
            <a:chOff x="2751895" y="230250"/>
            <a:chExt cx="511866" cy="2892287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2853771" y="1152927"/>
              <a:ext cx="308114" cy="30811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217614" y="1871996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81" idx="2"/>
            <a:endCxn id="6" idx="1"/>
          </p:cNvCxnSpPr>
          <p:nvPr/>
        </p:nvCxnSpPr>
        <p:spPr>
          <a:xfrm flipV="1">
            <a:off x="3778236" y="2706229"/>
            <a:ext cx="1750503" cy="1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6949741" y="2710946"/>
            <a:ext cx="1750503" cy="1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864853" y="2310254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Idx</a:t>
            </a:r>
            <a:r>
              <a:rPr lang="en-US" altLang="ko-KR" dirty="0" smtClean="0"/>
              <a:t>=[1, 3, 2, 3]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7666134" y="22804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925512" y="3271580"/>
            <a:ext cx="1750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587793" y="2922348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dh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 rot="16200000">
            <a:off x="2056964" y="1261892"/>
            <a:ext cx="511866" cy="2892287"/>
            <a:chOff x="2751895" y="230250"/>
            <a:chExt cx="511866" cy="289228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 rot="16200000">
            <a:off x="2058619" y="1901056"/>
            <a:ext cx="511866" cy="2892287"/>
            <a:chOff x="2751895" y="230250"/>
            <a:chExt cx="511866" cy="2892287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 rot="16200000">
            <a:off x="2066618" y="2537299"/>
            <a:ext cx="511866" cy="2892287"/>
            <a:chOff x="2751895" y="230250"/>
            <a:chExt cx="511866" cy="2892287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727653" y="1436023"/>
            <a:ext cx="1422810" cy="1527946"/>
            <a:chOff x="8041753" y="3193141"/>
            <a:chExt cx="1422810" cy="1527946"/>
          </a:xfrm>
        </p:grpSpPr>
        <p:grpSp>
          <p:nvGrpSpPr>
            <p:cNvPr id="109" name="그룹 108"/>
            <p:cNvGrpSpPr/>
            <p:nvPr/>
          </p:nvGrpSpPr>
          <p:grpSpPr>
            <a:xfrm>
              <a:off x="8041753" y="3193141"/>
              <a:ext cx="1422810" cy="1527946"/>
              <a:chOff x="2751895" y="331793"/>
              <a:chExt cx="1422810" cy="1527946"/>
            </a:xfrm>
          </p:grpSpPr>
          <p:sp>
            <p:nvSpPr>
              <p:cNvPr id="110" name="모서리가 둥근 직사각형 109"/>
              <p:cNvSpPr/>
              <p:nvPr/>
            </p:nvSpPr>
            <p:spPr>
              <a:xfrm>
                <a:off x="2751895" y="331793"/>
                <a:ext cx="1422810" cy="1527946"/>
              </a:xfrm>
              <a:prstGeom prst="roundRect">
                <a:avLst>
                  <a:gd name="adj" fmla="val 688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2853771" y="1129322"/>
                <a:ext cx="308114" cy="3081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853771" y="765305"/>
                <a:ext cx="308114" cy="30811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9053024" y="3252983"/>
              <a:ext cx="308114" cy="1027454"/>
              <a:chOff x="2853771" y="409976"/>
              <a:chExt cx="308114" cy="1027454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853771" y="1129318"/>
                <a:ext cx="308114" cy="3081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53771" y="775242"/>
                <a:ext cx="308114" cy="308112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8" name="타원 117"/>
            <p:cNvSpPr/>
            <p:nvPr/>
          </p:nvSpPr>
          <p:spPr>
            <a:xfrm>
              <a:off x="8135766" y="4347803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9056339" y="4337179"/>
              <a:ext cx="308114" cy="30811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타원 119"/>
          <p:cNvSpPr/>
          <p:nvPr/>
        </p:nvSpPr>
        <p:spPr>
          <a:xfrm rot="16200000">
            <a:off x="1062632" y="1915358"/>
            <a:ext cx="308114" cy="3081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1417540" y="3193665"/>
            <a:ext cx="308114" cy="3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/>
          <p:cNvGrpSpPr/>
          <p:nvPr/>
        </p:nvGrpSpPr>
        <p:grpSpPr>
          <a:xfrm>
            <a:off x="8713729" y="3128081"/>
            <a:ext cx="1422810" cy="1527946"/>
            <a:chOff x="8041753" y="3193141"/>
            <a:chExt cx="1422810" cy="1527946"/>
          </a:xfrm>
        </p:grpSpPr>
        <p:grpSp>
          <p:nvGrpSpPr>
            <p:cNvPr id="125" name="그룹 124"/>
            <p:cNvGrpSpPr/>
            <p:nvPr/>
          </p:nvGrpSpPr>
          <p:grpSpPr>
            <a:xfrm>
              <a:off x="8041753" y="3193141"/>
              <a:ext cx="1422810" cy="1527946"/>
              <a:chOff x="2751895" y="331793"/>
              <a:chExt cx="1422810" cy="1527946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2751895" y="331793"/>
                <a:ext cx="1422810" cy="1527946"/>
              </a:xfrm>
              <a:prstGeom prst="roundRect">
                <a:avLst>
                  <a:gd name="adj" fmla="val 688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2853771" y="1129322"/>
                <a:ext cx="308114" cy="3081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2853771" y="765305"/>
                <a:ext cx="308114" cy="30811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9053024" y="3252983"/>
              <a:ext cx="308114" cy="1027454"/>
              <a:chOff x="2853771" y="409976"/>
              <a:chExt cx="308114" cy="1027454"/>
            </a:xfrm>
          </p:grpSpPr>
          <p:sp>
            <p:nvSpPr>
              <p:cNvPr id="129" name="타원 128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2853771" y="1129318"/>
                <a:ext cx="308114" cy="3081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2853771" y="775242"/>
                <a:ext cx="308114" cy="308112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7" name="타원 126"/>
            <p:cNvSpPr/>
            <p:nvPr/>
          </p:nvSpPr>
          <p:spPr>
            <a:xfrm>
              <a:off x="8135766" y="4347803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9056339" y="4337179"/>
              <a:ext cx="308114" cy="30811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9154882" y="1409728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9149930" y="1800759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9154152" y="2143060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9143037" y="2465096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9149488" y="3104536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9144536" y="3495567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9148758" y="3837868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9137643" y="4159904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54" name="직사각형 153"/>
          <p:cNvSpPr/>
          <p:nvPr/>
        </p:nvSpPr>
        <p:spPr>
          <a:xfrm>
            <a:off x="8792367" y="3149169"/>
            <a:ext cx="1300362" cy="1441685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95300" y="783529"/>
            <a:ext cx="6817659" cy="5293422"/>
            <a:chOff x="990600" y="250128"/>
            <a:chExt cx="8240985" cy="6627514"/>
          </a:xfrm>
        </p:grpSpPr>
        <p:grpSp>
          <p:nvGrpSpPr>
            <p:cNvPr id="35" name="그룹 34"/>
            <p:cNvGrpSpPr/>
            <p:nvPr/>
          </p:nvGrpSpPr>
          <p:grpSpPr>
            <a:xfrm>
              <a:off x="2423901" y="250128"/>
              <a:ext cx="511866" cy="2892287"/>
              <a:chOff x="2751895" y="230250"/>
              <a:chExt cx="511866" cy="2892287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420170" y="3625838"/>
              <a:ext cx="511866" cy="2892287"/>
              <a:chOff x="2751895" y="230250"/>
              <a:chExt cx="511866" cy="2892287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8453642" y="1810282"/>
              <a:ext cx="511866" cy="2892287"/>
              <a:chOff x="2751895" y="230250"/>
              <a:chExt cx="511866" cy="2892287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90600" y="404651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you</a:t>
              </a:r>
              <a:endParaRPr lang="ko-KR" alt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90600" y="773983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say</a:t>
              </a:r>
              <a:endParaRPr lang="ko-KR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0600" y="1142194"/>
              <a:ext cx="1214642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goodbye</a:t>
              </a:r>
              <a:endParaRPr lang="ko-KR" alt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0600" y="1480916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and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90600" y="2541599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cxnSp>
          <p:nvCxnSpPr>
            <p:cNvPr id="63" name="직선 화살표 연결선 62"/>
            <p:cNvCxnSpPr>
              <a:stCxn id="55" idx="3"/>
              <a:endCxn id="29" idx="2"/>
            </p:cNvCxnSpPr>
            <p:nvPr/>
          </p:nvCxnSpPr>
          <p:spPr>
            <a:xfrm flipV="1">
              <a:off x="1676400" y="955385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6" idx="3"/>
              <a:endCxn id="30" idx="2"/>
            </p:cNvCxnSpPr>
            <p:nvPr/>
          </p:nvCxnSpPr>
          <p:spPr>
            <a:xfrm>
              <a:off x="2205242" y="1326860"/>
              <a:ext cx="320535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endCxn id="31" idx="2"/>
            </p:cNvCxnSpPr>
            <p:nvPr/>
          </p:nvCxnSpPr>
          <p:spPr>
            <a:xfrm flipV="1">
              <a:off x="1779104" y="1696272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1783864" y="2815958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V="1">
              <a:off x="1676400" y="577488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990600" y="3778840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you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0600" y="4148171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say</a:t>
              </a:r>
              <a:endParaRPr lang="ko-KR" alt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600" y="4516383"/>
              <a:ext cx="1214642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goodbye</a:t>
              </a:r>
              <a:endParaRPr lang="ko-KR" alt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90600" y="4855104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and</a:t>
              </a:r>
              <a:endParaRPr lang="ko-KR" alt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0600" y="5915787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cxnSp>
          <p:nvCxnSpPr>
            <p:cNvPr id="87" name="직선 화살표 연결선 86"/>
            <p:cNvCxnSpPr>
              <a:stCxn id="81" idx="3"/>
            </p:cNvCxnSpPr>
            <p:nvPr/>
          </p:nvCxnSpPr>
          <p:spPr>
            <a:xfrm flipV="1">
              <a:off x="1676400" y="4329573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82" idx="3"/>
            </p:cNvCxnSpPr>
            <p:nvPr/>
          </p:nvCxnSpPr>
          <p:spPr>
            <a:xfrm>
              <a:off x="2205242" y="4701048"/>
              <a:ext cx="320535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1779104" y="5070460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 flipV="1">
              <a:off x="1783864" y="6190146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V="1">
              <a:off x="1676400" y="3951676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그룹 100"/>
            <p:cNvGrpSpPr/>
            <p:nvPr/>
          </p:nvGrpSpPr>
          <p:grpSpPr>
            <a:xfrm>
              <a:off x="5435040" y="2532203"/>
              <a:ext cx="511866" cy="1367783"/>
              <a:chOff x="2751895" y="230250"/>
              <a:chExt cx="511866" cy="1367783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2751895" y="230250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111" name="직선 연결선 110"/>
            <p:cNvCxnSpPr/>
            <p:nvPr/>
          </p:nvCxnSpPr>
          <p:spPr>
            <a:xfrm>
              <a:off x="2891042" y="250128"/>
              <a:ext cx="2551461" cy="2339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2932036" y="3102370"/>
              <a:ext cx="2510467" cy="738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2926439" y="2589153"/>
              <a:ext cx="2516064" cy="1066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V="1">
              <a:off x="2891042" y="3821767"/>
              <a:ext cx="2547730" cy="269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5946906" y="1810282"/>
              <a:ext cx="2608612" cy="77887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5946906" y="3841194"/>
              <a:ext cx="2591636" cy="85833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305871" y="6564654"/>
              <a:ext cx="1205118" cy="31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입력층</a:t>
              </a:r>
              <a:endParaRPr lang="ko-KR" altLang="en-US" sz="12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41238" y="4017051"/>
              <a:ext cx="1205118" cy="31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은닉층</a:t>
              </a:r>
              <a:endParaRPr lang="ko-KR" altLang="en-US" sz="12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348658" y="4802056"/>
              <a:ext cx="882927" cy="31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출력층</a:t>
              </a:r>
              <a:endParaRPr lang="ko-KR" altLang="en-US" sz="12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595379" y="2002684"/>
              <a:ext cx="1214642" cy="59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</a:t>
              </a:r>
              <a:r>
                <a:rPr lang="en-US" altLang="ko-KR" dirty="0" smtClean="0"/>
                <a:t>in</a:t>
              </a:r>
              <a:endParaRPr lang="ko-KR" alt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595379" y="3899987"/>
              <a:ext cx="1214642" cy="59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</a:t>
              </a:r>
              <a:r>
                <a:rPr lang="en-US" altLang="ko-KR" dirty="0" smtClean="0"/>
                <a:t>in</a:t>
              </a:r>
              <a:endParaRPr lang="ko-KR" altLang="en-US" sz="1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682617" y="2875841"/>
              <a:ext cx="1214642" cy="59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r>
                <a:rPr lang="en-US" altLang="ko-KR" dirty="0" err="1" smtClean="0"/>
                <a:t>out</a:t>
              </a:r>
              <a:endParaRPr lang="ko-KR" altLang="en-US" sz="1400" dirty="0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10844001" y="24306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그림 </a:t>
            </a:r>
            <a:r>
              <a:rPr lang="en-US" altLang="ko-KR" sz="1500" b="1" dirty="0" smtClean="0"/>
              <a:t>4-2-2]</a:t>
            </a:r>
            <a:endParaRPr lang="ko-KR" altLang="en-US" sz="1500" b="1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8481575" y="2171322"/>
            <a:ext cx="433826" cy="2165962"/>
            <a:chOff x="2751895" y="331793"/>
            <a:chExt cx="525490" cy="2697719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2751895" y="331793"/>
              <a:ext cx="525490" cy="2697719"/>
            </a:xfrm>
            <a:prstGeom prst="roundRect">
              <a:avLst>
                <a:gd name="adj" fmla="val 688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 flipV="1">
            <a:off x="7370254" y="3184670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306168" y="2745159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Softmax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454831" y="4418678"/>
            <a:ext cx="73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확률</a:t>
            </a:r>
            <a:endParaRPr lang="ko-KR" altLang="en-US" sz="1200" b="1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8902435" y="2163921"/>
            <a:ext cx="1024235" cy="2165963"/>
            <a:chOff x="1799514" y="317755"/>
            <a:chExt cx="1266511" cy="2631677"/>
          </a:xfrm>
        </p:grpSpPr>
        <p:grpSp>
          <p:nvGrpSpPr>
            <p:cNvPr id="151" name="그룹 150"/>
            <p:cNvGrpSpPr/>
            <p:nvPr/>
          </p:nvGrpSpPr>
          <p:grpSpPr>
            <a:xfrm>
              <a:off x="2563049" y="317755"/>
              <a:ext cx="502976" cy="2631677"/>
              <a:chOff x="2751896" y="347572"/>
              <a:chExt cx="502976" cy="2631677"/>
            </a:xfrm>
          </p:grpSpPr>
          <p:sp>
            <p:nvSpPr>
              <p:cNvPr id="159" name="모서리가 둥근 직사각형 158"/>
              <p:cNvSpPr/>
              <p:nvPr/>
            </p:nvSpPr>
            <p:spPr>
              <a:xfrm>
                <a:off x="2751896" y="347572"/>
                <a:ext cx="502976" cy="26316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2853771" y="261900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2" name="직선 화살표 연결선 151"/>
            <p:cNvCxnSpPr>
              <a:endCxn id="161" idx="2"/>
            </p:cNvCxnSpPr>
            <p:nvPr/>
          </p:nvCxnSpPr>
          <p:spPr>
            <a:xfrm flipV="1">
              <a:off x="1815547" y="905690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endCxn id="162" idx="2"/>
            </p:cNvCxnSpPr>
            <p:nvPr/>
          </p:nvCxnSpPr>
          <p:spPr>
            <a:xfrm flipV="1">
              <a:off x="1815547" y="1277166"/>
              <a:ext cx="849377" cy="642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129" idx="3"/>
              <a:endCxn id="163" idx="2"/>
            </p:cNvCxnSpPr>
            <p:nvPr/>
          </p:nvCxnSpPr>
          <p:spPr>
            <a:xfrm>
              <a:off x="1815547" y="1642585"/>
              <a:ext cx="849377" cy="399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/>
            <p:nvPr/>
          </p:nvCxnSpPr>
          <p:spPr>
            <a:xfrm flipV="1">
              <a:off x="1799514" y="2766262"/>
              <a:ext cx="870170" cy="127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/>
            <p:nvPr/>
          </p:nvCxnSpPr>
          <p:spPr>
            <a:xfrm flipV="1">
              <a:off x="1815547" y="527793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9271747" y="4431420"/>
            <a:ext cx="104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정답 레이블</a:t>
            </a:r>
            <a:endParaRPr lang="ko-KR" altLang="en-US" sz="1200" b="1" dirty="0"/>
          </a:p>
        </p:txBody>
      </p:sp>
      <p:cxnSp>
        <p:nvCxnSpPr>
          <p:cNvPr id="168" name="직선 화살표 연결선 167"/>
          <p:cNvCxnSpPr/>
          <p:nvPr/>
        </p:nvCxnSpPr>
        <p:spPr>
          <a:xfrm flipV="1">
            <a:off x="10084836" y="3184670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11183496" y="2973844"/>
            <a:ext cx="71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LOSS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1619006" y="2282972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 rot="5400000">
            <a:off x="1619006" y="4959254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2357899" y="2603546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(1,000,000 X 100)</a:t>
            </a:r>
            <a:endParaRPr lang="ko-KR" altLang="en-US" sz="1100" dirty="0"/>
          </a:p>
        </p:txBody>
      </p:sp>
      <p:sp>
        <p:nvSpPr>
          <p:cNvPr id="115" name="직사각형 114"/>
          <p:cNvSpPr/>
          <p:nvPr/>
        </p:nvSpPr>
        <p:spPr>
          <a:xfrm>
            <a:off x="4069379" y="4025364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100)</a:t>
            </a:r>
            <a:endParaRPr lang="ko-KR" altLang="en-US" sz="1100" dirty="0"/>
          </a:p>
        </p:txBody>
      </p:sp>
      <p:sp>
        <p:nvSpPr>
          <p:cNvPr id="116" name="직사각형 115"/>
          <p:cNvSpPr/>
          <p:nvPr/>
        </p:nvSpPr>
        <p:spPr>
          <a:xfrm>
            <a:off x="1327376" y="6102743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1,000,000)</a:t>
            </a:r>
            <a:endParaRPr lang="ko-KR" altLang="en-US" sz="1100" dirty="0"/>
          </a:p>
        </p:txBody>
      </p:sp>
      <p:sp>
        <p:nvSpPr>
          <p:cNvPr id="119" name="직사각형 118"/>
          <p:cNvSpPr/>
          <p:nvPr/>
        </p:nvSpPr>
        <p:spPr>
          <a:xfrm>
            <a:off x="2331609" y="4166644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(1,000,000 X 100)</a:t>
            </a:r>
            <a:endParaRPr lang="ko-KR" altLang="en-US" sz="1100" dirty="0"/>
          </a:p>
        </p:txBody>
      </p:sp>
      <p:sp>
        <p:nvSpPr>
          <p:cNvPr id="121" name="직사각형 120"/>
          <p:cNvSpPr/>
          <p:nvPr/>
        </p:nvSpPr>
        <p:spPr>
          <a:xfrm>
            <a:off x="5062375" y="3310311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(100 X 1,000,000)</a:t>
            </a:r>
            <a:endParaRPr lang="ko-KR" altLang="en-US" sz="1100" dirty="0"/>
          </a:p>
        </p:txBody>
      </p:sp>
      <p:sp>
        <p:nvSpPr>
          <p:cNvPr id="123" name="TextBox 122"/>
          <p:cNvSpPr txBox="1"/>
          <p:nvPr/>
        </p:nvSpPr>
        <p:spPr>
          <a:xfrm rot="5400000">
            <a:off x="6591231" y="3496530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 rot="5400000">
            <a:off x="8419819" y="3555304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9447429" y="3555304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6343691" y="4669106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1,000,000)</a:t>
            </a:r>
            <a:endParaRPr lang="ko-KR" altLang="en-US" sz="1100" dirty="0"/>
          </a:p>
        </p:txBody>
      </p:sp>
      <p:sp>
        <p:nvSpPr>
          <p:cNvPr id="149" name="직사각형 148"/>
          <p:cNvSpPr/>
          <p:nvPr/>
        </p:nvSpPr>
        <p:spPr>
          <a:xfrm>
            <a:off x="8089461" y="4641178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1,000,000)</a:t>
            </a:r>
            <a:endParaRPr lang="ko-KR" altLang="en-US" sz="1100" dirty="0"/>
          </a:p>
        </p:txBody>
      </p:sp>
      <p:sp>
        <p:nvSpPr>
          <p:cNvPr id="170" name="직사각형 169"/>
          <p:cNvSpPr/>
          <p:nvPr/>
        </p:nvSpPr>
        <p:spPr>
          <a:xfrm>
            <a:off x="9284918" y="4681616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1,000,000)</a:t>
            </a:r>
            <a:endParaRPr lang="ko-KR" altLang="en-US" sz="1100" dirty="0"/>
          </a:p>
        </p:txBody>
      </p:sp>
      <p:sp>
        <p:nvSpPr>
          <p:cNvPr id="171" name="TextBox 170"/>
          <p:cNvSpPr txBox="1"/>
          <p:nvPr/>
        </p:nvSpPr>
        <p:spPr>
          <a:xfrm rot="5400000">
            <a:off x="4116509" y="3134531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4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95300" y="783529"/>
            <a:ext cx="6817659" cy="5293422"/>
            <a:chOff x="990600" y="250128"/>
            <a:chExt cx="8240985" cy="6627514"/>
          </a:xfrm>
        </p:grpSpPr>
        <p:grpSp>
          <p:nvGrpSpPr>
            <p:cNvPr id="35" name="그룹 34"/>
            <p:cNvGrpSpPr/>
            <p:nvPr/>
          </p:nvGrpSpPr>
          <p:grpSpPr>
            <a:xfrm>
              <a:off x="2423901" y="250128"/>
              <a:ext cx="511866" cy="2892287"/>
              <a:chOff x="2751895" y="230250"/>
              <a:chExt cx="511866" cy="2892287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420170" y="3625838"/>
              <a:ext cx="511866" cy="2892287"/>
              <a:chOff x="2751895" y="230250"/>
              <a:chExt cx="511866" cy="2892287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8453642" y="1810282"/>
              <a:ext cx="511866" cy="2892287"/>
              <a:chOff x="2751895" y="230250"/>
              <a:chExt cx="511866" cy="2892287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90600" y="404651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you</a:t>
              </a:r>
              <a:endParaRPr lang="ko-KR" alt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90600" y="773983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say</a:t>
              </a:r>
              <a:endParaRPr lang="ko-KR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0600" y="1142194"/>
              <a:ext cx="1214642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goodbye</a:t>
              </a:r>
              <a:endParaRPr lang="ko-KR" alt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0600" y="1480916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and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90600" y="2541599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cxnSp>
          <p:nvCxnSpPr>
            <p:cNvPr id="63" name="직선 화살표 연결선 62"/>
            <p:cNvCxnSpPr>
              <a:stCxn id="55" idx="3"/>
              <a:endCxn id="29" idx="2"/>
            </p:cNvCxnSpPr>
            <p:nvPr/>
          </p:nvCxnSpPr>
          <p:spPr>
            <a:xfrm flipV="1">
              <a:off x="1676400" y="955385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6" idx="3"/>
              <a:endCxn id="30" idx="2"/>
            </p:cNvCxnSpPr>
            <p:nvPr/>
          </p:nvCxnSpPr>
          <p:spPr>
            <a:xfrm>
              <a:off x="2205242" y="1326860"/>
              <a:ext cx="320535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endCxn id="31" idx="2"/>
            </p:cNvCxnSpPr>
            <p:nvPr/>
          </p:nvCxnSpPr>
          <p:spPr>
            <a:xfrm flipV="1">
              <a:off x="1779104" y="1696272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1783864" y="2815958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V="1">
              <a:off x="1676400" y="577488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990600" y="3778840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you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0600" y="4148171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say</a:t>
              </a:r>
              <a:endParaRPr lang="ko-KR" alt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600" y="4516383"/>
              <a:ext cx="1214642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goodbye</a:t>
              </a:r>
              <a:endParaRPr lang="ko-KR" alt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90600" y="4855104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and</a:t>
              </a:r>
              <a:endParaRPr lang="ko-KR" alt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0600" y="5915787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cxnSp>
          <p:nvCxnSpPr>
            <p:cNvPr id="87" name="직선 화살표 연결선 86"/>
            <p:cNvCxnSpPr>
              <a:stCxn id="81" idx="3"/>
            </p:cNvCxnSpPr>
            <p:nvPr/>
          </p:nvCxnSpPr>
          <p:spPr>
            <a:xfrm flipV="1">
              <a:off x="1676400" y="4329573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82" idx="3"/>
            </p:cNvCxnSpPr>
            <p:nvPr/>
          </p:nvCxnSpPr>
          <p:spPr>
            <a:xfrm>
              <a:off x="2205242" y="4701048"/>
              <a:ext cx="320535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1779104" y="5070460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 flipV="1">
              <a:off x="1783864" y="6190146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V="1">
              <a:off x="1676400" y="3951676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그룹 100"/>
            <p:cNvGrpSpPr/>
            <p:nvPr/>
          </p:nvGrpSpPr>
          <p:grpSpPr>
            <a:xfrm>
              <a:off x="5435040" y="2532203"/>
              <a:ext cx="511866" cy="1367783"/>
              <a:chOff x="2751895" y="230250"/>
              <a:chExt cx="511866" cy="1367783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2751895" y="230250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111" name="직선 연결선 110"/>
            <p:cNvCxnSpPr/>
            <p:nvPr/>
          </p:nvCxnSpPr>
          <p:spPr>
            <a:xfrm>
              <a:off x="2891042" y="250128"/>
              <a:ext cx="2551461" cy="2339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2932036" y="3102370"/>
              <a:ext cx="2510467" cy="738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2926439" y="2589153"/>
              <a:ext cx="2516064" cy="1066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V="1">
              <a:off x="2891042" y="3821767"/>
              <a:ext cx="2547730" cy="269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48" idx="1"/>
            </p:cNvCxnSpPr>
            <p:nvPr/>
          </p:nvCxnSpPr>
          <p:spPr>
            <a:xfrm flipV="1">
              <a:off x="5946906" y="2406604"/>
              <a:ext cx="2653735" cy="18254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305871" y="6564654"/>
              <a:ext cx="1205118" cy="31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입력층</a:t>
              </a:r>
              <a:endParaRPr lang="ko-KR" altLang="en-US" sz="12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41238" y="4017051"/>
              <a:ext cx="1205118" cy="31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은닉층</a:t>
              </a:r>
              <a:endParaRPr lang="ko-KR" altLang="en-US" sz="12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348658" y="4802056"/>
              <a:ext cx="882927" cy="31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출력층</a:t>
              </a:r>
              <a:endParaRPr lang="ko-KR" altLang="en-US" sz="12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595379" y="2002684"/>
              <a:ext cx="1214642" cy="59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</a:t>
              </a:r>
              <a:r>
                <a:rPr lang="en-US" altLang="ko-KR" dirty="0" smtClean="0"/>
                <a:t>in</a:t>
              </a:r>
              <a:endParaRPr lang="ko-KR" alt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595379" y="3899987"/>
              <a:ext cx="1214642" cy="59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</a:t>
              </a:r>
              <a:r>
                <a:rPr lang="en-US" altLang="ko-KR" dirty="0" smtClean="0"/>
                <a:t>in</a:t>
              </a:r>
              <a:endParaRPr lang="ko-KR" altLang="en-US" sz="1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278527" y="2668214"/>
              <a:ext cx="1782003" cy="65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r>
                <a:rPr lang="en-US" altLang="ko-KR" dirty="0" err="1" smtClean="0"/>
                <a:t>out</a:t>
              </a:r>
              <a:r>
                <a:rPr lang="en-US" altLang="ko-KR" dirty="0" smtClean="0"/>
                <a:t> [:, 1]</a:t>
              </a:r>
              <a:endParaRPr lang="ko-KR" altLang="en-US" sz="1400" dirty="0"/>
            </a:p>
          </p:txBody>
        </p:sp>
        <p:cxnSp>
          <p:nvCxnSpPr>
            <p:cNvPr id="130" name="직선 연결선 129"/>
            <p:cNvCxnSpPr>
              <a:endCxn id="48" idx="3"/>
            </p:cNvCxnSpPr>
            <p:nvPr/>
          </p:nvCxnSpPr>
          <p:spPr>
            <a:xfrm flipV="1">
              <a:off x="5946906" y="2624472"/>
              <a:ext cx="2653735" cy="121672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10844001" y="24306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그림 </a:t>
            </a:r>
            <a:r>
              <a:rPr lang="en-US" altLang="ko-KR" sz="1500" b="1" dirty="0" smtClean="0"/>
              <a:t>4-2-2]</a:t>
            </a:r>
            <a:endParaRPr lang="ko-KR" altLang="en-US" sz="1500" b="1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8481575" y="2171322"/>
            <a:ext cx="433826" cy="2165962"/>
            <a:chOff x="2751895" y="331793"/>
            <a:chExt cx="525490" cy="2697719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2751895" y="331793"/>
              <a:ext cx="525490" cy="2697719"/>
            </a:xfrm>
            <a:prstGeom prst="roundRect">
              <a:avLst>
                <a:gd name="adj" fmla="val 688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2853771" y="757724"/>
              <a:ext cx="308114" cy="3081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 flipV="1">
            <a:off x="7351085" y="2655734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286999" y="2216223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454831" y="4418678"/>
            <a:ext cx="73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확률</a:t>
            </a:r>
            <a:endParaRPr lang="ko-KR" altLang="en-US" sz="1200" b="1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8915401" y="2163921"/>
            <a:ext cx="1011269" cy="2165963"/>
            <a:chOff x="1815547" y="317755"/>
            <a:chExt cx="1250478" cy="2631677"/>
          </a:xfrm>
        </p:grpSpPr>
        <p:grpSp>
          <p:nvGrpSpPr>
            <p:cNvPr id="151" name="그룹 150"/>
            <p:cNvGrpSpPr/>
            <p:nvPr/>
          </p:nvGrpSpPr>
          <p:grpSpPr>
            <a:xfrm>
              <a:off x="2563049" y="317755"/>
              <a:ext cx="502976" cy="2631677"/>
              <a:chOff x="2751896" y="347572"/>
              <a:chExt cx="502976" cy="2631677"/>
            </a:xfrm>
          </p:grpSpPr>
          <p:sp>
            <p:nvSpPr>
              <p:cNvPr id="159" name="모서리가 둥근 직사각형 158"/>
              <p:cNvSpPr/>
              <p:nvPr/>
            </p:nvSpPr>
            <p:spPr>
              <a:xfrm>
                <a:off x="2751896" y="347572"/>
                <a:ext cx="502976" cy="26316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2853771" y="261900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2" name="직선 화살표 연결선 151"/>
            <p:cNvCxnSpPr>
              <a:endCxn id="161" idx="2"/>
            </p:cNvCxnSpPr>
            <p:nvPr/>
          </p:nvCxnSpPr>
          <p:spPr>
            <a:xfrm flipV="1">
              <a:off x="1815547" y="905690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9271747" y="4431420"/>
            <a:ext cx="104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정답 레이블</a:t>
            </a:r>
            <a:endParaRPr lang="ko-KR" altLang="en-US" sz="1200" b="1" dirty="0"/>
          </a:p>
        </p:txBody>
      </p:sp>
      <p:cxnSp>
        <p:nvCxnSpPr>
          <p:cNvPr id="168" name="직선 화살표 연결선 167"/>
          <p:cNvCxnSpPr/>
          <p:nvPr/>
        </p:nvCxnSpPr>
        <p:spPr>
          <a:xfrm flipV="1">
            <a:off x="10084836" y="3184670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11183496" y="2973844"/>
            <a:ext cx="71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LOSS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1619006" y="2282972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 rot="5400000">
            <a:off x="1619006" y="4959254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 rot="5400000">
            <a:off x="6591231" y="3496530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 rot="5400000">
            <a:off x="8419819" y="3555304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9447429" y="3555304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 rot="5400000">
            <a:off x="4116509" y="3134531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2357899" y="2603546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(1,000,000 X 100)</a:t>
            </a:r>
            <a:endParaRPr lang="ko-KR" altLang="en-US" sz="1100" dirty="0"/>
          </a:p>
        </p:txBody>
      </p:sp>
      <p:sp>
        <p:nvSpPr>
          <p:cNvPr id="106" name="직사각형 105"/>
          <p:cNvSpPr/>
          <p:nvPr/>
        </p:nvSpPr>
        <p:spPr>
          <a:xfrm>
            <a:off x="4069379" y="4025364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100)</a:t>
            </a:r>
            <a:endParaRPr lang="ko-KR" altLang="en-US" sz="1100" dirty="0"/>
          </a:p>
        </p:txBody>
      </p:sp>
      <p:sp>
        <p:nvSpPr>
          <p:cNvPr id="108" name="직사각형 107"/>
          <p:cNvSpPr/>
          <p:nvPr/>
        </p:nvSpPr>
        <p:spPr>
          <a:xfrm>
            <a:off x="1327376" y="6102743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1,000,000)</a:t>
            </a:r>
            <a:endParaRPr lang="ko-KR" altLang="en-US" sz="1100" dirty="0"/>
          </a:p>
        </p:txBody>
      </p:sp>
      <p:sp>
        <p:nvSpPr>
          <p:cNvPr id="109" name="직사각형 108"/>
          <p:cNvSpPr/>
          <p:nvPr/>
        </p:nvSpPr>
        <p:spPr>
          <a:xfrm>
            <a:off x="2331609" y="4166644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(1,000,000 X 100)</a:t>
            </a:r>
            <a:endParaRPr lang="ko-KR" altLang="en-US" sz="1100" dirty="0"/>
          </a:p>
        </p:txBody>
      </p:sp>
      <p:sp>
        <p:nvSpPr>
          <p:cNvPr id="110" name="직사각형 109"/>
          <p:cNvSpPr/>
          <p:nvPr/>
        </p:nvSpPr>
        <p:spPr>
          <a:xfrm>
            <a:off x="4899579" y="3176438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(100 X 1(target</a:t>
            </a:r>
            <a:r>
              <a:rPr lang="ko-KR" altLang="en-US" sz="1100" dirty="0" err="1" smtClean="0"/>
              <a:t>단어수</a:t>
            </a:r>
            <a:r>
              <a:rPr lang="en-US" altLang="ko-KR" sz="1100" dirty="0" smtClean="0"/>
              <a:t>))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6603957" y="4668428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X 1)</a:t>
            </a:r>
            <a:endParaRPr lang="ko-KR" altLang="en-US" sz="1100" dirty="0"/>
          </a:p>
        </p:txBody>
      </p:sp>
      <p:sp>
        <p:nvSpPr>
          <p:cNvPr id="140" name="직사각형 139"/>
          <p:cNvSpPr/>
          <p:nvPr/>
        </p:nvSpPr>
        <p:spPr>
          <a:xfrm>
            <a:off x="8366668" y="4661612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1)</a:t>
            </a:r>
            <a:endParaRPr lang="ko-KR" altLang="en-US" sz="1100" dirty="0"/>
          </a:p>
        </p:txBody>
      </p:sp>
      <p:sp>
        <p:nvSpPr>
          <p:cNvPr id="142" name="직사각형 141"/>
          <p:cNvSpPr/>
          <p:nvPr/>
        </p:nvSpPr>
        <p:spPr>
          <a:xfrm>
            <a:off x="9284918" y="4681616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1,000,000)</a:t>
            </a:r>
            <a:endParaRPr lang="ko-KR" altLang="en-US" sz="1100" dirty="0"/>
          </a:p>
        </p:txBody>
      </p:sp>
      <p:sp>
        <p:nvSpPr>
          <p:cNvPr id="143" name="직사각형 142"/>
          <p:cNvSpPr/>
          <p:nvPr/>
        </p:nvSpPr>
        <p:spPr>
          <a:xfrm>
            <a:off x="6635611" y="2752006"/>
            <a:ext cx="537364" cy="1674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6612425" y="770218"/>
            <a:ext cx="537364" cy="1674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8433909" y="2799660"/>
            <a:ext cx="537364" cy="1674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8410723" y="817872"/>
            <a:ext cx="537364" cy="1674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6635610" y="2384877"/>
            <a:ext cx="466301" cy="431277"/>
          </a:xfrm>
          <a:prstGeom prst="frame">
            <a:avLst>
              <a:gd name="adj1" fmla="val 91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액자 155"/>
          <p:cNvSpPr/>
          <p:nvPr/>
        </p:nvSpPr>
        <p:spPr>
          <a:xfrm>
            <a:off x="8454831" y="2423334"/>
            <a:ext cx="466301" cy="431277"/>
          </a:xfrm>
          <a:prstGeom prst="frame">
            <a:avLst>
              <a:gd name="adj1" fmla="val 91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375843" y="652628"/>
            <a:ext cx="388720" cy="2008272"/>
            <a:chOff x="2751895" y="230250"/>
            <a:chExt cx="511866" cy="289228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9" name="타원 28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타원 29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타원 30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" name="타원 33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373010" y="2996566"/>
            <a:ext cx="388720" cy="2008272"/>
            <a:chOff x="2751895" y="230250"/>
            <a:chExt cx="511866" cy="2892287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타원 37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타원 38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4" name="타원 43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87369" y="759922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you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87369" y="1016369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say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87369" y="1272038"/>
            <a:ext cx="922421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goodbye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87369" y="1507231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87369" y="2243720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3" name="직선 화살표 연결선 62"/>
          <p:cNvCxnSpPr>
            <a:stCxn id="55" idx="3"/>
            <a:endCxn id="29" idx="2"/>
          </p:cNvCxnSpPr>
          <p:nvPr/>
        </p:nvCxnSpPr>
        <p:spPr>
          <a:xfrm flipV="1">
            <a:off x="808178" y="1142326"/>
            <a:ext cx="645032" cy="22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6" idx="3"/>
            <a:endCxn id="30" idx="2"/>
          </p:cNvCxnSpPr>
          <p:nvPr/>
        </p:nvCxnSpPr>
        <p:spPr>
          <a:xfrm>
            <a:off x="1209790" y="1400261"/>
            <a:ext cx="24342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31" idx="2"/>
          </p:cNvCxnSpPr>
          <p:nvPr/>
        </p:nvCxnSpPr>
        <p:spPr>
          <a:xfrm flipV="1">
            <a:off x="886173" y="1656764"/>
            <a:ext cx="567037" cy="143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889788" y="2434223"/>
            <a:ext cx="567037" cy="143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808178" y="879932"/>
            <a:ext cx="645032" cy="22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7369" y="3102804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you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87369" y="3359250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say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87369" y="3614920"/>
            <a:ext cx="922421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goodbye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87369" y="3850112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287369" y="4586602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stCxn id="81" idx="3"/>
          </p:cNvCxnSpPr>
          <p:nvPr/>
        </p:nvCxnSpPr>
        <p:spPr>
          <a:xfrm flipV="1">
            <a:off x="808178" y="3485208"/>
            <a:ext cx="645032" cy="22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2" idx="3"/>
          </p:cNvCxnSpPr>
          <p:nvPr/>
        </p:nvCxnSpPr>
        <p:spPr>
          <a:xfrm>
            <a:off x="1209790" y="3743143"/>
            <a:ext cx="24342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886173" y="3999646"/>
            <a:ext cx="567037" cy="143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889788" y="4777104"/>
            <a:ext cx="567037" cy="143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808178" y="3222813"/>
            <a:ext cx="645032" cy="22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286209" y="5037145"/>
            <a:ext cx="915188" cy="21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입력층</a:t>
            </a:r>
            <a:endParaRPr lang="ko-KR" altLang="en-US" sz="12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996223" y="3767677"/>
            <a:ext cx="915188" cy="21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은닉층</a:t>
            </a:r>
            <a:endParaRPr lang="ko-KR" altLang="en-US" sz="12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0844001" y="24306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그림 </a:t>
            </a:r>
            <a:r>
              <a:rPr lang="en-US" altLang="ko-KR" sz="1500" b="1" dirty="0" smtClean="0"/>
              <a:t>4-2-4]</a:t>
            </a:r>
            <a:endParaRPr lang="ko-KR" altLang="en-US" sz="1500" b="1" dirty="0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1300252" y="1905748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 rot="5400000">
            <a:off x="1318384" y="4273227"/>
            <a:ext cx="66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133509" y="2456636"/>
            <a:ext cx="459389" cy="984005"/>
            <a:chOff x="5097382" y="2457003"/>
            <a:chExt cx="459389" cy="984005"/>
          </a:xfrm>
        </p:grpSpPr>
        <p:grpSp>
          <p:nvGrpSpPr>
            <p:cNvPr id="101" name="그룹 100"/>
            <p:cNvGrpSpPr/>
            <p:nvPr/>
          </p:nvGrpSpPr>
          <p:grpSpPr>
            <a:xfrm>
              <a:off x="5097382" y="2457003"/>
              <a:ext cx="388720" cy="949726"/>
              <a:chOff x="2751894" y="230249"/>
              <a:chExt cx="511866" cy="1367783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2751894" y="230249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 rot="5400000">
              <a:off x="5023589" y="2907826"/>
              <a:ext cx="69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….</a:t>
              </a:r>
              <a:endParaRPr lang="ko-KR" altLang="en-US" dirty="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1069021" y="5299121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1,000,000)</a:t>
            </a:r>
            <a:endParaRPr lang="ko-KR" altLang="en-US" sz="1100" dirty="0"/>
          </a:p>
        </p:txBody>
      </p:sp>
      <p:sp>
        <p:nvSpPr>
          <p:cNvPr id="110" name="직사각형 109"/>
          <p:cNvSpPr/>
          <p:nvPr/>
        </p:nvSpPr>
        <p:spPr>
          <a:xfrm>
            <a:off x="4935394" y="4024494"/>
            <a:ext cx="7809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X 100)</a:t>
            </a:r>
            <a:endParaRPr lang="ko-KR" altLang="en-US" sz="1100" dirty="0"/>
          </a:p>
        </p:txBody>
      </p:sp>
      <p:sp>
        <p:nvSpPr>
          <p:cNvPr id="143" name="직사각형 142"/>
          <p:cNvSpPr/>
          <p:nvPr/>
        </p:nvSpPr>
        <p:spPr>
          <a:xfrm>
            <a:off x="7552650" y="4960583"/>
            <a:ext cx="537364" cy="1674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8410723" y="817872"/>
            <a:ext cx="537364" cy="1674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2867012" y="1032232"/>
            <a:ext cx="1734031" cy="378876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dirty="0" smtClean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(1,000,000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en-US" altLang="ko-KR" sz="1400" dirty="0" smtClean="0">
                <a:solidFill>
                  <a:schemeClr val="tx1"/>
                </a:solidFill>
              </a:rPr>
              <a:t>100)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Embedding class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Forward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: index</a:t>
            </a:r>
            <a:r>
              <a:rPr lang="ko-KR" altLang="en-US" sz="1400" dirty="0" smtClean="0">
                <a:solidFill>
                  <a:schemeClr val="tx1"/>
                </a:solidFill>
              </a:rPr>
              <a:t>만 받아서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Backward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: Forward</a:t>
            </a:r>
            <a:r>
              <a:rPr lang="ko-KR" altLang="en-US" sz="1400" dirty="0" smtClean="0">
                <a:solidFill>
                  <a:schemeClr val="tx1"/>
                </a:solidFill>
              </a:rPr>
              <a:t>때 사용한 </a:t>
            </a:r>
            <a:r>
              <a:rPr lang="en-US" altLang="ko-KR" sz="1400" dirty="0" smtClean="0">
                <a:solidFill>
                  <a:schemeClr val="tx1"/>
                </a:solidFill>
              </a:rPr>
              <a:t>index</a:t>
            </a:r>
            <a:r>
              <a:rPr lang="ko-KR" altLang="en-US" sz="1400" dirty="0" smtClean="0">
                <a:solidFill>
                  <a:schemeClr val="tx1"/>
                </a:solidFill>
              </a:rPr>
              <a:t>에 해당하는 값만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16" idx="3"/>
            <a:endCxn id="114" idx="1"/>
          </p:cNvCxnSpPr>
          <p:nvPr/>
        </p:nvCxnSpPr>
        <p:spPr>
          <a:xfrm>
            <a:off x="1764563" y="1656764"/>
            <a:ext cx="1102449" cy="1269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114" idx="1"/>
          </p:cNvCxnSpPr>
          <p:nvPr/>
        </p:nvCxnSpPr>
        <p:spPr>
          <a:xfrm flipV="1">
            <a:off x="1770709" y="2926614"/>
            <a:ext cx="1096303" cy="1074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91757" y="2618016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Idx</a:t>
            </a:r>
            <a:r>
              <a:rPr lang="en-US" altLang="ko-KR" sz="1400" dirty="0" smtClean="0"/>
              <a:t> = [0, 2]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114" idx="3"/>
            <a:endCxn id="102" idx="1"/>
          </p:cNvCxnSpPr>
          <p:nvPr/>
        </p:nvCxnSpPr>
        <p:spPr>
          <a:xfrm>
            <a:off x="4601043" y="2926614"/>
            <a:ext cx="532466" cy="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696814" y="2597253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59524" y="339145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h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10343822" y="632062"/>
            <a:ext cx="17049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/>
              <a:t>Vocab = 1,000,000</a:t>
            </a:r>
          </a:p>
          <a:p>
            <a:pPr algn="r"/>
            <a:r>
              <a:rPr lang="en-US" altLang="ko-KR" sz="1400" dirty="0" smtClean="0"/>
              <a:t>Hidden = 100</a:t>
            </a:r>
          </a:p>
          <a:p>
            <a:pPr algn="r"/>
            <a:r>
              <a:rPr lang="en-US" altLang="ko-KR" sz="1400" dirty="0" err="1" smtClean="0"/>
              <a:t>sampleSize</a:t>
            </a:r>
            <a:r>
              <a:rPr lang="en-US" altLang="ko-KR" sz="1400" dirty="0" smtClean="0"/>
              <a:t> = 1</a:t>
            </a:r>
            <a:endParaRPr lang="ko-KR" altLang="en-US" sz="1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26118" y="832359"/>
            <a:ext cx="2068873" cy="4350781"/>
            <a:chOff x="6119808" y="477293"/>
            <a:chExt cx="2068873" cy="4350781"/>
          </a:xfrm>
        </p:grpSpPr>
        <p:sp>
          <p:nvSpPr>
            <p:cNvPr id="127" name="직사각형 126"/>
            <p:cNvSpPr/>
            <p:nvPr/>
          </p:nvSpPr>
          <p:spPr>
            <a:xfrm>
              <a:off x="6119808" y="477293"/>
              <a:ext cx="2068873" cy="4350781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dirty="0" smtClean="0">
                <a:ln w="0"/>
                <a:solidFill>
                  <a:schemeClr val="accent2"/>
                </a:solidFill>
              </a:endParaRPr>
            </a:p>
            <a:p>
              <a:pPr algn="ctr"/>
              <a:r>
                <a:rPr lang="en-US" altLang="ko-KR" sz="2000" dirty="0" smtClean="0">
                  <a:ln w="0"/>
                  <a:solidFill>
                    <a:schemeClr val="accent2"/>
                  </a:solidFill>
                </a:rPr>
                <a:t>Embedding Dot</a:t>
              </a:r>
            </a:p>
            <a:p>
              <a:pPr algn="ctr"/>
              <a:endParaRPr lang="en-US" altLang="ko-KR" sz="16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 dirty="0" smtClean="0">
                  <a:ln w="0"/>
                  <a:solidFill>
                    <a:schemeClr val="tx1"/>
                  </a:solidFill>
                </a:rPr>
                <a:t>Forward</a:t>
              </a:r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: Target index</a:t>
              </a:r>
              <a:r>
                <a:rPr lang="ko-KR" altLang="en-US" sz="1400" dirty="0">
                  <a:ln w="0"/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ln w="0"/>
                  <a:solidFill>
                    <a:schemeClr val="tx1"/>
                  </a:solidFill>
                </a:rPr>
                <a:t>받고 </a:t>
              </a:r>
              <a:r>
                <a:rPr lang="en-US" altLang="ko-KR" sz="1400" dirty="0" err="1" smtClean="0">
                  <a:ln w="0"/>
                  <a:solidFill>
                    <a:schemeClr val="accent2"/>
                  </a:solidFill>
                </a:rPr>
                <a:t>W</a:t>
              </a:r>
              <a:r>
                <a:rPr lang="en-US" altLang="ko-KR" sz="1400" dirty="0" err="1" smtClean="0">
                  <a:ln w="0"/>
                  <a:solidFill>
                    <a:schemeClr val="tx1"/>
                  </a:solidFill>
                </a:rPr>
                <a:t>out</a:t>
              </a:r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[target index] </a:t>
              </a:r>
              <a:r>
                <a:rPr lang="ko-KR" altLang="en-US" sz="1400" dirty="0" smtClean="0">
                  <a:ln w="0"/>
                  <a:solidFill>
                    <a:schemeClr val="tx1"/>
                  </a:solidFill>
                </a:rPr>
                <a:t>와 </a:t>
              </a:r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h</a:t>
              </a:r>
              <a:r>
                <a:rPr lang="ko-KR" altLang="en-US" sz="1400" dirty="0">
                  <a:ln w="0"/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ln w="0"/>
                  <a:solidFill>
                    <a:schemeClr val="tx1"/>
                  </a:solidFill>
                </a:rPr>
                <a:t>내적 </a:t>
              </a:r>
              <a:endParaRPr lang="en-US" altLang="ko-KR" sz="1400" dirty="0" smtClean="0">
                <a:ln w="0"/>
                <a:solidFill>
                  <a:schemeClr val="tx1"/>
                </a:solidFill>
              </a:endParaRPr>
            </a:p>
            <a:p>
              <a:pPr marL="342900" indent="-342900" algn="ctr">
                <a:buFontTx/>
                <a:buChar char="-"/>
              </a:pPr>
              <a:endParaRPr lang="en-US" altLang="ko-KR" sz="14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 dirty="0" smtClean="0">
                  <a:ln w="0"/>
                  <a:solidFill>
                    <a:schemeClr val="tx1"/>
                  </a:solidFill>
                </a:rPr>
                <a:t>Backward</a:t>
              </a:r>
            </a:p>
            <a:p>
              <a:pPr algn="ctr"/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: dh, </a:t>
              </a:r>
              <a:r>
                <a:rPr lang="en-US" altLang="ko-KR" sz="1400" dirty="0" err="1" smtClean="0">
                  <a:ln w="0"/>
                  <a:solidFill>
                    <a:schemeClr val="tx1"/>
                  </a:solidFill>
                </a:rPr>
                <a:t>dW_out</a:t>
              </a:r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ln w="0"/>
                  <a:solidFill>
                    <a:schemeClr val="tx1"/>
                  </a:solidFill>
                </a:rPr>
                <a:t>해당 </a:t>
              </a:r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index </a:t>
              </a:r>
              <a:r>
                <a:rPr lang="ko-KR" altLang="en-US" sz="1400" dirty="0" smtClean="0">
                  <a:ln w="0"/>
                  <a:solidFill>
                    <a:schemeClr val="tx1"/>
                  </a:solidFill>
                </a:rPr>
                <a:t>만</a:t>
              </a:r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sz="1600" dirty="0">
                <a:ln w="0"/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ln w="0"/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 smtClean="0">
                <a:ln w="0"/>
                <a:solidFill>
                  <a:schemeClr val="tx1"/>
                </a:solidFill>
              </a:endParaRPr>
            </a:p>
            <a:p>
              <a:pPr marL="342900" indent="-342900" algn="ctr">
                <a:buFontTx/>
                <a:buChar char="-"/>
              </a:pPr>
              <a:endParaRPr lang="en-US" altLang="ko-KR" sz="1600" dirty="0" smtClean="0">
                <a:ln w="0"/>
                <a:solidFill>
                  <a:schemeClr val="tx1"/>
                </a:solidFill>
              </a:endParaRPr>
            </a:p>
            <a:p>
              <a:pPr marL="342900" indent="-342900" algn="ctr">
                <a:buFontTx/>
                <a:buChar char="-"/>
              </a:pPr>
              <a:endParaRPr lang="en-US" altLang="ko-KR" sz="20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6287370" y="3252480"/>
              <a:ext cx="1734031" cy="1426740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out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(1,000,000 </a:t>
              </a:r>
              <a:r>
                <a:rPr lang="en-US" altLang="ko-KR" sz="1400" dirty="0">
                  <a:solidFill>
                    <a:schemeClr val="tx1"/>
                  </a:solidFill>
                </a:rPr>
                <a:t>X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100)</a:t>
              </a:r>
              <a:endParaRPr lang="ko-KR" altLang="en-US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Embedding class</a:t>
              </a: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/>
          <p:cNvCxnSpPr/>
          <p:nvPr/>
        </p:nvCxnSpPr>
        <p:spPr>
          <a:xfrm>
            <a:off x="5522229" y="2925793"/>
            <a:ext cx="60388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674356" y="2608387"/>
            <a:ext cx="292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h</a:t>
            </a:r>
            <a:endParaRPr lang="ko-KR" altLang="en-US" sz="14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8949962" y="2710154"/>
            <a:ext cx="466301" cy="431277"/>
            <a:chOff x="8565728" y="2556265"/>
            <a:chExt cx="466301" cy="431277"/>
          </a:xfrm>
        </p:grpSpPr>
        <p:sp>
          <p:nvSpPr>
            <p:cNvPr id="153" name="타원 152"/>
            <p:cNvSpPr/>
            <p:nvPr/>
          </p:nvSpPr>
          <p:spPr>
            <a:xfrm>
              <a:off x="8671430" y="2639230"/>
              <a:ext cx="254899" cy="24609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4" name="액자 153"/>
            <p:cNvSpPr/>
            <p:nvPr/>
          </p:nvSpPr>
          <p:spPr>
            <a:xfrm>
              <a:off x="8565728" y="2556265"/>
              <a:ext cx="466301" cy="431277"/>
            </a:xfrm>
            <a:prstGeom prst="frame">
              <a:avLst>
                <a:gd name="adj1" fmla="val 91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7" name="직선 화살표 연결선 156"/>
          <p:cNvCxnSpPr/>
          <p:nvPr/>
        </p:nvCxnSpPr>
        <p:spPr>
          <a:xfrm>
            <a:off x="8194991" y="2912915"/>
            <a:ext cx="753096" cy="32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4907298" y="1141469"/>
            <a:ext cx="1191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Target index = 1</a:t>
            </a:r>
            <a:endParaRPr lang="ko-KR" altLang="en-US" sz="1400" b="1" dirty="0"/>
          </a:p>
        </p:txBody>
      </p:sp>
      <p:cxnSp>
        <p:nvCxnSpPr>
          <p:cNvPr id="52" name="꺾인 연결선 51"/>
          <p:cNvCxnSpPr/>
          <p:nvPr/>
        </p:nvCxnSpPr>
        <p:spPr>
          <a:xfrm>
            <a:off x="5321588" y="1655049"/>
            <a:ext cx="804530" cy="435365"/>
          </a:xfrm>
          <a:prstGeom prst="bentConnector3">
            <a:avLst>
              <a:gd name="adj1" fmla="val 58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847109" y="3204270"/>
            <a:ext cx="670510" cy="21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출력층</a:t>
            </a:r>
            <a:endParaRPr lang="ko-KR" altLang="en-US" sz="1200" b="1" dirty="0"/>
          </a:p>
        </p:txBody>
      </p:sp>
      <p:sp>
        <p:nvSpPr>
          <p:cNvPr id="165" name="직사각형 164"/>
          <p:cNvSpPr/>
          <p:nvPr/>
        </p:nvSpPr>
        <p:spPr>
          <a:xfrm>
            <a:off x="8882079" y="3445315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X 1)</a:t>
            </a:r>
            <a:endParaRPr lang="ko-KR" altLang="en-US" sz="1100" dirty="0"/>
          </a:p>
        </p:txBody>
      </p:sp>
      <p:sp>
        <p:nvSpPr>
          <p:cNvPr id="172" name="직사각형 171"/>
          <p:cNvSpPr/>
          <p:nvPr/>
        </p:nvSpPr>
        <p:spPr>
          <a:xfrm>
            <a:off x="11104172" y="2748298"/>
            <a:ext cx="71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LOSS</a:t>
            </a:r>
            <a:endParaRPr lang="ko-KR" altLang="en-US" sz="1400" dirty="0"/>
          </a:p>
        </p:txBody>
      </p:sp>
      <p:cxnSp>
        <p:nvCxnSpPr>
          <p:cNvPr id="61" name="직선 화살표 연결선 60"/>
          <p:cNvCxnSpPr>
            <a:stCxn id="154" idx="3"/>
            <a:endCxn id="172" idx="1"/>
          </p:cNvCxnSpPr>
          <p:nvPr/>
        </p:nvCxnSpPr>
        <p:spPr>
          <a:xfrm>
            <a:off x="9416263" y="2925793"/>
            <a:ext cx="1687909" cy="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9648600" y="2633404"/>
            <a:ext cx="104227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Sigmoid</a:t>
            </a:r>
          </a:p>
          <a:p>
            <a:r>
              <a:rPr lang="en-US" altLang="ko-KR" sz="1400" dirty="0" smtClean="0"/>
              <a:t>With LOSS</a:t>
            </a:r>
            <a:endParaRPr lang="ko-KR" altLang="en-US" sz="1400" dirty="0"/>
          </a:p>
        </p:txBody>
      </p:sp>
      <p:sp>
        <p:nvSpPr>
          <p:cNvPr id="173" name="직사각형 172"/>
          <p:cNvSpPr/>
          <p:nvPr/>
        </p:nvSpPr>
        <p:spPr>
          <a:xfrm>
            <a:off x="8791917" y="1131461"/>
            <a:ext cx="798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Target</a:t>
            </a:r>
            <a:endParaRPr lang="ko-KR" altLang="en-US" sz="1400" b="1" dirty="0"/>
          </a:p>
        </p:txBody>
      </p:sp>
      <p:cxnSp>
        <p:nvCxnSpPr>
          <p:cNvPr id="65" name="꺾인 연결선 64"/>
          <p:cNvCxnSpPr>
            <a:stCxn id="173" idx="3"/>
            <a:endCxn id="170" idx="0"/>
          </p:cNvCxnSpPr>
          <p:nvPr/>
        </p:nvCxnSpPr>
        <p:spPr>
          <a:xfrm>
            <a:off x="9590726" y="1285350"/>
            <a:ext cx="579011" cy="13480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95300" y="783529"/>
            <a:ext cx="6817659" cy="5293422"/>
            <a:chOff x="990600" y="250128"/>
            <a:chExt cx="8240985" cy="6627514"/>
          </a:xfrm>
        </p:grpSpPr>
        <p:grpSp>
          <p:nvGrpSpPr>
            <p:cNvPr id="35" name="그룹 34"/>
            <p:cNvGrpSpPr/>
            <p:nvPr/>
          </p:nvGrpSpPr>
          <p:grpSpPr>
            <a:xfrm>
              <a:off x="2423901" y="250128"/>
              <a:ext cx="511866" cy="2892287"/>
              <a:chOff x="2751895" y="230250"/>
              <a:chExt cx="511866" cy="2892287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420170" y="3625838"/>
              <a:ext cx="511866" cy="2892287"/>
              <a:chOff x="2751895" y="230250"/>
              <a:chExt cx="511866" cy="2892287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8453642" y="1810282"/>
              <a:ext cx="511866" cy="2892287"/>
              <a:chOff x="2751895" y="230250"/>
              <a:chExt cx="511866" cy="2892287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90600" y="404651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you</a:t>
              </a:r>
              <a:endParaRPr lang="ko-KR" alt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90600" y="773983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say</a:t>
              </a:r>
              <a:endParaRPr lang="ko-KR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0600" y="1142194"/>
              <a:ext cx="1214642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goodbye</a:t>
              </a:r>
              <a:endParaRPr lang="ko-KR" alt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0600" y="1480916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and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90600" y="2541599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cxnSp>
          <p:nvCxnSpPr>
            <p:cNvPr id="63" name="직선 화살표 연결선 62"/>
            <p:cNvCxnSpPr>
              <a:stCxn id="55" idx="3"/>
              <a:endCxn id="29" idx="2"/>
            </p:cNvCxnSpPr>
            <p:nvPr/>
          </p:nvCxnSpPr>
          <p:spPr>
            <a:xfrm flipV="1">
              <a:off x="1676400" y="955385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6" idx="3"/>
              <a:endCxn id="30" idx="2"/>
            </p:cNvCxnSpPr>
            <p:nvPr/>
          </p:nvCxnSpPr>
          <p:spPr>
            <a:xfrm>
              <a:off x="2205242" y="1326860"/>
              <a:ext cx="320535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endCxn id="31" idx="2"/>
            </p:cNvCxnSpPr>
            <p:nvPr/>
          </p:nvCxnSpPr>
          <p:spPr>
            <a:xfrm flipV="1">
              <a:off x="1779104" y="1696272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1783864" y="2815958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V="1">
              <a:off x="1676400" y="577488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990600" y="3778840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you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0600" y="4148171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say</a:t>
              </a:r>
              <a:endParaRPr lang="ko-KR" alt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600" y="4516383"/>
              <a:ext cx="1214642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goodbye</a:t>
              </a:r>
              <a:endParaRPr lang="ko-KR" alt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90600" y="4855104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and</a:t>
              </a:r>
              <a:endParaRPr lang="ko-KR" alt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0600" y="5915787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cxnSp>
          <p:nvCxnSpPr>
            <p:cNvPr id="87" name="직선 화살표 연결선 86"/>
            <p:cNvCxnSpPr>
              <a:stCxn id="81" idx="3"/>
            </p:cNvCxnSpPr>
            <p:nvPr/>
          </p:nvCxnSpPr>
          <p:spPr>
            <a:xfrm flipV="1">
              <a:off x="1676400" y="4329573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82" idx="3"/>
            </p:cNvCxnSpPr>
            <p:nvPr/>
          </p:nvCxnSpPr>
          <p:spPr>
            <a:xfrm>
              <a:off x="2205242" y="4701048"/>
              <a:ext cx="320535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1779104" y="5070460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 flipV="1">
              <a:off x="1783864" y="6190146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V="1">
              <a:off x="1676400" y="3951676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그룹 100"/>
            <p:cNvGrpSpPr/>
            <p:nvPr/>
          </p:nvGrpSpPr>
          <p:grpSpPr>
            <a:xfrm>
              <a:off x="5435040" y="2532203"/>
              <a:ext cx="511866" cy="1367783"/>
              <a:chOff x="2751895" y="230250"/>
              <a:chExt cx="511866" cy="1367783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2751895" y="230250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111" name="직선 연결선 110"/>
            <p:cNvCxnSpPr/>
            <p:nvPr/>
          </p:nvCxnSpPr>
          <p:spPr>
            <a:xfrm>
              <a:off x="2891042" y="250128"/>
              <a:ext cx="2551461" cy="2339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2932036" y="3102370"/>
              <a:ext cx="2510467" cy="738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2926439" y="2589153"/>
              <a:ext cx="2516064" cy="1066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V="1">
              <a:off x="2891042" y="3821767"/>
              <a:ext cx="2547730" cy="269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48" idx="1"/>
            </p:cNvCxnSpPr>
            <p:nvPr/>
          </p:nvCxnSpPr>
          <p:spPr>
            <a:xfrm flipV="1">
              <a:off x="5946906" y="2406604"/>
              <a:ext cx="2653735" cy="18254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305871" y="6564654"/>
              <a:ext cx="1205118" cy="31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입력층</a:t>
              </a:r>
              <a:endParaRPr lang="ko-KR" altLang="en-US" sz="12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41238" y="4017051"/>
              <a:ext cx="1205118" cy="31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은닉층</a:t>
              </a:r>
              <a:endParaRPr lang="ko-KR" altLang="en-US" sz="12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348658" y="4802056"/>
              <a:ext cx="882927" cy="31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출력층</a:t>
              </a:r>
              <a:endParaRPr lang="ko-KR" altLang="en-US" sz="12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595379" y="2002684"/>
              <a:ext cx="1214642" cy="59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</a:t>
              </a:r>
              <a:r>
                <a:rPr lang="en-US" altLang="ko-KR" dirty="0" smtClean="0"/>
                <a:t>in</a:t>
              </a:r>
              <a:endParaRPr lang="ko-KR" alt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595379" y="3899987"/>
              <a:ext cx="1214642" cy="59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</a:t>
              </a:r>
              <a:r>
                <a:rPr lang="en-US" altLang="ko-KR" dirty="0" smtClean="0"/>
                <a:t>in</a:t>
              </a:r>
              <a:endParaRPr lang="ko-KR" altLang="en-US" sz="1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278527" y="2668214"/>
              <a:ext cx="1782003" cy="65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r>
                <a:rPr lang="en-US" altLang="ko-KR" dirty="0" err="1" smtClean="0"/>
                <a:t>out</a:t>
              </a:r>
              <a:r>
                <a:rPr lang="en-US" altLang="ko-KR" dirty="0" smtClean="0"/>
                <a:t> [:, n]</a:t>
              </a:r>
              <a:endParaRPr lang="ko-KR" altLang="en-US" sz="1400" dirty="0"/>
            </a:p>
          </p:txBody>
        </p:sp>
        <p:cxnSp>
          <p:nvCxnSpPr>
            <p:cNvPr id="130" name="직선 연결선 129"/>
            <p:cNvCxnSpPr>
              <a:endCxn id="48" idx="3"/>
            </p:cNvCxnSpPr>
            <p:nvPr/>
          </p:nvCxnSpPr>
          <p:spPr>
            <a:xfrm flipV="1">
              <a:off x="5946906" y="2624472"/>
              <a:ext cx="2653735" cy="121672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10844001" y="24306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그림 </a:t>
            </a:r>
            <a:r>
              <a:rPr lang="en-US" altLang="ko-KR" sz="1500" b="1" dirty="0" smtClean="0"/>
              <a:t>4-2]</a:t>
            </a:r>
            <a:endParaRPr lang="ko-KR" altLang="en-US" sz="1500" b="1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8481575" y="2171322"/>
            <a:ext cx="433826" cy="2165962"/>
            <a:chOff x="2751895" y="331793"/>
            <a:chExt cx="525490" cy="2697719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2751895" y="331793"/>
              <a:ext cx="525490" cy="2697719"/>
            </a:xfrm>
            <a:prstGeom prst="roundRect">
              <a:avLst>
                <a:gd name="adj" fmla="val 688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2853771" y="757724"/>
              <a:ext cx="308114" cy="3081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286999" y="2216223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454831" y="4418678"/>
            <a:ext cx="73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확률</a:t>
            </a:r>
            <a:endParaRPr lang="ko-KR" altLang="en-US" sz="1200" b="1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8915401" y="2163921"/>
            <a:ext cx="1011269" cy="2165963"/>
            <a:chOff x="1815547" y="317755"/>
            <a:chExt cx="1250478" cy="2631677"/>
          </a:xfrm>
        </p:grpSpPr>
        <p:grpSp>
          <p:nvGrpSpPr>
            <p:cNvPr id="151" name="그룹 150"/>
            <p:cNvGrpSpPr/>
            <p:nvPr/>
          </p:nvGrpSpPr>
          <p:grpSpPr>
            <a:xfrm>
              <a:off x="2563049" y="317755"/>
              <a:ext cx="502976" cy="2631677"/>
              <a:chOff x="2751896" y="347572"/>
              <a:chExt cx="502976" cy="2631677"/>
            </a:xfrm>
          </p:grpSpPr>
          <p:sp>
            <p:nvSpPr>
              <p:cNvPr id="159" name="모서리가 둥근 직사각형 158"/>
              <p:cNvSpPr/>
              <p:nvPr/>
            </p:nvSpPr>
            <p:spPr>
              <a:xfrm>
                <a:off x="2751896" y="347572"/>
                <a:ext cx="502976" cy="26316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2853771" y="261900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2" name="직선 화살표 연결선 151"/>
            <p:cNvCxnSpPr>
              <a:endCxn id="161" idx="2"/>
            </p:cNvCxnSpPr>
            <p:nvPr/>
          </p:nvCxnSpPr>
          <p:spPr>
            <a:xfrm flipV="1">
              <a:off x="1815547" y="905690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9271747" y="4431420"/>
            <a:ext cx="104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정답 레이블</a:t>
            </a:r>
            <a:endParaRPr lang="ko-KR" altLang="en-US" sz="1200" b="1" dirty="0"/>
          </a:p>
        </p:txBody>
      </p:sp>
      <p:cxnSp>
        <p:nvCxnSpPr>
          <p:cNvPr id="168" name="직선 화살표 연결선 167"/>
          <p:cNvCxnSpPr/>
          <p:nvPr/>
        </p:nvCxnSpPr>
        <p:spPr>
          <a:xfrm flipV="1">
            <a:off x="10084836" y="3184670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11101853" y="2591751"/>
            <a:ext cx="855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Sum</a:t>
            </a:r>
          </a:p>
          <a:p>
            <a:r>
              <a:rPr lang="en-US" altLang="ko-KR" dirty="0" smtClean="0"/>
              <a:t>(LOSS)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1619006" y="2282972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 rot="5400000">
            <a:off x="1619006" y="4959254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 rot="5400000">
            <a:off x="6591231" y="3496530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 rot="5400000">
            <a:off x="8419819" y="3555304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9447429" y="3555304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 rot="5400000">
            <a:off x="4116509" y="3134531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2357899" y="2603546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(1,000,000 X 100)</a:t>
            </a:r>
            <a:endParaRPr lang="ko-KR" altLang="en-US" sz="1100" dirty="0"/>
          </a:p>
        </p:txBody>
      </p:sp>
      <p:sp>
        <p:nvSpPr>
          <p:cNvPr id="106" name="직사각형 105"/>
          <p:cNvSpPr/>
          <p:nvPr/>
        </p:nvSpPr>
        <p:spPr>
          <a:xfrm>
            <a:off x="4069379" y="4025364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100)</a:t>
            </a:r>
            <a:endParaRPr lang="ko-KR" altLang="en-US" sz="1100" dirty="0"/>
          </a:p>
        </p:txBody>
      </p:sp>
      <p:sp>
        <p:nvSpPr>
          <p:cNvPr id="108" name="직사각형 107"/>
          <p:cNvSpPr/>
          <p:nvPr/>
        </p:nvSpPr>
        <p:spPr>
          <a:xfrm>
            <a:off x="1327376" y="6102743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1,000,000)</a:t>
            </a:r>
            <a:endParaRPr lang="ko-KR" altLang="en-US" sz="1100" dirty="0"/>
          </a:p>
        </p:txBody>
      </p:sp>
      <p:sp>
        <p:nvSpPr>
          <p:cNvPr id="109" name="직사각형 108"/>
          <p:cNvSpPr/>
          <p:nvPr/>
        </p:nvSpPr>
        <p:spPr>
          <a:xfrm>
            <a:off x="2331609" y="4166644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(1,000,000 X 100)</a:t>
            </a:r>
            <a:endParaRPr lang="ko-KR" altLang="en-US" sz="1100" dirty="0"/>
          </a:p>
        </p:txBody>
      </p:sp>
      <p:sp>
        <p:nvSpPr>
          <p:cNvPr id="110" name="직사각형 109"/>
          <p:cNvSpPr/>
          <p:nvPr/>
        </p:nvSpPr>
        <p:spPr>
          <a:xfrm>
            <a:off x="4899579" y="3176438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(100 X (</a:t>
            </a:r>
            <a:r>
              <a:rPr lang="en-US" altLang="ko-KR" sz="1100" dirty="0" err="1" smtClean="0"/>
              <a:t>sampleSize</a:t>
            </a:r>
            <a:r>
              <a:rPr lang="en-US" altLang="ko-KR" sz="1100" dirty="0" smtClean="0"/>
              <a:t>))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6603957" y="4668428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X n)</a:t>
            </a:r>
            <a:endParaRPr lang="ko-KR" altLang="en-US" sz="1100" dirty="0"/>
          </a:p>
        </p:txBody>
      </p:sp>
      <p:sp>
        <p:nvSpPr>
          <p:cNvPr id="140" name="직사각형 139"/>
          <p:cNvSpPr/>
          <p:nvPr/>
        </p:nvSpPr>
        <p:spPr>
          <a:xfrm>
            <a:off x="8366668" y="4661612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n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42" name="직사각형 141"/>
          <p:cNvSpPr/>
          <p:nvPr/>
        </p:nvSpPr>
        <p:spPr>
          <a:xfrm>
            <a:off x="9284918" y="4681616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1,000,000)</a:t>
            </a:r>
            <a:endParaRPr lang="ko-KR" altLang="en-US" sz="1100" dirty="0"/>
          </a:p>
        </p:txBody>
      </p:sp>
      <p:sp>
        <p:nvSpPr>
          <p:cNvPr id="143" name="직사각형 142"/>
          <p:cNvSpPr/>
          <p:nvPr/>
        </p:nvSpPr>
        <p:spPr>
          <a:xfrm>
            <a:off x="6635611" y="3384382"/>
            <a:ext cx="537364" cy="104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6612425" y="770218"/>
            <a:ext cx="537364" cy="1674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8433909" y="3479722"/>
            <a:ext cx="537364" cy="994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8410723" y="817872"/>
            <a:ext cx="537364" cy="1674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6635610" y="2384877"/>
            <a:ext cx="466301" cy="1053171"/>
          </a:xfrm>
          <a:prstGeom prst="frame">
            <a:avLst>
              <a:gd name="adj1" fmla="val 91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액자 155"/>
          <p:cNvSpPr/>
          <p:nvPr/>
        </p:nvSpPr>
        <p:spPr>
          <a:xfrm>
            <a:off x="8454831" y="2423334"/>
            <a:ext cx="466301" cy="1045635"/>
          </a:xfrm>
          <a:prstGeom prst="frame">
            <a:avLst>
              <a:gd name="adj1" fmla="val 91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8892765" y="2971780"/>
            <a:ext cx="686896" cy="26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V="1">
            <a:off x="8901325" y="3283572"/>
            <a:ext cx="686896" cy="26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7340714" y="2603544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7350868" y="2908619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7340714" y="3238082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10094684" y="2953926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10094684" y="2684697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375843" y="652628"/>
            <a:ext cx="388720" cy="2008272"/>
            <a:chOff x="2751895" y="230250"/>
            <a:chExt cx="511866" cy="289228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9" name="타원 28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타원 29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타원 30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" name="타원 33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373010" y="2996566"/>
            <a:ext cx="388720" cy="2008272"/>
            <a:chOff x="2751895" y="230250"/>
            <a:chExt cx="511866" cy="2892287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타원 37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타원 38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4" name="타원 43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87369" y="759922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you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87369" y="1016369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say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87369" y="1272038"/>
            <a:ext cx="922421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goodbye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87369" y="1507231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87369" y="2243720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3" name="직선 화살표 연결선 62"/>
          <p:cNvCxnSpPr>
            <a:stCxn id="55" idx="3"/>
            <a:endCxn id="29" idx="2"/>
          </p:cNvCxnSpPr>
          <p:nvPr/>
        </p:nvCxnSpPr>
        <p:spPr>
          <a:xfrm flipV="1">
            <a:off x="808178" y="1142326"/>
            <a:ext cx="645032" cy="22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6" idx="3"/>
            <a:endCxn id="30" idx="2"/>
          </p:cNvCxnSpPr>
          <p:nvPr/>
        </p:nvCxnSpPr>
        <p:spPr>
          <a:xfrm>
            <a:off x="1209790" y="1400261"/>
            <a:ext cx="24342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31" idx="2"/>
          </p:cNvCxnSpPr>
          <p:nvPr/>
        </p:nvCxnSpPr>
        <p:spPr>
          <a:xfrm flipV="1">
            <a:off x="886173" y="1656764"/>
            <a:ext cx="567037" cy="143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889788" y="2434223"/>
            <a:ext cx="567037" cy="143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808178" y="879932"/>
            <a:ext cx="645032" cy="22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7369" y="3102804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you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87369" y="3359250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say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87369" y="3614920"/>
            <a:ext cx="922421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goodbye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87369" y="3850112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287369" y="4586602"/>
            <a:ext cx="520809" cy="24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stCxn id="81" idx="3"/>
          </p:cNvCxnSpPr>
          <p:nvPr/>
        </p:nvCxnSpPr>
        <p:spPr>
          <a:xfrm flipV="1">
            <a:off x="808178" y="3485208"/>
            <a:ext cx="645032" cy="22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2" idx="3"/>
          </p:cNvCxnSpPr>
          <p:nvPr/>
        </p:nvCxnSpPr>
        <p:spPr>
          <a:xfrm>
            <a:off x="1209790" y="3743143"/>
            <a:ext cx="24342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886173" y="3999646"/>
            <a:ext cx="567037" cy="143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889788" y="4777104"/>
            <a:ext cx="567037" cy="143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808178" y="3222813"/>
            <a:ext cx="645032" cy="22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286209" y="5037145"/>
            <a:ext cx="915188" cy="21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입력층</a:t>
            </a:r>
            <a:endParaRPr lang="ko-KR" altLang="en-US" sz="12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996223" y="3767677"/>
            <a:ext cx="915188" cy="21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은닉층</a:t>
            </a:r>
            <a:endParaRPr lang="ko-KR" altLang="en-US" sz="12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0844001" y="24306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그림 </a:t>
            </a:r>
            <a:r>
              <a:rPr lang="en-US" altLang="ko-KR" sz="1500" b="1" dirty="0" smtClean="0"/>
              <a:t>4-2-4]</a:t>
            </a:r>
            <a:endParaRPr lang="ko-KR" altLang="en-US" sz="1500" b="1" dirty="0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1300252" y="1905748"/>
            <a:ext cx="6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 rot="5400000">
            <a:off x="1318384" y="4273227"/>
            <a:ext cx="66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133509" y="2456636"/>
            <a:ext cx="459389" cy="984005"/>
            <a:chOff x="5097382" y="2457003"/>
            <a:chExt cx="459389" cy="984005"/>
          </a:xfrm>
        </p:grpSpPr>
        <p:grpSp>
          <p:nvGrpSpPr>
            <p:cNvPr id="101" name="그룹 100"/>
            <p:cNvGrpSpPr/>
            <p:nvPr/>
          </p:nvGrpSpPr>
          <p:grpSpPr>
            <a:xfrm>
              <a:off x="5097382" y="2457003"/>
              <a:ext cx="388720" cy="949726"/>
              <a:chOff x="2751894" y="230249"/>
              <a:chExt cx="511866" cy="1367783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2751894" y="230249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 rot="5400000">
              <a:off x="5023589" y="2907826"/>
              <a:ext cx="69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….</a:t>
              </a:r>
              <a:endParaRPr lang="ko-KR" altLang="en-US" dirty="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1069021" y="5299121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</a:t>
            </a:r>
            <a:r>
              <a:rPr lang="en-US" altLang="ko-KR" sz="1100" dirty="0"/>
              <a:t>X </a:t>
            </a:r>
            <a:r>
              <a:rPr lang="en-US" altLang="ko-KR" sz="1100" dirty="0" smtClean="0"/>
              <a:t>1,000,000)</a:t>
            </a:r>
            <a:endParaRPr lang="ko-KR" altLang="en-US" sz="1100" dirty="0"/>
          </a:p>
        </p:txBody>
      </p:sp>
      <p:sp>
        <p:nvSpPr>
          <p:cNvPr id="110" name="직사각형 109"/>
          <p:cNvSpPr/>
          <p:nvPr/>
        </p:nvSpPr>
        <p:spPr>
          <a:xfrm>
            <a:off x="4935394" y="4024494"/>
            <a:ext cx="7809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(1 X 100)</a:t>
            </a:r>
            <a:endParaRPr lang="ko-KR" altLang="en-US" sz="1100" dirty="0"/>
          </a:p>
        </p:txBody>
      </p:sp>
      <p:sp>
        <p:nvSpPr>
          <p:cNvPr id="143" name="직사각형 142"/>
          <p:cNvSpPr/>
          <p:nvPr/>
        </p:nvSpPr>
        <p:spPr>
          <a:xfrm>
            <a:off x="7552650" y="4960583"/>
            <a:ext cx="537364" cy="1674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8410723" y="817872"/>
            <a:ext cx="537364" cy="1674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2867012" y="1032232"/>
            <a:ext cx="1734031" cy="378876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dirty="0" smtClean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(1,000,000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en-US" altLang="ko-KR" sz="1400" dirty="0" smtClean="0">
                <a:solidFill>
                  <a:schemeClr val="tx1"/>
                </a:solidFill>
              </a:rPr>
              <a:t>100)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Embedding class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Forward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: index</a:t>
            </a:r>
            <a:r>
              <a:rPr lang="ko-KR" altLang="en-US" sz="1400" dirty="0" smtClean="0">
                <a:solidFill>
                  <a:schemeClr val="tx1"/>
                </a:solidFill>
              </a:rPr>
              <a:t>만 받아서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Backward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: Forward</a:t>
            </a:r>
            <a:r>
              <a:rPr lang="ko-KR" altLang="en-US" sz="1400" dirty="0" smtClean="0">
                <a:solidFill>
                  <a:schemeClr val="tx1"/>
                </a:solidFill>
              </a:rPr>
              <a:t>때 사용한 </a:t>
            </a:r>
            <a:r>
              <a:rPr lang="en-US" altLang="ko-KR" sz="1400" dirty="0" smtClean="0">
                <a:solidFill>
                  <a:schemeClr val="tx1"/>
                </a:solidFill>
              </a:rPr>
              <a:t>index</a:t>
            </a:r>
            <a:r>
              <a:rPr lang="ko-KR" altLang="en-US" sz="1400" dirty="0" smtClean="0">
                <a:solidFill>
                  <a:schemeClr val="tx1"/>
                </a:solidFill>
              </a:rPr>
              <a:t>에 해당하는 값만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16" idx="3"/>
            <a:endCxn id="114" idx="1"/>
          </p:cNvCxnSpPr>
          <p:nvPr/>
        </p:nvCxnSpPr>
        <p:spPr>
          <a:xfrm>
            <a:off x="1764563" y="1656764"/>
            <a:ext cx="1102449" cy="1269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114" idx="1"/>
          </p:cNvCxnSpPr>
          <p:nvPr/>
        </p:nvCxnSpPr>
        <p:spPr>
          <a:xfrm flipV="1">
            <a:off x="1770709" y="2926614"/>
            <a:ext cx="1096303" cy="1074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91757" y="2618016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Idx</a:t>
            </a:r>
            <a:r>
              <a:rPr lang="en-US" altLang="ko-KR" sz="1400" dirty="0" smtClean="0"/>
              <a:t> = [0, 2]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114" idx="3"/>
            <a:endCxn id="102" idx="1"/>
          </p:cNvCxnSpPr>
          <p:nvPr/>
        </p:nvCxnSpPr>
        <p:spPr>
          <a:xfrm>
            <a:off x="4601043" y="2926614"/>
            <a:ext cx="532466" cy="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696814" y="2597253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59524" y="339145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h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10343822" y="632062"/>
            <a:ext cx="17049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/>
              <a:t>Vocab = 1,000,000</a:t>
            </a:r>
          </a:p>
          <a:p>
            <a:pPr algn="r"/>
            <a:r>
              <a:rPr lang="en-US" altLang="ko-KR" sz="1400" dirty="0" smtClean="0"/>
              <a:t>Hidden = 100</a:t>
            </a:r>
          </a:p>
          <a:p>
            <a:pPr algn="r"/>
            <a:r>
              <a:rPr lang="en-US" altLang="ko-KR" sz="1400" dirty="0" err="1"/>
              <a:t>S</a:t>
            </a:r>
            <a:r>
              <a:rPr lang="en-US" altLang="ko-KR" sz="1400" dirty="0" err="1" smtClean="0"/>
              <a:t>ampleSize</a:t>
            </a:r>
            <a:r>
              <a:rPr lang="en-US" altLang="ko-KR" sz="1400" dirty="0" smtClean="0"/>
              <a:t> = 1</a:t>
            </a:r>
            <a:endParaRPr lang="ko-KR" altLang="en-US" sz="1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26118" y="832359"/>
            <a:ext cx="2068873" cy="4350781"/>
            <a:chOff x="6119808" y="477293"/>
            <a:chExt cx="2068873" cy="4350781"/>
          </a:xfrm>
        </p:grpSpPr>
        <p:sp>
          <p:nvSpPr>
            <p:cNvPr id="127" name="직사각형 126"/>
            <p:cNvSpPr/>
            <p:nvPr/>
          </p:nvSpPr>
          <p:spPr>
            <a:xfrm>
              <a:off x="6119808" y="477293"/>
              <a:ext cx="2068873" cy="4350781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dirty="0" smtClean="0">
                <a:ln w="0"/>
                <a:solidFill>
                  <a:schemeClr val="accent2"/>
                </a:solidFill>
              </a:endParaRPr>
            </a:p>
            <a:p>
              <a:pPr algn="ctr"/>
              <a:r>
                <a:rPr lang="en-US" altLang="ko-KR" sz="2000" dirty="0" smtClean="0">
                  <a:ln w="0"/>
                  <a:solidFill>
                    <a:schemeClr val="accent2"/>
                  </a:solidFill>
                </a:rPr>
                <a:t>Embedding Dot</a:t>
              </a:r>
            </a:p>
            <a:p>
              <a:pPr algn="ctr"/>
              <a:endParaRPr lang="en-US" altLang="ko-KR" sz="16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 dirty="0" smtClean="0">
                  <a:ln w="0"/>
                  <a:solidFill>
                    <a:schemeClr val="tx1"/>
                  </a:solidFill>
                </a:rPr>
                <a:t>Forward</a:t>
              </a:r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: Target index</a:t>
              </a:r>
              <a:r>
                <a:rPr lang="ko-KR" altLang="en-US" sz="1400" dirty="0">
                  <a:ln w="0"/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ln w="0"/>
                  <a:solidFill>
                    <a:schemeClr val="tx1"/>
                  </a:solidFill>
                </a:rPr>
                <a:t>받고 </a:t>
              </a:r>
              <a:r>
                <a:rPr lang="en-US" altLang="ko-KR" sz="1400" dirty="0" err="1" smtClean="0">
                  <a:ln w="0"/>
                  <a:solidFill>
                    <a:schemeClr val="accent2"/>
                  </a:solidFill>
                </a:rPr>
                <a:t>W</a:t>
              </a:r>
              <a:r>
                <a:rPr lang="en-US" altLang="ko-KR" sz="1400" dirty="0" err="1" smtClean="0">
                  <a:ln w="0"/>
                  <a:solidFill>
                    <a:schemeClr val="tx1"/>
                  </a:solidFill>
                </a:rPr>
                <a:t>out</a:t>
              </a:r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[target index] </a:t>
              </a:r>
              <a:r>
                <a:rPr lang="ko-KR" altLang="en-US" sz="1400" dirty="0" smtClean="0">
                  <a:ln w="0"/>
                  <a:solidFill>
                    <a:schemeClr val="tx1"/>
                  </a:solidFill>
                </a:rPr>
                <a:t>와 </a:t>
              </a:r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h</a:t>
              </a:r>
              <a:r>
                <a:rPr lang="ko-KR" altLang="en-US" sz="1400" dirty="0">
                  <a:ln w="0"/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ln w="0"/>
                  <a:solidFill>
                    <a:schemeClr val="tx1"/>
                  </a:solidFill>
                </a:rPr>
                <a:t>내적 </a:t>
              </a:r>
              <a:endParaRPr lang="en-US" altLang="ko-KR" sz="1400" dirty="0" smtClean="0">
                <a:ln w="0"/>
                <a:solidFill>
                  <a:schemeClr val="tx1"/>
                </a:solidFill>
              </a:endParaRPr>
            </a:p>
            <a:p>
              <a:pPr marL="342900" indent="-342900" algn="ctr">
                <a:buFontTx/>
                <a:buChar char="-"/>
              </a:pPr>
              <a:endParaRPr lang="en-US" altLang="ko-KR" sz="14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 dirty="0" smtClean="0">
                  <a:ln w="0"/>
                  <a:solidFill>
                    <a:schemeClr val="tx1"/>
                  </a:solidFill>
                </a:rPr>
                <a:t>Backward</a:t>
              </a:r>
            </a:p>
            <a:p>
              <a:pPr algn="ctr"/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: dh, </a:t>
              </a:r>
              <a:r>
                <a:rPr lang="en-US" altLang="ko-KR" sz="1400" dirty="0" err="1" smtClean="0">
                  <a:ln w="0"/>
                  <a:solidFill>
                    <a:schemeClr val="tx1"/>
                  </a:solidFill>
                </a:rPr>
                <a:t>dW_out</a:t>
              </a:r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ln w="0"/>
                  <a:solidFill>
                    <a:schemeClr val="tx1"/>
                  </a:solidFill>
                </a:rPr>
                <a:t>해당 </a:t>
              </a:r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index </a:t>
              </a:r>
              <a:r>
                <a:rPr lang="ko-KR" altLang="en-US" sz="1400" dirty="0" smtClean="0">
                  <a:ln w="0"/>
                  <a:solidFill>
                    <a:schemeClr val="tx1"/>
                  </a:solidFill>
                </a:rPr>
                <a:t>만</a:t>
              </a:r>
              <a:r>
                <a:rPr lang="en-US" altLang="ko-KR" sz="1400" dirty="0" smtClean="0">
                  <a:ln w="0"/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sz="1600" dirty="0">
                <a:ln w="0"/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>
                <a:ln w="0"/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endParaRPr lang="en-US" altLang="ko-KR" sz="1600" dirty="0" smtClean="0">
                <a:ln w="0"/>
                <a:solidFill>
                  <a:schemeClr val="tx1"/>
                </a:solidFill>
              </a:endParaRPr>
            </a:p>
            <a:p>
              <a:pPr marL="342900" indent="-342900" algn="ctr">
                <a:buFontTx/>
                <a:buChar char="-"/>
              </a:pPr>
              <a:endParaRPr lang="en-US" altLang="ko-KR" sz="1600" dirty="0" smtClean="0">
                <a:ln w="0"/>
                <a:solidFill>
                  <a:schemeClr val="tx1"/>
                </a:solidFill>
              </a:endParaRPr>
            </a:p>
            <a:p>
              <a:pPr marL="342900" indent="-342900" algn="ctr">
                <a:buFontTx/>
                <a:buChar char="-"/>
              </a:pPr>
              <a:endParaRPr lang="en-US" altLang="ko-KR" sz="20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6287370" y="3252480"/>
              <a:ext cx="1734031" cy="1426740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out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(1,000,000 </a:t>
              </a:r>
              <a:r>
                <a:rPr lang="en-US" altLang="ko-KR" sz="1400" dirty="0">
                  <a:solidFill>
                    <a:schemeClr val="tx1"/>
                  </a:solidFill>
                </a:rPr>
                <a:t>X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100)</a:t>
              </a:r>
              <a:endParaRPr lang="ko-KR" altLang="en-US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Embedding class</a:t>
              </a: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/>
          <p:cNvCxnSpPr/>
          <p:nvPr/>
        </p:nvCxnSpPr>
        <p:spPr>
          <a:xfrm>
            <a:off x="5522229" y="2925793"/>
            <a:ext cx="60388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674356" y="2608387"/>
            <a:ext cx="292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h</a:t>
            </a:r>
            <a:endParaRPr lang="ko-KR" altLang="en-US" sz="1400" b="1" dirty="0"/>
          </a:p>
        </p:txBody>
      </p:sp>
      <p:sp>
        <p:nvSpPr>
          <p:cNvPr id="154" name="액자 153"/>
          <p:cNvSpPr/>
          <p:nvPr/>
        </p:nvSpPr>
        <p:spPr>
          <a:xfrm>
            <a:off x="8949962" y="2710154"/>
            <a:ext cx="515033" cy="1183579"/>
          </a:xfrm>
          <a:prstGeom prst="frame">
            <a:avLst>
              <a:gd name="adj1" fmla="val 91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8194991" y="2912915"/>
            <a:ext cx="753096" cy="32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4907298" y="1141469"/>
            <a:ext cx="1191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sample index = 1</a:t>
            </a:r>
            <a:endParaRPr lang="ko-KR" altLang="en-US" sz="1400" b="1" dirty="0"/>
          </a:p>
        </p:txBody>
      </p:sp>
      <p:cxnSp>
        <p:nvCxnSpPr>
          <p:cNvPr id="52" name="꺾인 연결선 51"/>
          <p:cNvCxnSpPr/>
          <p:nvPr/>
        </p:nvCxnSpPr>
        <p:spPr>
          <a:xfrm>
            <a:off x="5321588" y="1655049"/>
            <a:ext cx="804530" cy="435365"/>
          </a:xfrm>
          <a:prstGeom prst="bentConnector3">
            <a:avLst>
              <a:gd name="adj1" fmla="val 58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847857" y="4137514"/>
            <a:ext cx="670510" cy="21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출력층</a:t>
            </a:r>
            <a:endParaRPr lang="ko-KR" altLang="en-US" sz="1200" b="1" dirty="0"/>
          </a:p>
        </p:txBody>
      </p:sp>
      <p:sp>
        <p:nvSpPr>
          <p:cNvPr id="165" name="직사각형 164"/>
          <p:cNvSpPr/>
          <p:nvPr/>
        </p:nvSpPr>
        <p:spPr>
          <a:xfrm>
            <a:off x="9376103" y="4137514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(1 x </a:t>
            </a:r>
            <a:r>
              <a:rPr lang="en-US" altLang="ko-KR" sz="1100" dirty="0" err="1" smtClean="0"/>
              <a:t>SampleSize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72" name="직사각형 171"/>
          <p:cNvSpPr/>
          <p:nvPr/>
        </p:nvSpPr>
        <p:spPr>
          <a:xfrm>
            <a:off x="11104172" y="2748298"/>
            <a:ext cx="71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LOSS</a:t>
            </a:r>
            <a:endParaRPr lang="ko-KR" altLang="en-US" sz="1400" dirty="0"/>
          </a:p>
        </p:txBody>
      </p:sp>
      <p:cxnSp>
        <p:nvCxnSpPr>
          <p:cNvPr id="61" name="직선 화살표 연결선 60"/>
          <p:cNvCxnSpPr>
            <a:stCxn id="154" idx="3"/>
            <a:endCxn id="172" idx="1"/>
          </p:cNvCxnSpPr>
          <p:nvPr/>
        </p:nvCxnSpPr>
        <p:spPr>
          <a:xfrm>
            <a:off x="9416263" y="2925793"/>
            <a:ext cx="1687909" cy="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9648600" y="2633404"/>
            <a:ext cx="104227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Sigmoid</a:t>
            </a:r>
          </a:p>
          <a:p>
            <a:r>
              <a:rPr lang="en-US" altLang="ko-KR" sz="1400" dirty="0" smtClean="0"/>
              <a:t>With LOSS</a:t>
            </a:r>
            <a:endParaRPr lang="ko-KR" altLang="en-US" sz="1400" dirty="0"/>
          </a:p>
        </p:txBody>
      </p:sp>
      <p:sp>
        <p:nvSpPr>
          <p:cNvPr id="173" name="직사각형 172"/>
          <p:cNvSpPr/>
          <p:nvPr/>
        </p:nvSpPr>
        <p:spPr>
          <a:xfrm>
            <a:off x="8633871" y="1071198"/>
            <a:ext cx="1147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Sample = Target + Negative Sample</a:t>
            </a:r>
            <a:endParaRPr lang="ko-KR" altLang="en-US" sz="1400" b="1" dirty="0"/>
          </a:p>
        </p:txBody>
      </p:sp>
      <p:cxnSp>
        <p:nvCxnSpPr>
          <p:cNvPr id="65" name="꺾인 연결선 64"/>
          <p:cNvCxnSpPr>
            <a:stCxn id="173" idx="3"/>
            <a:endCxn id="170" idx="0"/>
          </p:cNvCxnSpPr>
          <p:nvPr/>
        </p:nvCxnSpPr>
        <p:spPr>
          <a:xfrm>
            <a:off x="9590726" y="1285350"/>
            <a:ext cx="579011" cy="13480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9005606" y="2771904"/>
            <a:ext cx="459389" cy="1092669"/>
            <a:chOff x="5097382" y="2457003"/>
            <a:chExt cx="459389" cy="984005"/>
          </a:xfrm>
        </p:grpSpPr>
        <p:grpSp>
          <p:nvGrpSpPr>
            <p:cNvPr id="84" name="그룹 83"/>
            <p:cNvGrpSpPr/>
            <p:nvPr/>
          </p:nvGrpSpPr>
          <p:grpSpPr>
            <a:xfrm>
              <a:off x="5097382" y="2457003"/>
              <a:ext cx="388720" cy="949726"/>
              <a:chOff x="2751894" y="230249"/>
              <a:chExt cx="511866" cy="1367783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2751894" y="230249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 rot="5400000">
              <a:off x="5023589" y="2907826"/>
              <a:ext cx="69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4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직선 화살표 연결선 174"/>
          <p:cNvCxnSpPr/>
          <p:nvPr/>
        </p:nvCxnSpPr>
        <p:spPr>
          <a:xfrm>
            <a:off x="7417160" y="3188530"/>
            <a:ext cx="2115062" cy="11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4530115" y="1325912"/>
            <a:ext cx="2068873" cy="186261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ln w="0"/>
              <a:solidFill>
                <a:schemeClr val="accent2"/>
              </a:solidFill>
            </a:endParaRPr>
          </a:p>
          <a:p>
            <a:pPr algn="ctr"/>
            <a:r>
              <a:rPr lang="en-US" altLang="ko-KR" sz="1600" dirty="0" smtClean="0">
                <a:ln w="0"/>
                <a:solidFill>
                  <a:schemeClr val="accent2"/>
                </a:solidFill>
              </a:rPr>
              <a:t>Embedding </a:t>
            </a:r>
            <a:r>
              <a:rPr lang="en-US" altLang="ko-KR" sz="1600" dirty="0" smtClean="0">
                <a:ln w="0"/>
                <a:solidFill>
                  <a:schemeClr val="accent2"/>
                </a:solidFill>
              </a:rPr>
              <a:t>Dot</a:t>
            </a:r>
            <a:endParaRPr lang="en-US" altLang="ko-KR" sz="1600" dirty="0">
              <a:ln w="0"/>
              <a:solidFill>
                <a:schemeClr val="accent2"/>
              </a:solidFill>
            </a:endParaRPr>
          </a:p>
          <a:p>
            <a:pPr algn="ctr"/>
            <a:endParaRPr lang="en-US" altLang="ko-KR" sz="2000" dirty="0" smtClean="0">
              <a:ln w="0"/>
              <a:solidFill>
                <a:schemeClr val="accent2"/>
              </a:solidFill>
            </a:endParaRPr>
          </a:p>
          <a:p>
            <a:pPr algn="ctr"/>
            <a:endParaRPr lang="en-US" altLang="ko-KR" sz="2000" dirty="0">
              <a:ln w="0"/>
              <a:solidFill>
                <a:schemeClr val="accent2"/>
              </a:solidFill>
            </a:endParaRPr>
          </a:p>
          <a:p>
            <a:pPr algn="ctr"/>
            <a:endParaRPr lang="en-US" altLang="ko-KR" sz="2000" dirty="0" smtClean="0">
              <a:ln w="0"/>
              <a:solidFill>
                <a:schemeClr val="accent2"/>
              </a:solidFill>
            </a:endParaRPr>
          </a:p>
          <a:p>
            <a:pPr algn="ctr"/>
            <a:endParaRPr lang="en-US" altLang="ko-KR" sz="2000" dirty="0">
              <a:ln w="0"/>
              <a:solidFill>
                <a:schemeClr val="accent2"/>
              </a:solidFill>
            </a:endParaRPr>
          </a:p>
          <a:p>
            <a:pPr algn="ctr"/>
            <a:endParaRPr lang="en-US" altLang="ko-KR" sz="2000" dirty="0" smtClean="0">
              <a:ln w="0"/>
              <a:solidFill>
                <a:schemeClr val="accent2"/>
              </a:solidFill>
            </a:endParaRPr>
          </a:p>
          <a:p>
            <a:pPr algn="ctr"/>
            <a:endParaRPr lang="en-US" altLang="ko-KR" sz="2000" dirty="0" smtClean="0">
              <a:ln w="0"/>
              <a:solidFill>
                <a:schemeClr val="accent2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350" y="3833431"/>
            <a:ext cx="915188" cy="21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입력층</a:t>
            </a:r>
            <a:endParaRPr lang="ko-KR" altLang="en-US" sz="12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672424" y="3430197"/>
            <a:ext cx="915188" cy="21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은닉층</a:t>
            </a:r>
            <a:endParaRPr lang="ko-KR" altLang="en-US" sz="12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0844001" y="24306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그림 </a:t>
            </a:r>
            <a:r>
              <a:rPr lang="en-US" altLang="ko-KR" sz="1500" b="1" dirty="0" smtClean="0"/>
              <a:t>4-2-4]</a:t>
            </a:r>
            <a:endParaRPr lang="ko-KR" altLang="en-US" sz="15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531019" y="1252183"/>
            <a:ext cx="370639" cy="1314078"/>
            <a:chOff x="531019" y="1252183"/>
            <a:chExt cx="370639" cy="1314078"/>
          </a:xfrm>
        </p:grpSpPr>
        <p:grpSp>
          <p:nvGrpSpPr>
            <p:cNvPr id="35" name="그룹 34"/>
            <p:cNvGrpSpPr/>
            <p:nvPr/>
          </p:nvGrpSpPr>
          <p:grpSpPr>
            <a:xfrm>
              <a:off x="531019" y="1252183"/>
              <a:ext cx="233986" cy="1186486"/>
              <a:chOff x="2751895" y="230250"/>
              <a:chExt cx="511866" cy="2892287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 rot="5400000">
              <a:off x="368476" y="2033079"/>
              <a:ext cx="69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….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820481" y="2292195"/>
            <a:ext cx="404172" cy="835917"/>
            <a:chOff x="5097382" y="2457003"/>
            <a:chExt cx="544848" cy="1019709"/>
          </a:xfrm>
        </p:grpSpPr>
        <p:grpSp>
          <p:nvGrpSpPr>
            <p:cNvPr id="101" name="그룹 100"/>
            <p:cNvGrpSpPr/>
            <p:nvPr/>
          </p:nvGrpSpPr>
          <p:grpSpPr>
            <a:xfrm>
              <a:off x="5097382" y="2457003"/>
              <a:ext cx="388720" cy="949726"/>
              <a:chOff x="2751894" y="230249"/>
              <a:chExt cx="511866" cy="1367783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2751894" y="230249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 rot="5400000">
              <a:off x="5044774" y="2879255"/>
              <a:ext cx="697032" cy="49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..</a:t>
              </a:r>
              <a:endParaRPr lang="ko-KR" altLang="en-US" dirty="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319523" y="4081176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batch_size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X </a:t>
            </a:r>
            <a:r>
              <a:rPr lang="en-US" altLang="ko-KR" sz="1100" dirty="0" err="1" smtClean="0"/>
              <a:t>vocab_size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10" name="직사각형 109"/>
          <p:cNvSpPr/>
          <p:nvPr/>
        </p:nvSpPr>
        <p:spPr>
          <a:xfrm>
            <a:off x="2685775" y="3679665"/>
            <a:ext cx="21090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batch_size</a:t>
            </a:r>
            <a:r>
              <a:rPr lang="en-US" altLang="ko-KR" sz="1100" dirty="0" smtClean="0"/>
              <a:t> X </a:t>
            </a:r>
            <a:r>
              <a:rPr lang="en-US" altLang="ko-KR" sz="1100" dirty="0" err="1" smtClean="0"/>
              <a:t>vocab_size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43" name="직사각형 142"/>
          <p:cNvSpPr/>
          <p:nvPr/>
        </p:nvSpPr>
        <p:spPr>
          <a:xfrm>
            <a:off x="7552650" y="4960583"/>
            <a:ext cx="537364" cy="1674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891451" y="2390900"/>
            <a:ext cx="846761" cy="53489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dirty="0" smtClean="0">
                <a:solidFill>
                  <a:schemeClr val="tx1"/>
                </a:solidFill>
              </a:rPr>
              <a:t>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/>
          <p:nvPr/>
        </p:nvCxnSpPr>
        <p:spPr>
          <a:xfrm>
            <a:off x="776778" y="1390380"/>
            <a:ext cx="1102449" cy="1269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771561" y="2651652"/>
            <a:ext cx="1096303" cy="1074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57979" y="2189987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accent5"/>
                </a:solidFill>
              </a:rPr>
              <a:t>W</a:t>
            </a:r>
            <a:r>
              <a:rPr lang="en-US" altLang="ko-KR" sz="1200" dirty="0" smtClean="0"/>
              <a:t>in[0]</a:t>
            </a:r>
          </a:p>
          <a:p>
            <a:r>
              <a:rPr lang="en-US" altLang="ko-KR" sz="1200" dirty="0" smtClean="0">
                <a:solidFill>
                  <a:schemeClr val="accent5"/>
                </a:solidFill>
              </a:rPr>
              <a:t>W</a:t>
            </a:r>
            <a:r>
              <a:rPr lang="en-US" altLang="ko-KR" sz="1200" dirty="0" smtClean="0"/>
              <a:t>in[2]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738966" y="2652676"/>
            <a:ext cx="532466" cy="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68171" y="2510830"/>
            <a:ext cx="57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+</a:t>
            </a:r>
            <a:r>
              <a:rPr lang="en-US" altLang="ko-KR" sz="1200" dirty="0" smtClean="0"/>
              <a:t> ,</a:t>
            </a:r>
          </a:p>
          <a:p>
            <a:pPr algn="ctr"/>
            <a:r>
              <a:rPr lang="en-US" altLang="ko-KR" sz="1200" b="1" dirty="0" smtClean="0"/>
              <a:t>*</a:t>
            </a:r>
            <a:r>
              <a:rPr lang="en-US" altLang="ko-KR" sz="1200" dirty="0" smtClean="0"/>
              <a:t>(1/n)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3805890" y="308521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h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10343757" y="632062"/>
            <a:ext cx="17050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/>
              <a:t>Vocab = 1,000,000</a:t>
            </a:r>
          </a:p>
          <a:p>
            <a:pPr algn="r"/>
            <a:r>
              <a:rPr lang="en-US" altLang="ko-KR" sz="1400" dirty="0" smtClean="0"/>
              <a:t>Hidden = 100</a:t>
            </a:r>
          </a:p>
          <a:p>
            <a:pPr algn="r"/>
            <a:r>
              <a:rPr lang="en-US" altLang="ko-KR" sz="1400" dirty="0" err="1" smtClean="0"/>
              <a:t>Batch_size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dirty="0" smtClean="0"/>
              <a:t>1</a:t>
            </a:r>
          </a:p>
          <a:p>
            <a:pPr algn="r"/>
            <a:r>
              <a:rPr lang="en-US" altLang="ko-KR" sz="1400" dirty="0" err="1" smtClean="0"/>
              <a:t>Sample_size</a:t>
            </a:r>
            <a:r>
              <a:rPr lang="en-US" altLang="ko-KR" sz="1400" dirty="0" smtClean="0"/>
              <a:t> = 5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endCxn id="109" idx="1"/>
          </p:cNvCxnSpPr>
          <p:nvPr/>
        </p:nvCxnSpPr>
        <p:spPr>
          <a:xfrm>
            <a:off x="4108836" y="2674461"/>
            <a:ext cx="538432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215338" y="2375357"/>
            <a:ext cx="292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h</a:t>
            </a:r>
            <a:endParaRPr lang="ko-KR" altLang="en-US" sz="1400" b="1" dirty="0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5742816" y="2489913"/>
            <a:ext cx="1619597" cy="23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2609345" y="1071198"/>
            <a:ext cx="184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Target,</a:t>
            </a:r>
          </a:p>
          <a:p>
            <a:pPr algn="ctr"/>
            <a:r>
              <a:rPr lang="en-US" altLang="ko-KR" sz="1400" b="1" dirty="0" smtClean="0"/>
              <a:t>Negative sample</a:t>
            </a:r>
            <a:endParaRPr lang="ko-KR" altLang="en-US" sz="1400" b="1" dirty="0"/>
          </a:p>
        </p:txBody>
      </p:sp>
      <p:cxnSp>
        <p:nvCxnSpPr>
          <p:cNvPr id="52" name="꺾인 연결선 51"/>
          <p:cNvCxnSpPr>
            <a:stCxn id="158" idx="2"/>
            <a:endCxn id="109" idx="0"/>
          </p:cNvCxnSpPr>
          <p:nvPr/>
        </p:nvCxnSpPr>
        <p:spPr>
          <a:xfrm rot="16200000" flipH="1">
            <a:off x="3994830" y="1133866"/>
            <a:ext cx="747231" cy="166833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219795" y="3743639"/>
            <a:ext cx="205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Negative sample </a:t>
            </a:r>
            <a:r>
              <a:rPr lang="ko-KR" altLang="en-US" sz="1200" dirty="0" err="1" smtClean="0"/>
              <a:t>출력층</a:t>
            </a:r>
            <a:endParaRPr lang="ko-KR" altLang="en-US" sz="1200" dirty="0"/>
          </a:p>
        </p:txBody>
      </p:sp>
      <p:sp>
        <p:nvSpPr>
          <p:cNvPr id="165" name="직사각형 164"/>
          <p:cNvSpPr/>
          <p:nvPr/>
        </p:nvSpPr>
        <p:spPr>
          <a:xfrm>
            <a:off x="7256378" y="1495472"/>
            <a:ext cx="19617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Target </a:t>
            </a:r>
            <a:r>
              <a:rPr lang="ko-KR" altLang="en-US" sz="1100" dirty="0" err="1" smtClean="0"/>
              <a:t>출력층</a:t>
            </a:r>
            <a:endParaRPr lang="ko-KR" altLang="en-US" sz="1100" dirty="0"/>
          </a:p>
        </p:txBody>
      </p:sp>
      <p:sp>
        <p:nvSpPr>
          <p:cNvPr id="172" name="직사각형 171"/>
          <p:cNvSpPr/>
          <p:nvPr/>
        </p:nvSpPr>
        <p:spPr>
          <a:xfrm>
            <a:off x="11104172" y="2748298"/>
            <a:ext cx="71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LOSS</a:t>
            </a:r>
            <a:endParaRPr lang="ko-KR" altLang="en-US" sz="1400" dirty="0"/>
          </a:p>
        </p:txBody>
      </p:sp>
      <p:cxnSp>
        <p:nvCxnSpPr>
          <p:cNvPr id="61" name="직선 화살표 연결선 60"/>
          <p:cNvCxnSpPr>
            <a:endCxn id="170" idx="1"/>
          </p:cNvCxnSpPr>
          <p:nvPr/>
        </p:nvCxnSpPr>
        <p:spPr>
          <a:xfrm>
            <a:off x="7417160" y="2123232"/>
            <a:ext cx="2115062" cy="11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9532222" y="1842704"/>
            <a:ext cx="104227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Sigmoid</a:t>
            </a:r>
          </a:p>
          <a:p>
            <a:r>
              <a:rPr lang="en-US" altLang="ko-KR" sz="1400" dirty="0" smtClean="0"/>
              <a:t>With LOSS</a:t>
            </a:r>
            <a:endParaRPr lang="ko-KR" altLang="en-US" sz="1400" dirty="0"/>
          </a:p>
        </p:txBody>
      </p:sp>
      <p:grpSp>
        <p:nvGrpSpPr>
          <p:cNvPr id="95" name="그룹 94"/>
          <p:cNvGrpSpPr/>
          <p:nvPr/>
        </p:nvGrpSpPr>
        <p:grpSpPr>
          <a:xfrm>
            <a:off x="528408" y="2577924"/>
            <a:ext cx="370639" cy="1314078"/>
            <a:chOff x="531019" y="1252183"/>
            <a:chExt cx="370639" cy="1314078"/>
          </a:xfrm>
        </p:grpSpPr>
        <p:grpSp>
          <p:nvGrpSpPr>
            <p:cNvPr id="96" name="그룹 95"/>
            <p:cNvGrpSpPr/>
            <p:nvPr/>
          </p:nvGrpSpPr>
          <p:grpSpPr>
            <a:xfrm>
              <a:off x="531019" y="1252183"/>
              <a:ext cx="233986" cy="1186486"/>
              <a:chOff x="2751895" y="230250"/>
              <a:chExt cx="511866" cy="2892287"/>
            </a:xfrm>
          </p:grpSpPr>
          <p:sp>
            <p:nvSpPr>
              <p:cNvPr id="98" name="모서리가 둥근 직사각형 97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 rot="5400000">
              <a:off x="368476" y="2033079"/>
              <a:ext cx="69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….</a:t>
              </a:r>
              <a:endParaRPr lang="ko-KR" altLang="en-US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51701" y="2189986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 =</a:t>
            </a:r>
          </a:p>
          <a:p>
            <a:r>
              <a:rPr lang="en-US" altLang="ko-KR" sz="1200" dirty="0" smtClean="0"/>
              <a:t>[0,2]</a:t>
            </a:r>
            <a:endParaRPr lang="ko-KR" altLang="en-US" sz="1200" dirty="0"/>
          </a:p>
        </p:txBody>
      </p:sp>
      <p:sp>
        <p:nvSpPr>
          <p:cNvPr id="109" name="직사각형 108"/>
          <p:cNvSpPr/>
          <p:nvPr/>
        </p:nvSpPr>
        <p:spPr>
          <a:xfrm>
            <a:off x="4647268" y="2341649"/>
            <a:ext cx="1110688" cy="6656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dirty="0" err="1" smtClean="0">
                <a:solidFill>
                  <a:schemeClr val="tx1"/>
                </a:solidFill>
              </a:rPr>
              <a:t>out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5774055" y="2899221"/>
            <a:ext cx="1588358" cy="58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7418184" y="1845552"/>
            <a:ext cx="404172" cy="835917"/>
            <a:chOff x="5097382" y="2457003"/>
            <a:chExt cx="544848" cy="1019709"/>
          </a:xfrm>
        </p:grpSpPr>
        <p:grpSp>
          <p:nvGrpSpPr>
            <p:cNvPr id="118" name="그룹 117"/>
            <p:cNvGrpSpPr/>
            <p:nvPr/>
          </p:nvGrpSpPr>
          <p:grpSpPr>
            <a:xfrm>
              <a:off x="5097382" y="2457003"/>
              <a:ext cx="388720" cy="949726"/>
              <a:chOff x="2751894" y="230249"/>
              <a:chExt cx="511866" cy="1367783"/>
            </a:xfrm>
          </p:grpSpPr>
          <p:sp>
            <p:nvSpPr>
              <p:cNvPr id="120" name="모서리가 둥근 직사각형 119"/>
              <p:cNvSpPr/>
              <p:nvPr/>
            </p:nvSpPr>
            <p:spPr>
              <a:xfrm>
                <a:off x="2751894" y="230249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 rot="5400000">
              <a:off x="5044774" y="2879255"/>
              <a:ext cx="697032" cy="49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..</a:t>
              </a:r>
              <a:endParaRPr lang="ko-KR" altLang="en-US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417160" y="2793635"/>
            <a:ext cx="404172" cy="835917"/>
            <a:chOff x="5097382" y="2457003"/>
            <a:chExt cx="544848" cy="1019709"/>
          </a:xfrm>
        </p:grpSpPr>
        <p:grpSp>
          <p:nvGrpSpPr>
            <p:cNvPr id="124" name="그룹 123"/>
            <p:cNvGrpSpPr/>
            <p:nvPr/>
          </p:nvGrpSpPr>
          <p:grpSpPr>
            <a:xfrm>
              <a:off x="5097382" y="2457003"/>
              <a:ext cx="388720" cy="949726"/>
              <a:chOff x="2751894" y="230249"/>
              <a:chExt cx="511866" cy="1367783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2751894" y="230249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 rot="5400000">
              <a:off x="5044774" y="2879255"/>
              <a:ext cx="697032" cy="49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..</a:t>
              </a:r>
              <a:endParaRPr lang="ko-KR" altLang="en-US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7724641" y="2793635"/>
            <a:ext cx="404172" cy="835917"/>
            <a:chOff x="5097382" y="2457003"/>
            <a:chExt cx="544848" cy="1019709"/>
          </a:xfrm>
        </p:grpSpPr>
        <p:grpSp>
          <p:nvGrpSpPr>
            <p:cNvPr id="131" name="그룹 130"/>
            <p:cNvGrpSpPr/>
            <p:nvPr/>
          </p:nvGrpSpPr>
          <p:grpSpPr>
            <a:xfrm>
              <a:off x="5097382" y="2457003"/>
              <a:ext cx="388720" cy="949726"/>
              <a:chOff x="2751894" y="230249"/>
              <a:chExt cx="511866" cy="1367783"/>
            </a:xfrm>
          </p:grpSpPr>
          <p:sp>
            <p:nvSpPr>
              <p:cNvPr id="133" name="모서리가 둥근 직사각형 132"/>
              <p:cNvSpPr/>
              <p:nvPr/>
            </p:nvSpPr>
            <p:spPr>
              <a:xfrm>
                <a:off x="2751894" y="230249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 rot="5400000">
              <a:off x="5044774" y="2879255"/>
              <a:ext cx="697032" cy="49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..</a:t>
              </a:r>
              <a:endParaRPr lang="ko-KR" altLang="en-US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8017734" y="2795073"/>
            <a:ext cx="404172" cy="835917"/>
            <a:chOff x="5097382" y="2457003"/>
            <a:chExt cx="544848" cy="1019709"/>
          </a:xfrm>
        </p:grpSpPr>
        <p:grpSp>
          <p:nvGrpSpPr>
            <p:cNvPr id="139" name="그룹 138"/>
            <p:cNvGrpSpPr/>
            <p:nvPr/>
          </p:nvGrpSpPr>
          <p:grpSpPr>
            <a:xfrm>
              <a:off x="5097382" y="2457003"/>
              <a:ext cx="388720" cy="949726"/>
              <a:chOff x="2751894" y="230249"/>
              <a:chExt cx="511866" cy="1367783"/>
            </a:xfrm>
          </p:grpSpPr>
          <p:sp>
            <p:nvSpPr>
              <p:cNvPr id="141" name="모서리가 둥근 직사각형 140"/>
              <p:cNvSpPr/>
              <p:nvPr/>
            </p:nvSpPr>
            <p:spPr>
              <a:xfrm>
                <a:off x="2751894" y="230249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 rot="5400000">
              <a:off x="5044774" y="2879255"/>
              <a:ext cx="697032" cy="49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..</a:t>
              </a:r>
              <a:endParaRPr lang="ko-KR" altLang="en-US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320477" y="2796511"/>
            <a:ext cx="404172" cy="835917"/>
            <a:chOff x="5097382" y="2457003"/>
            <a:chExt cx="544848" cy="1019709"/>
          </a:xfrm>
        </p:grpSpPr>
        <p:grpSp>
          <p:nvGrpSpPr>
            <p:cNvPr id="147" name="그룹 146"/>
            <p:cNvGrpSpPr/>
            <p:nvPr/>
          </p:nvGrpSpPr>
          <p:grpSpPr>
            <a:xfrm>
              <a:off x="5097382" y="2457003"/>
              <a:ext cx="388720" cy="949726"/>
              <a:chOff x="2751894" y="230249"/>
              <a:chExt cx="511866" cy="1367783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2751894" y="230249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 rot="5400000">
              <a:off x="5044774" y="2879255"/>
              <a:ext cx="697032" cy="49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..</a:t>
              </a:r>
              <a:endParaRPr lang="ko-KR" altLang="en-US" dirty="0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8631383" y="2791460"/>
            <a:ext cx="404172" cy="835917"/>
            <a:chOff x="5097382" y="2457003"/>
            <a:chExt cx="544848" cy="1019709"/>
          </a:xfrm>
        </p:grpSpPr>
        <p:grpSp>
          <p:nvGrpSpPr>
            <p:cNvPr id="156" name="그룹 155"/>
            <p:cNvGrpSpPr/>
            <p:nvPr/>
          </p:nvGrpSpPr>
          <p:grpSpPr>
            <a:xfrm>
              <a:off x="5097382" y="2457003"/>
              <a:ext cx="388720" cy="949726"/>
              <a:chOff x="2751894" y="230249"/>
              <a:chExt cx="511866" cy="1367783"/>
            </a:xfrm>
          </p:grpSpPr>
          <p:sp>
            <p:nvSpPr>
              <p:cNvPr id="160" name="모서리가 둥근 직사각형 159"/>
              <p:cNvSpPr/>
              <p:nvPr/>
            </p:nvSpPr>
            <p:spPr>
              <a:xfrm>
                <a:off x="2751894" y="230249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 rot="5400000">
              <a:off x="5044774" y="2879255"/>
              <a:ext cx="697032" cy="49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..</a:t>
              </a:r>
              <a:endParaRPr lang="ko-KR" altLang="en-US" dirty="0"/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9538248" y="2932964"/>
            <a:ext cx="104227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Sigmoid</a:t>
            </a:r>
          </a:p>
          <a:p>
            <a:r>
              <a:rPr lang="en-US" altLang="ko-KR" sz="1400" dirty="0" smtClean="0"/>
              <a:t>With LOSS</a:t>
            </a:r>
            <a:endParaRPr lang="ko-KR" altLang="en-US" sz="1400" dirty="0"/>
          </a:p>
        </p:txBody>
      </p:sp>
      <p:cxnSp>
        <p:nvCxnSpPr>
          <p:cNvPr id="49" name="꺾인 연결선 48"/>
          <p:cNvCxnSpPr>
            <a:stCxn id="170" idx="3"/>
            <a:endCxn id="172" idx="1"/>
          </p:cNvCxnSpPr>
          <p:nvPr/>
        </p:nvCxnSpPr>
        <p:spPr>
          <a:xfrm>
            <a:off x="10574495" y="2135092"/>
            <a:ext cx="529677" cy="797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76" idx="3"/>
            <a:endCxn id="172" idx="1"/>
          </p:cNvCxnSpPr>
          <p:nvPr/>
        </p:nvCxnSpPr>
        <p:spPr>
          <a:xfrm flipV="1">
            <a:off x="10580521" y="2932964"/>
            <a:ext cx="523651" cy="292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0776444" y="263794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+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773245" y="2910844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n </a:t>
            </a:r>
            <a:r>
              <a:rPr lang="en-US" altLang="ko-KR" sz="900" dirty="0"/>
              <a:t>=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window_size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930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90384" y="1277510"/>
                <a:ext cx="37033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[</a:t>
                </a:r>
                <a:r>
                  <a:rPr lang="ko-KR" altLang="en-US" sz="1400" dirty="0" smtClean="0"/>
                  <a:t>식 </a:t>
                </a:r>
                <a:r>
                  <a:rPr lang="en-US" altLang="ko-KR" sz="1400" dirty="0" smtClean="0"/>
                  <a:t>1-7]</a:t>
                </a:r>
                <a:r>
                  <a:rPr lang="ko-KR" altLang="en-US" sz="1400" dirty="0" smtClean="0"/>
                  <a:t>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384" y="1277510"/>
                <a:ext cx="3703340" cy="276999"/>
              </a:xfrm>
              <a:prstGeom prst="rect">
                <a:avLst/>
              </a:prstGeom>
              <a:blipFill>
                <a:blip r:embed="rId2"/>
                <a:stretch>
                  <a:fillRect l="-1316" t="-177778" b="-26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90383" y="1737481"/>
                <a:ext cx="49751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[</a:t>
                </a:r>
                <a:r>
                  <a:rPr lang="ko-KR" altLang="en-US" sz="1400" dirty="0" smtClean="0"/>
                  <a:t>식 </a:t>
                </a:r>
                <a:r>
                  <a:rPr lang="en-US" altLang="ko-KR" sz="1400" dirty="0" smtClean="0"/>
                  <a:t>4-3]</a:t>
                </a:r>
                <a:r>
                  <a:rPr lang="ko-KR" alt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383" y="1737481"/>
                <a:ext cx="4975188" cy="276999"/>
              </a:xfrm>
              <a:prstGeom prst="rect">
                <a:avLst/>
              </a:prstGeom>
              <a:blipFill>
                <a:blip r:embed="rId3"/>
                <a:stretch>
                  <a:fillRect l="-980" t="-22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90383" y="723517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수식 </a:t>
            </a:r>
            <a:r>
              <a:rPr lang="en-US" altLang="ko-KR" sz="1500" b="1" dirty="0" smtClean="0"/>
              <a:t>4-3]</a:t>
            </a:r>
            <a:endParaRPr lang="ko-KR" altLang="en-US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190383" y="2568473"/>
                <a:ext cx="4736644" cy="3126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383" y="2568473"/>
                <a:ext cx="4736644" cy="3126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458882" y="2014480"/>
                <a:ext cx="1389035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882" y="2014480"/>
                <a:ext cx="1389035" cy="6663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863907" y="2588351"/>
                <a:ext cx="6096000" cy="9451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907" y="2588351"/>
                <a:ext cx="6096000" cy="9451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7439004" y="3685766"/>
                <a:ext cx="1693797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004" y="3685766"/>
                <a:ext cx="1693797" cy="619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7511491" y="4457002"/>
                <a:ext cx="154882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91" y="4457002"/>
                <a:ext cx="1548822" cy="619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550840" y="1231344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수식 </a:t>
            </a:r>
            <a:r>
              <a:rPr lang="en-US" altLang="ko-KR" sz="1500" b="1" dirty="0" smtClean="0"/>
              <a:t>4-4]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777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639</Words>
  <Application>Microsoft Office PowerPoint</Application>
  <PresentationFormat>와이드스크린</PresentationFormat>
  <Paragraphs>333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 too</dc:creator>
  <cp:lastModifiedBy>la too</cp:lastModifiedBy>
  <cp:revision>42</cp:revision>
  <dcterms:created xsi:type="dcterms:W3CDTF">2019-06-03T16:34:22Z</dcterms:created>
  <dcterms:modified xsi:type="dcterms:W3CDTF">2019-06-20T17:33:07Z</dcterms:modified>
</cp:coreProperties>
</file>