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319" r:id="rId3"/>
    <p:sldId id="320" r:id="rId4"/>
    <p:sldId id="266" r:id="rId5"/>
    <p:sldId id="269" r:id="rId6"/>
    <p:sldId id="285" r:id="rId7"/>
    <p:sldId id="318" r:id="rId8"/>
    <p:sldId id="321" r:id="rId9"/>
    <p:sldId id="324" r:id="rId10"/>
    <p:sldId id="325" r:id="rId11"/>
    <p:sldId id="326" r:id="rId12"/>
    <p:sldId id="322" r:id="rId13"/>
    <p:sldId id="323" r:id="rId14"/>
    <p:sldId id="327" r:id="rId15"/>
    <p:sldId id="328" r:id="rId16"/>
    <p:sldId id="32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614"/>
    <a:srgbClr val="C2B13D"/>
    <a:srgbClr val="C35D51"/>
    <a:srgbClr val="EBA53A"/>
    <a:srgbClr val="8CC7B7"/>
    <a:srgbClr val="6D69F7"/>
    <a:srgbClr val="E7D348"/>
    <a:srgbClr val="C6B63F"/>
    <a:srgbClr val="EB5F6C"/>
    <a:srgbClr val="EB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 autoAdjust="0"/>
    <p:restoredTop sz="94660"/>
  </p:normalViewPr>
  <p:slideViewPr>
    <p:cSldViewPr snapToGrid="0" snapToObjects="1">
      <p:cViewPr>
        <p:scale>
          <a:sx n="85" d="100"/>
          <a:sy n="85" d="100"/>
        </p:scale>
        <p:origin x="-36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F76C-1277-3B43-8CF4-1039DD0D4593}" type="datetimeFigureOut">
              <a:rPr lang="en-US" smtClean="0"/>
              <a:t>12. 12. 24.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67D8-86DB-5943-9E47-18E26EC3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12. 12. 24.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12. 12. 24.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12. 12. 24.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12. 12. 24.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12. 12. 24.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12. 12. 24.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12. 12. 24.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12. 12. 24.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12. 12. 24.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12. 12. 24.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12. 12. 24.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7778-3429-0045-93E3-01F57ED9EF83}" type="datetimeFigureOut">
              <a:rPr lang="en-US" smtClean="0"/>
              <a:t>12. 12. 24.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hyperlink" Target="http://tvpot.daum.net/v/AX9CL0fJW1g$" TargetMode="External"/><Relationship Id="rId7" Type="http://schemas.openxmlformats.org/officeDocument/2006/relationships/image" Target="../media/image13.png"/><Relationship Id="rId8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460" y="2705785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증강현실</a:t>
            </a:r>
            <a:r>
              <a:rPr lang="en-US" altLang="ko-KR" sz="2500" dirty="0" smtClean="0"/>
              <a:t>(AR)</a:t>
            </a:r>
            <a:r>
              <a:rPr lang="ko-KR" altLang="en-US" sz="2500" dirty="0" smtClean="0"/>
              <a:t>과 영상인식기술 기반 </a:t>
            </a:r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r>
              <a:rPr lang="ko-KR" altLang="en-US" sz="3000" dirty="0" smtClean="0"/>
              <a:t>객체인식 </a:t>
            </a:r>
            <a:r>
              <a:rPr lang="en-US" altLang="ko-KR" sz="3000" dirty="0" smtClean="0"/>
              <a:t>Application</a:t>
            </a:r>
            <a:r>
              <a:rPr lang="ko-KR" altLang="en-US" sz="3000" dirty="0" smtClean="0"/>
              <a:t> 제작</a:t>
            </a:r>
            <a:endParaRPr lang="en-US" sz="3300" dirty="0">
              <a:latin typeface="Bernard MT Condensed"/>
              <a:cs typeface="Bernard MT Condensed"/>
            </a:endParaRPr>
          </a:p>
        </p:txBody>
      </p:sp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순서도: 수동 입력 21"/>
          <p:cNvSpPr>
            <a:spLocks noChangeArrowheads="1"/>
          </p:cNvSpPr>
          <p:nvPr/>
        </p:nvSpPr>
        <p:spPr bwMode="auto">
          <a:xfrm rot="10800000">
            <a:off x="-23814" y="-3177"/>
            <a:ext cx="794908" cy="3586687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7" name="직사각형 25"/>
          <p:cNvSpPr/>
          <p:nvPr/>
        </p:nvSpPr>
        <p:spPr>
          <a:xfrm>
            <a:off x="47625" y="6251575"/>
            <a:ext cx="3862388" cy="571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47" y="86853"/>
            <a:ext cx="692497" cy="30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altLang="ko-KR" sz="1650" b="1" dirty="0">
                <a:latin typeface="Adobe 고딕 Std B" charset="0"/>
                <a:ea typeface="Adobe 고딕 Std B" charset="0"/>
                <a:cs typeface="Adobe 고딕 Std B" charset="0"/>
              </a:rPr>
              <a:t>Hardware </a:t>
            </a:r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Distinction</a:t>
            </a:r>
            <a:r>
              <a:rPr lang="ko-KR" altLang="en-US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endParaRPr lang="en-US" altLang="ko-KR" sz="1650" b="1" dirty="0" smtClean="0">
              <a:latin typeface="Adobe 고딕 Std B" charset="0"/>
              <a:ea typeface="Adobe 고딕 Std B" charset="0"/>
              <a:cs typeface="Adobe 고딕 Std B" charset="0"/>
            </a:endParaRPr>
          </a:p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On Vision Recognition, AR</a:t>
            </a:r>
            <a:endParaRPr lang="ko-KR" altLang="en-US" sz="1650" b="1" dirty="0">
              <a:latin typeface="Adobe 고딕 Std B" charset="0"/>
              <a:ea typeface="Adobe 고딕 Std B" charset="0"/>
              <a:cs typeface="Adobe 고딕 Std B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Copyright © </a:t>
            </a:r>
            <a:r>
              <a:rPr lang="en-US" sz="1100" b="1" dirty="0" smtClean="0"/>
              <a:t>2012, Embedded System Lab, EAC Study Group , </a:t>
            </a:r>
            <a:r>
              <a:rPr lang="en-US" sz="1100" b="1" dirty="0" err="1" smtClean="0"/>
              <a:t>Hansung</a:t>
            </a:r>
            <a:r>
              <a:rPr lang="en-US" sz="1100" b="1" dirty="0" smtClean="0"/>
              <a:t> University , All </a:t>
            </a:r>
            <a:r>
              <a:rPr lang="en-US" sz="1100" b="1" dirty="0"/>
              <a:t>rights reserved</a:t>
            </a:r>
            <a:endParaRPr lang="en-US" sz="1100" dirty="0">
              <a:latin typeface="맑은고딕"/>
              <a:cs typeface="맑은고딕"/>
            </a:endParaRPr>
          </a:p>
        </p:txBody>
      </p:sp>
      <p:sp>
        <p:nvSpPr>
          <p:cNvPr id="15" name="타원형 설명선 12"/>
          <p:cNvSpPr/>
          <p:nvPr/>
        </p:nvSpPr>
        <p:spPr>
          <a:xfrm>
            <a:off x="5683756" y="4099036"/>
            <a:ext cx="3251878" cy="1537055"/>
          </a:xfrm>
          <a:prstGeom prst="wedgeEllipseCallout">
            <a:avLst>
              <a:gd name="adj1" fmla="val -17068"/>
              <a:gd name="adj2" fmla="val 583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b="1" dirty="0" smtClean="0"/>
              <a:t>2013</a:t>
            </a:r>
            <a:r>
              <a:rPr lang="ko-KR" altLang="en-US" b="1" dirty="0" smtClean="0"/>
              <a:t> 설계 프로젝트 </a:t>
            </a:r>
            <a:endParaRPr lang="en-US" altLang="ko-KR" b="1" dirty="0" smtClean="0"/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 smtClean="0"/>
              <a:t>송태웅</a:t>
            </a:r>
            <a:r>
              <a:rPr lang="ko-KR" altLang="ko-KR" sz="1200" b="1" dirty="0" smtClean="0"/>
              <a:t>,</a:t>
            </a:r>
            <a:r>
              <a:rPr lang="ko-KR" altLang="en-US" sz="1200" b="1" dirty="0" smtClean="0"/>
              <a:t> 신승진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장영창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김미림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      </a:t>
            </a:r>
            <a:endParaRPr lang="en-US" altLang="ko-KR" sz="1200" b="1" dirty="0" smtClean="0"/>
          </a:p>
        </p:txBody>
      </p:sp>
      <p:pic>
        <p:nvPicPr>
          <p:cNvPr id="12" name="Picture 2" descr="C:\Users\user\Desktop\augmented-reality-001_kimkkkimk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473" y="294622"/>
            <a:ext cx="3961906" cy="23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3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3291" y="162046"/>
            <a:ext cx="66962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5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ko-KR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Brainstorming Output</a:t>
            </a:r>
            <a:r>
              <a:rPr lang="ko-KR" altLang="en-US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스크린샷 2012-12-24 오전 11.04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398" y="3383699"/>
            <a:ext cx="3331482" cy="2477256"/>
          </a:xfrm>
          <a:prstGeom prst="rect">
            <a:avLst/>
          </a:prstGeom>
        </p:spPr>
      </p:pic>
      <p:pic>
        <p:nvPicPr>
          <p:cNvPr id="4" name="Picture 3" descr="스크린샷 2012-12-24 오전 11.04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83" y="1693847"/>
            <a:ext cx="2976439" cy="1689849"/>
          </a:xfrm>
          <a:prstGeom prst="rect">
            <a:avLst/>
          </a:prstGeom>
        </p:spPr>
      </p:pic>
      <p:pic>
        <p:nvPicPr>
          <p:cNvPr id="5" name="Picture 4" descr="스크린샷 2012-12-24 오전 11.04.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5" y="3383697"/>
            <a:ext cx="3559735" cy="1906181"/>
          </a:xfrm>
          <a:prstGeom prst="rect">
            <a:avLst/>
          </a:prstGeom>
        </p:spPr>
      </p:pic>
      <p:pic>
        <p:nvPicPr>
          <p:cNvPr id="6" name="Picture 5" descr="스크린샷 2012-12-24 오전 11.03.5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63" y="1693848"/>
            <a:ext cx="3019884" cy="1689850"/>
          </a:xfrm>
          <a:prstGeom prst="rect">
            <a:avLst/>
          </a:prstGeom>
        </p:spPr>
      </p:pic>
      <p:pic>
        <p:nvPicPr>
          <p:cNvPr id="7" name="Picture 6" descr="스크린샷 2012-12-24 오전 11.03.4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5" y="1693847"/>
            <a:ext cx="2086638" cy="1689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9094" y="5436768"/>
            <a:ext cx="43659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그림 </a:t>
            </a:r>
            <a:r>
              <a:rPr lang="en-US" altLang="ko-KR" sz="1500" b="1" dirty="0">
                <a:latin typeface="나눔고딕"/>
                <a:ea typeface="나눔고딕"/>
                <a:cs typeface="나눔고딕"/>
              </a:rPr>
              <a:t>8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&gt;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 초보 근로자를 위한 증강현실 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조립 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메뉴얼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sz="15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079" y="5852315"/>
            <a:ext cx="30326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그림 </a:t>
            </a:r>
            <a:r>
              <a:rPr lang="en-US" altLang="ko-KR" sz="1500" b="1" dirty="0">
                <a:latin typeface="나눔고딕"/>
                <a:ea typeface="나눔고딕"/>
                <a:cs typeface="나눔고딕"/>
              </a:rPr>
              <a:t>9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&gt;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증강현실 원격작업 </a:t>
            </a:r>
            <a:endParaRPr lang="en-US" sz="15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505" y="1092341"/>
            <a:ext cx="836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“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전자기기 </a:t>
            </a:r>
            <a:r>
              <a:rPr lang="ko-KR" altLang="en-US" b="1" dirty="0"/>
              <a:t>증강현실 메뉴얼 </a:t>
            </a:r>
            <a:r>
              <a:rPr lang="ko-KR" altLang="en-US" b="1" dirty="0" smtClean="0"/>
              <a:t>만들기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”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6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0844" y="550517"/>
            <a:ext cx="66962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5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ko-KR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Brainstorming Output</a:t>
            </a:r>
            <a:r>
              <a:rPr lang="ko-KR" altLang="en-US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be 4"/>
          <p:cNvSpPr/>
          <p:nvPr/>
        </p:nvSpPr>
        <p:spPr>
          <a:xfrm>
            <a:off x="1811697" y="4582759"/>
            <a:ext cx="5916680" cy="1382192"/>
          </a:xfrm>
          <a:prstGeom prst="cub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FFFF00"/>
                </a:solidFill>
                <a:latin typeface="나눔고딕"/>
                <a:ea typeface="나눔고딕"/>
                <a:cs typeface="나눔고딕"/>
              </a:rPr>
              <a:t>특정 하나의</a:t>
            </a:r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하드웨어와</a:t>
            </a:r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500" dirty="0" smtClean="0">
                <a:solidFill>
                  <a:srgbClr val="FFFF00"/>
                </a:solidFill>
                <a:latin typeface="나눔고딕"/>
                <a:ea typeface="나눔고딕"/>
                <a:cs typeface="나눔고딕"/>
              </a:rPr>
              <a:t>제한된</a:t>
            </a:r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환경에서</a:t>
            </a:r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dirty="0">
              <a:latin typeface="나눔고딕"/>
              <a:ea typeface="나눔고딕"/>
              <a:cs typeface="나눔고딕"/>
            </a:endParaRPr>
          </a:p>
          <a:p>
            <a:pPr algn="ctr"/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하나의 시나리오를 기반으로 완성한다</a:t>
            </a:r>
            <a:r>
              <a:rPr lang="en-US" altLang="ko-KR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43991" y="1955605"/>
            <a:ext cx="2603102" cy="1630498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증강현실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영상인식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기술력의 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한계</a:t>
            </a:r>
            <a:endParaRPr lang="en-US" altLang="ko-KR" dirty="0" smtClean="0"/>
          </a:p>
        </p:txBody>
      </p:sp>
      <p:sp>
        <p:nvSpPr>
          <p:cNvPr id="7" name="아래쪽 화살표 9"/>
          <p:cNvSpPr/>
          <p:nvPr/>
        </p:nvSpPr>
        <p:spPr>
          <a:xfrm>
            <a:off x="4319847" y="3838131"/>
            <a:ext cx="834857" cy="50405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2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0844" y="550517"/>
            <a:ext cx="66962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5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ko-KR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Brainstorming Output</a:t>
            </a:r>
            <a:r>
              <a:rPr lang="ko-KR" altLang="en-US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924" y="2336086"/>
            <a:ext cx="83573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임베디드 소프트웨어 개발자와 하드웨어 개발자간의 소통을 돕는 환경 제공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전자기기 증강현실 메뉴얼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같은 화면을 공유하고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나 메모장을 같이 스마트폰으로 쓸수있는 서비스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성범죄자 알림 서비스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스마트폰 성능 측정기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벤치마킹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740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10651" y="550517"/>
            <a:ext cx="33966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ko-KR" altLang="en-US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000" b="1" dirty="0" smtClean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04" y="3042676"/>
            <a:ext cx="701923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동시통역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구글보이스 </a:t>
            </a:r>
            <a:r>
              <a:rPr lang="en-US" altLang="ko-KR" dirty="0" smtClean="0"/>
              <a:t>+</a:t>
            </a:r>
            <a:r>
              <a:rPr lang="ko-KR" altLang="en-US" dirty="0" smtClean="0"/>
              <a:t> 구글번역기 </a:t>
            </a:r>
            <a:r>
              <a:rPr lang="en-US" altLang="ko-KR" dirty="0" smtClean="0"/>
              <a:t>+</a:t>
            </a:r>
            <a:r>
              <a:rPr lang="ko-KR" altLang="en-US" dirty="0" smtClean="0"/>
              <a:t> </a:t>
            </a:r>
            <a:r>
              <a:rPr lang="en-US" altLang="ko-KR" dirty="0" smtClean="0"/>
              <a:t>TTS (Text </a:t>
            </a:r>
            <a:r>
              <a:rPr lang="en-US" altLang="ko-KR" dirty="0"/>
              <a:t>T</a:t>
            </a:r>
            <a:r>
              <a:rPr lang="en-US" altLang="ko-KR" dirty="0" smtClean="0"/>
              <a:t>o Speech)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하드웨어의 구조를 순서대로 설명해준다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마커인식을 통해서 하드웨어 종류를 알아낸다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하드웨어를 비추면 영상인식기술로 하드웨어 종류를 판별한다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하드웨어의 부분부분 정보를 텍스트로 출력한다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058" y="1778000"/>
            <a:ext cx="8142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“</a:t>
            </a:r>
            <a:r>
              <a:rPr lang="ko-KR" altLang="en-US" b="1" dirty="0" smtClean="0"/>
              <a:t> </a:t>
            </a:r>
            <a:r>
              <a:rPr lang="ko-KR" altLang="en-US" sz="2500" b="1" dirty="0" smtClean="0"/>
              <a:t>임베디드 </a:t>
            </a:r>
            <a:r>
              <a:rPr lang="en-US" altLang="ko-KR" sz="2500" b="1" dirty="0" smtClean="0"/>
              <a:t>SW ,HW</a:t>
            </a:r>
            <a:r>
              <a:rPr lang="ko-KR" altLang="en-US" sz="2500" b="1" dirty="0" smtClean="0"/>
              <a:t> 개발자 소통 환경 구성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6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10651" y="550517"/>
            <a:ext cx="33966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ko-KR" altLang="en-US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000" b="1" dirty="0" smtClean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487" y="2519735"/>
            <a:ext cx="7019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같이 공유한 메모를 각자 스마트폰에 저장할수있다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공유하는 메모를 실시간으로 같이 작성할수있다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Wifi</a:t>
            </a:r>
            <a:r>
              <a:rPr lang="ko-KR" altLang="en-US" dirty="0" smtClean="0"/>
              <a:t>통화 와 메모를 공유자끼리 실시간으로 할수있다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42353" y="1583765"/>
            <a:ext cx="8142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“</a:t>
            </a:r>
            <a:r>
              <a:rPr lang="ko-KR" altLang="en-US" b="1" dirty="0" smtClean="0"/>
              <a:t> </a:t>
            </a:r>
            <a:r>
              <a:rPr lang="en-US" altLang="ko-KR" sz="2500" b="1" dirty="0" err="1" smtClean="0"/>
              <a:t>ppt</a:t>
            </a:r>
            <a:r>
              <a:rPr lang="ko-KR" altLang="en-US" sz="2500" b="1" dirty="0" smtClean="0"/>
              <a:t>나 메모장</a:t>
            </a:r>
            <a:r>
              <a:rPr lang="ko-KR" altLang="en-US" sz="2500" b="1" dirty="0" smtClean="0"/>
              <a:t> 공유 스마트폰 </a:t>
            </a:r>
            <a:r>
              <a:rPr lang="ko-KR" altLang="en-US" sz="2500" b="1" dirty="0" smtClean="0"/>
              <a:t>서비스</a:t>
            </a:r>
            <a:r>
              <a:rPr lang="ko-KR" altLang="en-US" sz="2500" b="1" dirty="0" smtClean="0"/>
              <a:t> 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4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10651" y="550517"/>
            <a:ext cx="33966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ko-KR" altLang="en-US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000" b="1" dirty="0" smtClean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04" y="2474911"/>
            <a:ext cx="8447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사용자가 원할때 실시간으로 녹음한 내용을 사용자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전달한다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공개 수배된 범죄자의 사진이나 신상정보를 푸싱서비스로 알려준다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자신의 위치를 사용자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전달한다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범죄자의 위치정보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전자팔찌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기반으로 반경 </a:t>
            </a:r>
            <a:r>
              <a:rPr lang="en-US" altLang="ko-KR" dirty="0" smtClean="0"/>
              <a:t>200m</a:t>
            </a:r>
            <a:r>
              <a:rPr lang="ko-KR" altLang="en-US" dirty="0" smtClean="0"/>
              <a:t> 안에 접근시 푸싱서비스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151527" y="1553883"/>
            <a:ext cx="8142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“</a:t>
            </a:r>
            <a:r>
              <a:rPr lang="ko-KR" altLang="en-US" b="1" dirty="0" smtClean="0"/>
              <a:t> </a:t>
            </a:r>
            <a:r>
              <a:rPr lang="ko-KR" altLang="en-US" sz="2500" b="1" dirty="0" smtClean="0"/>
              <a:t>스마트폰 성범죄 방지 </a:t>
            </a:r>
            <a:r>
              <a:rPr lang="ko-KR" altLang="en-US" sz="2500" b="1" dirty="0" smtClean="0"/>
              <a:t>서비스</a:t>
            </a:r>
            <a:r>
              <a:rPr lang="ko-KR" altLang="en-US" sz="2500" b="1" dirty="0" smtClean="0"/>
              <a:t> 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6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10651" y="550517"/>
            <a:ext cx="33966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ko-KR" altLang="en-US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000" b="1" dirty="0" smtClean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04" y="2699029"/>
            <a:ext cx="7019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 및 메모리 성능을 측정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dirty="0" smtClean="0"/>
              <a:t>2D</a:t>
            </a:r>
            <a:r>
              <a:rPr lang="ko-KR" altLang="en-US" dirty="0" smtClean="0"/>
              <a:t> 그래픽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3D</a:t>
            </a:r>
            <a:r>
              <a:rPr lang="ko-KR" altLang="en-US" dirty="0" smtClean="0"/>
              <a:t> 그래픽 측정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데이터베이스 </a:t>
            </a:r>
            <a:r>
              <a:rPr lang="en-US" altLang="ko-KR" dirty="0" smtClean="0"/>
              <a:t>IO</a:t>
            </a:r>
            <a:r>
              <a:rPr lang="ko-KR" altLang="en-US" dirty="0" smtClean="0"/>
              <a:t>테스트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SD</a:t>
            </a:r>
            <a:r>
              <a:rPr lang="ko-KR" altLang="en-US" dirty="0" smtClean="0"/>
              <a:t>카드 속도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네트워크 속터 측정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9875" y="1583765"/>
            <a:ext cx="8142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“</a:t>
            </a:r>
            <a:r>
              <a:rPr lang="ko-KR" altLang="en-US" b="1" dirty="0" smtClean="0"/>
              <a:t> </a:t>
            </a:r>
            <a:r>
              <a:rPr lang="ko-KR" altLang="en-US" sz="2500" b="1" dirty="0" smtClean="0"/>
              <a:t>스마트폰 성능 측정 </a:t>
            </a:r>
            <a:r>
              <a:rPr lang="ko-KR" altLang="en-US" sz="2500" b="1" dirty="0" smtClean="0"/>
              <a:t>서비스</a:t>
            </a:r>
            <a:r>
              <a:rPr lang="ko-KR" altLang="en-US" sz="2500" b="1" dirty="0" smtClean="0"/>
              <a:t> 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8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926" y="267247"/>
            <a:ext cx="8165546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What is </a:t>
            </a:r>
            <a:r>
              <a:rPr lang="en-US" altLang="ko-KR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Augmented Reality?</a:t>
            </a:r>
            <a:endParaRPr lang="en-US" altLang="ko-KR" sz="50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다음_Regular" pitchFamily="2" charset="-127"/>
              <a:cs typeface="Arial" pitchFamily="34" charset="0"/>
            </a:endParaRPr>
          </a:p>
        </p:txBody>
      </p:sp>
      <p:pic>
        <p:nvPicPr>
          <p:cNvPr id="3" name="Picture 2" descr="스크린샷 2012-12-11 오전 7.03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783"/>
            <a:ext cx="6735427" cy="437011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509962" y="1492783"/>
            <a:ext cx="2210510" cy="1593528"/>
          </a:xfrm>
          <a:prstGeom prst="ellipse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복잡한</a:t>
            </a:r>
            <a:r>
              <a:rPr lang="en-US" altLang="ko-KR" dirty="0" smtClean="0"/>
              <a:t>..</a:t>
            </a:r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현실세계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2" name="Oval 11"/>
          <p:cNvSpPr/>
          <p:nvPr/>
        </p:nvSpPr>
        <p:spPr>
          <a:xfrm>
            <a:off x="6600680" y="3535690"/>
            <a:ext cx="2210510" cy="1593528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정보 및 설명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영상 </a:t>
            </a:r>
            <a:r>
              <a:rPr lang="en-US" altLang="ko-KR" sz="1500" dirty="0" smtClean="0"/>
              <a:t>overlap</a:t>
            </a:r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가상현실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99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857" y="4012989"/>
            <a:ext cx="31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그림 </a:t>
            </a:r>
            <a:r>
              <a:rPr lang="en-US" altLang="ko-KR" b="1" dirty="0">
                <a:latin typeface="나눔고딕"/>
                <a:ea typeface="나눔고딕"/>
                <a:cs typeface="나눔고딕"/>
              </a:rPr>
              <a:t>1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&gt;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증강현실 기반의  </a:t>
            </a:r>
            <a:endParaRPr lang="en-US" altLang="ko-KR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           스마트폰 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App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의 예</a:t>
            </a:r>
            <a:endParaRPr lang="en-US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177" y="6085311"/>
            <a:ext cx="380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그림 </a:t>
            </a:r>
            <a:r>
              <a:rPr lang="en-US" altLang="ko-KR" b="1" dirty="0">
                <a:latin typeface="나눔고딕"/>
                <a:ea typeface="나눔고딕"/>
                <a:cs typeface="나눔고딕"/>
              </a:rPr>
              <a:t>2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&gt;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임베디드 시스템 </a:t>
            </a:r>
            <a:endParaRPr lang="en-US" altLang="ko-KR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              구성 요소인 하드웨어</a:t>
            </a:r>
            <a:endParaRPr lang="en-US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88444" y="2142980"/>
            <a:ext cx="3560646" cy="1437970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복잡한</a:t>
            </a:r>
            <a:r>
              <a:rPr lang="en-US" altLang="ko-KR" sz="2000" dirty="0" smtClean="0">
                <a:solidFill>
                  <a:srgbClr val="FFFF00"/>
                </a:solidFill>
              </a:rPr>
              <a:t>,</a:t>
            </a:r>
            <a:r>
              <a:rPr lang="ko-KR" altLang="en-US" sz="2000" dirty="0" smtClean="0">
                <a:solidFill>
                  <a:srgbClr val="FFFF00"/>
                </a:solidFill>
              </a:rPr>
              <a:t> 어려운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dirty="0" smtClean="0"/>
              <a:t>하드웨어 및 디바이스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25471" y="4116502"/>
            <a:ext cx="2449363" cy="1630498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실제 하드웨어가 있는</a:t>
            </a:r>
            <a:endParaRPr lang="en-US" altLang="ko-KR" sz="15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현실세계</a:t>
            </a:r>
            <a:endParaRPr lang="en-US" altLang="ko-KR" dirty="0" smtClean="0"/>
          </a:p>
        </p:txBody>
      </p:sp>
      <p:sp>
        <p:nvSpPr>
          <p:cNvPr id="14" name="Oval 13"/>
          <p:cNvSpPr/>
          <p:nvPr/>
        </p:nvSpPr>
        <p:spPr>
          <a:xfrm>
            <a:off x="6633688" y="4171690"/>
            <a:ext cx="2347305" cy="1482002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스마트폰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음성 및 텍스트 영상 </a:t>
            </a:r>
            <a:r>
              <a:rPr lang="en-US" altLang="ko-KR" sz="1500" dirty="0" smtClean="0"/>
              <a:t>overlap</a:t>
            </a:r>
            <a:r>
              <a:rPr lang="ko-KR" altLang="en-US" sz="1500" dirty="0" smtClean="0"/>
              <a:t>  </a:t>
            </a:r>
            <a:endParaRPr lang="en-US" altLang="ko-KR" sz="15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가상세계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algn="ctr"/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979712" y="620688"/>
            <a:ext cx="59442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ko-KR" altLang="en-US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 &amp; Need </a:t>
            </a:r>
            <a:endParaRPr lang="ko-KR" altLang="en-US" sz="5000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us 2"/>
          <p:cNvSpPr/>
          <p:nvPr/>
        </p:nvSpPr>
        <p:spPr>
          <a:xfrm>
            <a:off x="5827138" y="4690250"/>
            <a:ext cx="589661" cy="552995"/>
          </a:xfrm>
          <a:prstGeom prst="mathPl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 flipV="1">
            <a:off x="5930000" y="3699465"/>
            <a:ext cx="419566" cy="92989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 descr="C:\Users\user\Desktop\augmented-reality-001_kimkkkimk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02869"/>
            <a:ext cx="3456384" cy="20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user\Desktop\103267_20110308112603_789_0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75" y="4690250"/>
            <a:ext cx="2237953" cy="15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28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827" y="6043029"/>
            <a:ext cx="327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그림 </a:t>
            </a:r>
            <a:r>
              <a:rPr lang="en-US" altLang="ko-KR" b="1" dirty="0">
                <a:latin typeface="나눔고딕"/>
                <a:ea typeface="나눔고딕"/>
                <a:cs typeface="나눔고딕"/>
              </a:rPr>
              <a:t>3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&gt;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다양한 조작이 가능한  </a:t>
            </a:r>
            <a:endParaRPr lang="en-US" altLang="ko-KR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             각종 디바이스의 예</a:t>
            </a:r>
            <a:endParaRPr lang="en-US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177" y="2927357"/>
            <a:ext cx="380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그림 </a:t>
            </a:r>
            <a:r>
              <a:rPr lang="en-US" altLang="ko-KR" b="1" dirty="0">
                <a:latin typeface="나눔고딕"/>
                <a:ea typeface="나눔고딕"/>
                <a:cs typeface="나눔고딕"/>
              </a:rPr>
              <a:t>2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&gt;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임베디드 시스템 </a:t>
            </a:r>
            <a:endParaRPr lang="en-US" altLang="ko-KR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              구성 요소인 하드웨어</a:t>
            </a:r>
            <a:endParaRPr lang="en-US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3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4" name="Picture 2" descr="C:\Users\user\Desktop\daum_net_20121111_102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0" y="3789040"/>
            <a:ext cx="2899569" cy="221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user\Desktop\103267_20110308112603_789_0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1" y="1314680"/>
            <a:ext cx="2237953" cy="15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7"/>
          <p:cNvSpPr/>
          <p:nvPr/>
        </p:nvSpPr>
        <p:spPr>
          <a:xfrm>
            <a:off x="5330205" y="1498592"/>
            <a:ext cx="2664296" cy="12922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복잡한 하드웨어나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디바이스를 </a:t>
            </a:r>
            <a:r>
              <a:rPr lang="ko-KR" altLang="en-US" sz="2500" dirty="0" smtClean="0">
                <a:solidFill>
                  <a:srgbClr val="FFFF00"/>
                </a:solidFill>
              </a:rPr>
              <a:t>어떻게</a:t>
            </a:r>
            <a:endParaRPr lang="en-US" altLang="ko-KR" sz="2500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2500" dirty="0" smtClean="0">
                <a:solidFill>
                  <a:srgbClr val="FFFF00"/>
                </a:solidFill>
              </a:rPr>
              <a:t>쉽게 알려줄까</a:t>
            </a:r>
            <a:r>
              <a:rPr lang="en-US" altLang="ko-KR" sz="2500" dirty="0" smtClean="0">
                <a:solidFill>
                  <a:srgbClr val="FFFF00"/>
                </a:solidFill>
              </a:rPr>
              <a:t>? </a:t>
            </a:r>
            <a:r>
              <a:rPr lang="ko-KR" altLang="en-US" sz="2500" dirty="0" smtClean="0">
                <a:solidFill>
                  <a:srgbClr val="FFFF00"/>
                </a:solidFill>
              </a:rPr>
              <a:t> </a:t>
            </a:r>
            <a:endParaRPr lang="ko-KR" altLang="en-US" sz="2500" dirty="0">
              <a:solidFill>
                <a:srgbClr val="FFFF00"/>
              </a:solidFill>
            </a:endParaRPr>
          </a:p>
        </p:txBody>
      </p:sp>
      <p:sp>
        <p:nvSpPr>
          <p:cNvPr id="17" name="아래쪽 화살표 9"/>
          <p:cNvSpPr/>
          <p:nvPr/>
        </p:nvSpPr>
        <p:spPr>
          <a:xfrm>
            <a:off x="6356319" y="3442808"/>
            <a:ext cx="612068" cy="50405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0"/>
          <p:cNvSpPr/>
          <p:nvPr/>
        </p:nvSpPr>
        <p:spPr>
          <a:xfrm>
            <a:off x="4970165" y="4090880"/>
            <a:ext cx="3744416" cy="20882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증강현실기반 스마트 </a:t>
            </a:r>
            <a:r>
              <a:rPr lang="ko-KR" altLang="en-US" dirty="0" err="1" smtClean="0"/>
              <a:t>폰으</a:t>
            </a:r>
            <a:r>
              <a:rPr lang="ko-KR" altLang="en-US" dirty="0" err="1"/>
              <a:t>로</a:t>
            </a:r>
            <a:endParaRPr lang="en-US" altLang="ko-KR" dirty="0" smtClean="0"/>
          </a:p>
          <a:p>
            <a:pPr algn="ctr"/>
            <a:r>
              <a:rPr lang="ko-KR" altLang="en-US" sz="2500" dirty="0" smtClean="0">
                <a:solidFill>
                  <a:srgbClr val="FFFF00"/>
                </a:solidFill>
              </a:rPr>
              <a:t>실제물건을 </a:t>
            </a:r>
            <a:endParaRPr lang="en-US" altLang="ko-KR" sz="2500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2500" dirty="0" smtClean="0">
                <a:solidFill>
                  <a:srgbClr val="FFFF00"/>
                </a:solidFill>
              </a:rPr>
              <a:t>부분부분 인식해가며</a:t>
            </a:r>
            <a:endParaRPr lang="en-US" altLang="ko-KR" sz="2500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영상 오버랩으로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음성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</a:rPr>
              <a:t>텍스트 설명 지원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9" name="Picture 2" descr="C:\Users\user\Desktop\augmented-reality-001_kimkkkimk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42" y="3067961"/>
            <a:ext cx="1464839" cy="87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73324" y="271466"/>
            <a:ext cx="38236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Researches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36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8433" y="5389809"/>
            <a:ext cx="30326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그림 </a:t>
            </a:r>
            <a:r>
              <a:rPr lang="en-US" altLang="ko-KR" sz="1500" b="1" dirty="0">
                <a:latin typeface="나눔고딕"/>
                <a:ea typeface="나눔고딕"/>
                <a:cs typeface="나눔고딕"/>
              </a:rPr>
              <a:t>5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&gt;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 영상 인식으로 사과 판별</a:t>
            </a:r>
            <a:endParaRPr lang="en-US" sz="15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7376834" y="2682738"/>
            <a:ext cx="305368" cy="5277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9"/>
          <p:cNvSpPr/>
          <p:nvPr/>
        </p:nvSpPr>
        <p:spPr>
          <a:xfrm>
            <a:off x="6713061" y="1492770"/>
            <a:ext cx="1610697" cy="12589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간단한 물건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영상 인식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처리연구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직사각형 6"/>
          <p:cNvSpPr/>
          <p:nvPr/>
        </p:nvSpPr>
        <p:spPr>
          <a:xfrm>
            <a:off x="6215155" y="4951751"/>
            <a:ext cx="2628292" cy="13283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인식이 가능한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하드웨어의 정보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정리 및 수집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직사각형 8"/>
          <p:cNvSpPr/>
          <p:nvPr/>
        </p:nvSpPr>
        <p:spPr>
          <a:xfrm>
            <a:off x="6215155" y="3168133"/>
            <a:ext cx="2628292" cy="13283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각종 개발관련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하드웨어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일반 디바이스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영상인식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처리연구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0" name="Picture 2" descr="C:\Users\user\Desktop\201202081534028_GFPBZPD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17" y="1778260"/>
            <a:ext cx="3424212" cy="342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32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7398715" y="4509739"/>
            <a:ext cx="312237" cy="464950"/>
          </a:xfrm>
          <a:prstGeom prst="righ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44337" y="471139"/>
            <a:ext cx="58158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5000" b="1" dirty="0">
                <a:solidFill>
                  <a:srgbClr val="8CC7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5000" b="1" dirty="0" smtClean="0">
                <a:solidFill>
                  <a:srgbClr val="8CC7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rgbClr val="8CC7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rgbClr val="8CC7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Methods</a:t>
            </a:r>
            <a:endParaRPr lang="ko-KR" altLang="en-US" sz="5000" b="1" dirty="0">
              <a:solidFill>
                <a:srgbClr val="8CC7B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66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:\Users\user\Desktop\augmented-reality-001_kimkkkimk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72" y="3264236"/>
            <a:ext cx="2550817" cy="153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12105" y="511330"/>
            <a:ext cx="28740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5000" b="1" dirty="0">
                <a:solidFill>
                  <a:srgbClr val="E7D3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ko-KR" sz="5000" b="1" dirty="0" smtClean="0">
                <a:solidFill>
                  <a:srgbClr val="E7D3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Process </a:t>
            </a:r>
            <a:endParaRPr lang="ko-KR" altLang="en-US" sz="5000" b="1" dirty="0">
              <a:solidFill>
                <a:srgbClr val="E7D3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n 2"/>
          <p:cNvSpPr/>
          <p:nvPr/>
        </p:nvSpPr>
        <p:spPr>
          <a:xfrm>
            <a:off x="433870" y="2255806"/>
            <a:ext cx="968814" cy="827836"/>
          </a:xfrm>
          <a:prstGeom prst="can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특정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하드웨어 </a:t>
            </a:r>
            <a:endParaRPr lang="en-US" sz="1500" dirty="0"/>
          </a:p>
        </p:txBody>
      </p:sp>
      <p:sp>
        <p:nvSpPr>
          <p:cNvPr id="10" name="Can 9"/>
          <p:cNvSpPr/>
          <p:nvPr/>
        </p:nvSpPr>
        <p:spPr>
          <a:xfrm>
            <a:off x="420815" y="4875046"/>
            <a:ext cx="968814" cy="827836"/>
          </a:xfrm>
          <a:prstGeom prst="can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특정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디바이스 </a:t>
            </a:r>
            <a:endParaRPr lang="en-US" sz="1500" dirty="0"/>
          </a:p>
        </p:txBody>
      </p:sp>
      <p:cxnSp>
        <p:nvCxnSpPr>
          <p:cNvPr id="14" name="Elbow Connector 13"/>
          <p:cNvCxnSpPr/>
          <p:nvPr/>
        </p:nvCxnSpPr>
        <p:spPr>
          <a:xfrm rot="5400000" flipH="1" flipV="1">
            <a:off x="1523258" y="4475883"/>
            <a:ext cx="779013" cy="747599"/>
          </a:xfrm>
          <a:prstGeom prst="bentConnector3">
            <a:avLst>
              <a:gd name="adj1" fmla="val -95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3"/>
          <p:cNvSpPr>
            <a:spLocks noChangeArrowheads="1"/>
          </p:cNvSpPr>
          <p:nvPr/>
        </p:nvSpPr>
        <p:spPr bwMode="auto">
          <a:xfrm>
            <a:off x="1701451" y="3286916"/>
            <a:ext cx="1240906" cy="1243042"/>
          </a:xfrm>
          <a:prstGeom prst="ellipse">
            <a:avLst/>
          </a:prstGeom>
          <a:solidFill>
            <a:srgbClr val="FF66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5275935" y="3288668"/>
            <a:ext cx="1310580" cy="1256093"/>
          </a:xfrm>
          <a:prstGeom prst="ellipse">
            <a:avLst/>
          </a:prstGeom>
          <a:solidFill>
            <a:srgbClr val="0066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7" name="Group 9"/>
          <p:cNvGrpSpPr>
            <a:grpSpLocks/>
          </p:cNvGrpSpPr>
          <p:nvPr/>
        </p:nvGrpSpPr>
        <p:grpSpPr bwMode="auto">
          <a:xfrm>
            <a:off x="5432000" y="3385531"/>
            <a:ext cx="1045082" cy="1071202"/>
            <a:chOff x="1552" y="2048"/>
            <a:chExt cx="1451" cy="1500"/>
          </a:xfrm>
        </p:grpSpPr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1588" y="2137"/>
              <a:ext cx="1317" cy="1319"/>
            </a:xfrm>
            <a:prstGeom prst="ellipse">
              <a:avLst/>
            </a:prstGeom>
            <a:gradFill rotWithShape="1">
              <a:gsLst>
                <a:gs pos="0">
                  <a:srgbClr val="0066CC"/>
                </a:gs>
                <a:gs pos="100000">
                  <a:srgbClr val="002F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3000" dirty="0" smtClean="0">
                  <a:solidFill>
                    <a:srgbClr val="FFFFFF"/>
                  </a:solidFill>
                  <a:latin typeface="Arial Black" charset="0"/>
                  <a:ea typeface="HY헤드라인M" charset="0"/>
                  <a:cs typeface="HY헤드라인M" charset="0"/>
                </a:rPr>
                <a:t>Out</a:t>
              </a:r>
              <a:endParaRPr lang="ko-KR" altLang="en-US" sz="3000" dirty="0">
                <a:solidFill>
                  <a:srgbClr val="FFFFFF"/>
                </a:solidFill>
                <a:latin typeface="Arial Black" charset="0"/>
                <a:ea typeface="HY헤드라인M" charset="0"/>
                <a:cs typeface="HY헤드라인M" charset="0"/>
              </a:endParaRPr>
            </a:p>
          </p:txBody>
        </p:sp>
        <p:pic>
          <p:nvPicPr>
            <p:cNvPr id="69" name="Picture 11" descr="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" y="2048"/>
              <a:ext cx="1451" cy="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Group 6"/>
          <p:cNvGrpSpPr>
            <a:grpSpLocks/>
          </p:cNvGrpSpPr>
          <p:nvPr/>
        </p:nvGrpSpPr>
        <p:grpSpPr bwMode="auto">
          <a:xfrm>
            <a:off x="1858947" y="3405731"/>
            <a:ext cx="952171" cy="1013056"/>
            <a:chOff x="2344" y="1007"/>
            <a:chExt cx="1451" cy="1500"/>
          </a:xfrm>
        </p:grpSpPr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391" y="1082"/>
              <a:ext cx="1317" cy="1319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3000" dirty="0" smtClean="0">
                  <a:solidFill>
                    <a:srgbClr val="FFFFFF"/>
                  </a:solidFill>
                  <a:latin typeface="Arial Black" charset="0"/>
                  <a:ea typeface="HY헤드라인M" charset="0"/>
                  <a:cs typeface="HY헤드라인M" charset="0"/>
                </a:rPr>
                <a:t>In</a:t>
              </a:r>
              <a:endParaRPr lang="ko-KR" altLang="en-US" sz="3000" dirty="0">
                <a:solidFill>
                  <a:srgbClr val="FFFFFF"/>
                </a:solidFill>
                <a:latin typeface="Arial Black" charset="0"/>
                <a:ea typeface="HY헤드라인M" charset="0"/>
                <a:cs typeface="HY헤드라인M" charset="0"/>
              </a:endParaRPr>
            </a:p>
          </p:txBody>
        </p:sp>
        <p:pic>
          <p:nvPicPr>
            <p:cNvPr id="72" name="Picture 8" descr="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" y="1007"/>
              <a:ext cx="1451" cy="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" name="TextBox 82"/>
          <p:cNvSpPr txBox="1"/>
          <p:nvPr/>
        </p:nvSpPr>
        <p:spPr>
          <a:xfrm>
            <a:off x="1499103" y="2255806"/>
            <a:ext cx="1312015" cy="246221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ko-KR" altLang="en-US" sz="1000" dirty="0" smtClean="0"/>
              <a:t>하드웨어 영상정보 </a:t>
            </a:r>
            <a:endParaRPr lang="en-US" altLang="ko-KR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6694446" y="3280992"/>
            <a:ext cx="1425807" cy="477054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ko-KR" altLang="en-US" sz="1000" dirty="0" smtClean="0"/>
              <a:t>하드웨어 및 디바이스종류 </a:t>
            </a:r>
            <a:r>
              <a:rPr lang="ko-KR" altLang="en-US" sz="1500" dirty="0" smtClean="0">
                <a:solidFill>
                  <a:srgbClr val="953735"/>
                </a:solidFill>
              </a:rPr>
              <a:t>판별 </a:t>
            </a:r>
            <a:endParaRPr lang="en-US" altLang="ko-KR" sz="1500" dirty="0">
              <a:solidFill>
                <a:srgbClr val="953735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22041" y="5400771"/>
            <a:ext cx="1312015" cy="246221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ko-KR" altLang="en-US" sz="1000" dirty="0" smtClean="0"/>
              <a:t>디바이스 영상정보</a:t>
            </a:r>
            <a:endParaRPr lang="en-US" altLang="ko-KR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345189" y="2502027"/>
            <a:ext cx="1564870" cy="646331"/>
          </a:xfrm>
          <a:prstGeom prst="rect">
            <a:avLst/>
          </a:prstGeom>
          <a:solidFill>
            <a:srgbClr val="DEB614">
              <a:alpha val="2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AR, 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영상인식</a:t>
            </a:r>
            <a:r>
              <a:rPr lang="ko-KR" altLang="ko-KR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알고리즘 </a:t>
            </a:r>
            <a:endParaRPr lang="en-US" b="1" dirty="0">
              <a:latin typeface="나눔고딕"/>
              <a:ea typeface="나눔고딕"/>
              <a:cs typeface="나눔고딕"/>
            </a:endParaRPr>
          </a:p>
        </p:txBody>
      </p:sp>
      <p:pic>
        <p:nvPicPr>
          <p:cNvPr id="99" name="그림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353973">
            <a:off x="3330027" y="2157460"/>
            <a:ext cx="567521" cy="567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01" name="TextBox 100"/>
          <p:cNvSpPr txBox="1"/>
          <p:nvPr/>
        </p:nvSpPr>
        <p:spPr>
          <a:xfrm>
            <a:off x="3447243" y="4954495"/>
            <a:ext cx="1666919" cy="569387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open </a:t>
            </a:r>
            <a:r>
              <a:rPr lang="en-US" altLang="ko-KR" b="1" dirty="0">
                <a:latin typeface="나눔고딕"/>
                <a:ea typeface="나눔고딕"/>
                <a:cs typeface="나눔고딕"/>
              </a:rPr>
              <a:t>s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ource </a:t>
            </a:r>
            <a:r>
              <a:rPr lang="ko-KR" altLang="en-US" sz="1300" b="1" dirty="0" smtClean="0">
                <a:latin typeface="나눔고딕"/>
                <a:ea typeface="나눔고딕"/>
                <a:cs typeface="나눔고딕"/>
              </a:rPr>
              <a:t>활용</a:t>
            </a:r>
            <a:endParaRPr lang="en-US" sz="1300" b="1" dirty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38951" y="3957741"/>
            <a:ext cx="138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1566627" y="2676837"/>
            <a:ext cx="754499" cy="685375"/>
          </a:xfrm>
          <a:prstGeom prst="bentConnector3">
            <a:avLst>
              <a:gd name="adj1" fmla="val -1102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1353237193_Us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346" y="3396871"/>
            <a:ext cx="1144427" cy="114442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212009" y="4665350"/>
            <a:ext cx="1732212" cy="553998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하드웨어 영상인식 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App 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사용자</a:t>
            </a:r>
            <a:endParaRPr lang="en-US" altLang="ko-KR" sz="15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5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0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3341" y="259664"/>
            <a:ext cx="71255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5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ko-KR" sz="5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Expected Effectiveness</a:t>
            </a:r>
            <a:endParaRPr lang="ko-KR" altLang="en-US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be 27"/>
          <p:cNvSpPr/>
          <p:nvPr/>
        </p:nvSpPr>
        <p:spPr>
          <a:xfrm>
            <a:off x="1828290" y="4582759"/>
            <a:ext cx="5916680" cy="1382192"/>
          </a:xfrm>
          <a:prstGeom prst="cub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FFFF00"/>
                </a:solidFill>
                <a:latin typeface="나눔고딕"/>
                <a:ea typeface="나눔고딕"/>
                <a:cs typeface="나눔고딕"/>
              </a:rPr>
              <a:t>소프트웨어</a:t>
            </a:r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개발자와 </a:t>
            </a:r>
            <a:r>
              <a:rPr lang="ko-KR" altLang="en-US" sz="2500" dirty="0" smtClean="0">
                <a:solidFill>
                  <a:srgbClr val="FFFF00"/>
                </a:solidFill>
                <a:latin typeface="나눔고딕"/>
                <a:ea typeface="나눔고딕"/>
                <a:cs typeface="나눔고딕"/>
              </a:rPr>
              <a:t>하드웨어</a:t>
            </a:r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개발자의 </a:t>
            </a:r>
            <a:endParaRPr lang="en-US" altLang="ko-KR" dirty="0">
              <a:latin typeface="나눔고딕"/>
              <a:ea typeface="나눔고딕"/>
              <a:cs typeface="나눔고딕"/>
            </a:endParaRPr>
          </a:p>
          <a:p>
            <a:pPr algn="ctr"/>
            <a:r>
              <a:rPr lang="ko-KR" altLang="en-US" sz="2500" dirty="0" smtClean="0">
                <a:solidFill>
                  <a:srgbClr val="FFFF00"/>
                </a:solidFill>
                <a:latin typeface="나눔고딕"/>
                <a:ea typeface="나눔고딕"/>
                <a:cs typeface="나눔고딕"/>
              </a:rPr>
              <a:t>소통 </a:t>
            </a:r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원활해진다</a:t>
            </a:r>
            <a:r>
              <a:rPr lang="en-US" altLang="ko-KR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84226" y="1451549"/>
            <a:ext cx="2603102" cy="1630498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하드웨어 영상인식 </a:t>
            </a:r>
            <a:r>
              <a:rPr lang="en-US" altLang="ko-KR" sz="1500" dirty="0" smtClean="0"/>
              <a:t>App</a:t>
            </a:r>
            <a:r>
              <a:rPr lang="ko-KR" altLang="en-US" sz="1500" dirty="0" smtClean="0"/>
              <a:t> 의 </a:t>
            </a:r>
            <a:endParaRPr lang="en-US" altLang="ko-KR" sz="15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기대효과</a:t>
            </a:r>
            <a:endParaRPr lang="en-US" altLang="ko-KR" dirty="0" smtClean="0"/>
          </a:p>
        </p:txBody>
      </p:sp>
      <p:sp>
        <p:nvSpPr>
          <p:cNvPr id="13" name="Cube 12"/>
          <p:cNvSpPr/>
          <p:nvPr/>
        </p:nvSpPr>
        <p:spPr>
          <a:xfrm>
            <a:off x="1828290" y="3415089"/>
            <a:ext cx="5916680" cy="1451176"/>
          </a:xfrm>
          <a:prstGeom prst="cub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FFFF00"/>
                </a:solidFill>
                <a:latin typeface="나눔고딕"/>
                <a:ea typeface="나눔고딕"/>
                <a:cs typeface="나눔고딕"/>
              </a:rPr>
              <a:t>복잡한 </a:t>
            </a:r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하드웨어 및 디바이스 종류</a:t>
            </a:r>
            <a:endParaRPr lang="en-US" altLang="ko-KR" dirty="0">
              <a:latin typeface="나눔고딕"/>
              <a:ea typeface="나눔고딕"/>
              <a:cs typeface="나눔고딕"/>
            </a:endParaRPr>
          </a:p>
          <a:p>
            <a:pPr algn="ctr"/>
            <a:r>
              <a:rPr lang="ko-KR" altLang="en-US" sz="2500" dirty="0" smtClean="0">
                <a:solidFill>
                  <a:srgbClr val="FFFF00"/>
                </a:solidFill>
                <a:latin typeface="나눔고딕"/>
                <a:ea typeface="나눔고딕"/>
                <a:cs typeface="나눔고딕"/>
              </a:rPr>
              <a:t>판별 과 이해 도움</a:t>
            </a:r>
            <a:endParaRPr lang="en-US" altLang="ko-KR" sz="25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31" name="아래쪽 화살표 9"/>
          <p:cNvSpPr/>
          <p:nvPr/>
        </p:nvSpPr>
        <p:spPr>
          <a:xfrm>
            <a:off x="4371882" y="3082047"/>
            <a:ext cx="612068" cy="50405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88755" y="2792237"/>
            <a:ext cx="7525256" cy="86177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pPr marL="342900" indent="-342900">
              <a:buFont typeface="Wingdings" charset="2"/>
              <a:buChar char="ü"/>
            </a:pPr>
            <a:r>
              <a:rPr lang="ko-KR" altLang="en-US" sz="2500" b="1" dirty="0" smtClean="0">
                <a:latin typeface="나눔고딕"/>
                <a:ea typeface="나눔고딕"/>
                <a:cs typeface="나눔고딕"/>
              </a:rPr>
              <a:t>특정 하드웨어 </a:t>
            </a:r>
            <a:r>
              <a:rPr lang="ko-KR" altLang="en-US" sz="2500" b="1" dirty="0">
                <a:latin typeface="나눔고딕"/>
                <a:ea typeface="나눔고딕"/>
                <a:cs typeface="나눔고딕"/>
              </a:rPr>
              <a:t>및 디바이스를 인식하고 설명해주는 </a:t>
            </a:r>
            <a:endParaRPr lang="en-US" altLang="ko-KR" sz="25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en-US" sz="2500" b="1" dirty="0" smtClean="0">
                <a:latin typeface="나눔고딕"/>
                <a:ea typeface="나눔고딕"/>
                <a:cs typeface="나눔고딕"/>
              </a:rPr>
              <a:t>스마트폰 </a:t>
            </a:r>
            <a:r>
              <a:rPr lang="ko-KR" altLang="en-US" sz="2500" b="1" dirty="0">
                <a:latin typeface="나눔고딕"/>
                <a:ea typeface="나눔고딕"/>
                <a:cs typeface="나눔고딕"/>
              </a:rPr>
              <a:t>및 테블릿 </a:t>
            </a:r>
            <a:r>
              <a:rPr lang="en-US" altLang="ko-KR" sz="2500" b="1" dirty="0">
                <a:latin typeface="나눔고딕"/>
                <a:ea typeface="나눔고딕"/>
                <a:cs typeface="나눔고딕"/>
              </a:rPr>
              <a:t>App</a:t>
            </a:r>
            <a:endParaRPr lang="ko-KR" altLang="en-US" sz="25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8" name="Can 17"/>
          <p:cNvSpPr/>
          <p:nvPr/>
        </p:nvSpPr>
        <p:spPr>
          <a:xfrm>
            <a:off x="2947487" y="1635027"/>
            <a:ext cx="2983830" cy="915659"/>
          </a:xfrm>
          <a:prstGeom prst="can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연구 </a:t>
            </a:r>
            <a:r>
              <a:rPr lang="ko-KR" altLang="en-US" sz="2000" dirty="0" smtClean="0">
                <a:solidFill>
                  <a:srgbClr val="FFFF00"/>
                </a:solidFill>
              </a:rPr>
              <a:t>예상 결과물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36638" y="550517"/>
            <a:ext cx="53446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5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ko-KR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Output</a:t>
            </a:r>
            <a:r>
              <a:rPr lang="ko-KR" altLang="en-US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000" b="1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" descr="C:\Users\user\Desktop\augmented-reality-001_kimkkkimk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2" y="4063748"/>
            <a:ext cx="2550817" cy="153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0522" y="5809702"/>
            <a:ext cx="31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그림 </a:t>
            </a:r>
            <a:r>
              <a:rPr lang="en-US" altLang="ko-KR" b="1" dirty="0">
                <a:latin typeface="나눔고딕"/>
                <a:ea typeface="나눔고딕"/>
                <a:cs typeface="나눔고딕"/>
              </a:rPr>
              <a:t>1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&gt;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증강현실 기반의  </a:t>
            </a:r>
            <a:endParaRPr lang="en-US" altLang="ko-KR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           스마트폰 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App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의 예</a:t>
            </a:r>
            <a:endParaRPr lang="en-US" b="1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90686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직사각형 52"/>
          <p:cNvSpPr/>
          <p:nvPr/>
        </p:nvSpPr>
        <p:spPr>
          <a:xfrm>
            <a:off x="3039023" y="628006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Hardware Distinction On Vision Recognition, AR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0844" y="221815"/>
            <a:ext cx="66962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5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ko-KR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Brainstorming Output</a:t>
            </a:r>
            <a:r>
              <a:rPr lang="ko-KR" altLang="en-US" sz="5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1353237193_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77" y="1555755"/>
            <a:ext cx="1302284" cy="1302284"/>
          </a:xfrm>
          <a:prstGeom prst="rect">
            <a:avLst/>
          </a:prstGeom>
        </p:spPr>
      </p:pic>
      <p:pic>
        <p:nvPicPr>
          <p:cNvPr id="7" name="Picture 6" descr="1353237311_administrat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3" y="1499702"/>
            <a:ext cx="1324889" cy="1324889"/>
          </a:xfrm>
          <a:prstGeom prst="rect">
            <a:avLst/>
          </a:prstGeom>
        </p:spPr>
      </p:pic>
      <p:pic>
        <p:nvPicPr>
          <p:cNvPr id="8" name="Picture 7" descr="임베디드_실습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8" y="3556381"/>
            <a:ext cx="3325494" cy="2308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3706" y="5715476"/>
            <a:ext cx="395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URL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err="1">
                <a:hlinkClick r:id="rId6"/>
              </a:rPr>
              <a:t>tvpot.daum.net</a:t>
            </a:r>
            <a:r>
              <a:rPr lang="en-US" dirty="0">
                <a:hlinkClick r:id="rId6"/>
              </a:rPr>
              <a:t>/v/AX9CL0fJW1g$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2742" y="5929827"/>
            <a:ext cx="30326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그림 </a:t>
            </a:r>
            <a:r>
              <a:rPr lang="ko-KR" altLang="ko-KR" sz="1500" b="1" dirty="0">
                <a:latin typeface="나눔고딕"/>
                <a:ea typeface="나눔고딕"/>
                <a:cs typeface="나눔고딕"/>
              </a:rPr>
              <a:t>6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&gt;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임베디드 실습 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HW</a:t>
            </a:r>
            <a:endParaRPr lang="en-US" sz="15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3358" y="2858039"/>
            <a:ext cx="20166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Hardware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 개발자</a:t>
            </a:r>
            <a:endParaRPr lang="en-US" sz="15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5685" y="2891487"/>
            <a:ext cx="2021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Software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개발자 </a:t>
            </a:r>
            <a:endParaRPr lang="en-US" sz="15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8865" y="5606662"/>
            <a:ext cx="30326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그림 </a:t>
            </a:r>
            <a:r>
              <a:rPr lang="ko-KR" altLang="ko-KR" sz="1500" b="1" dirty="0">
                <a:latin typeface="나눔고딕"/>
                <a:ea typeface="나눔고딕"/>
                <a:cs typeface="나눔고딕"/>
              </a:rPr>
              <a:t>7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&gt;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임베디드 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HW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 설명  </a:t>
            </a:r>
            <a:endParaRPr lang="en-US" sz="1500" b="1" dirty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56575" y="2300941"/>
            <a:ext cx="105804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80235" y="2300941"/>
            <a:ext cx="92066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8758" y="1699202"/>
            <a:ext cx="2347305" cy="1482002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스마트폰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음성 및 텍스트 영상 </a:t>
            </a:r>
            <a:r>
              <a:rPr lang="en-US" altLang="ko-KR" sz="1500" dirty="0" smtClean="0"/>
              <a:t>overlap</a:t>
            </a:r>
            <a:r>
              <a:rPr lang="ko-KR" altLang="en-US" sz="1500" dirty="0" smtClean="0"/>
              <a:t>  </a:t>
            </a:r>
            <a:endParaRPr lang="en-US" altLang="ko-KR" sz="15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가상세계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algn="ctr"/>
            <a:endParaRPr lang="en-US" altLang="ko-KR" dirty="0" smtClean="0"/>
          </a:p>
        </p:txBody>
      </p:sp>
      <p:pic>
        <p:nvPicPr>
          <p:cNvPr id="24" name="Picture 23" descr="스크린샷 2012-12-24 오전 10.48.5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9569" y="2621287"/>
            <a:ext cx="2241541" cy="3780116"/>
          </a:xfrm>
          <a:prstGeom prst="rect">
            <a:avLst/>
          </a:prstGeom>
        </p:spPr>
      </p:pic>
      <p:pic>
        <p:nvPicPr>
          <p:cNvPr id="5" name="Picture 4" descr="software_pp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24" y="3704736"/>
            <a:ext cx="2051305" cy="164104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76317" y="1091413"/>
            <a:ext cx="87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“ </a:t>
            </a:r>
            <a:r>
              <a:rPr lang="ko-KR" altLang="en-US" b="1" dirty="0" smtClean="0"/>
              <a:t>임베디드 </a:t>
            </a:r>
            <a:r>
              <a:rPr lang="en-US" altLang="ko-KR" b="1" dirty="0" smtClean="0"/>
              <a:t>SW </a:t>
            </a:r>
            <a:r>
              <a:rPr lang="ko-KR" altLang="en-US" b="1" dirty="0" smtClean="0"/>
              <a:t>개발자와 </a:t>
            </a:r>
            <a:r>
              <a:rPr lang="en-US" altLang="ko-KR" b="1" dirty="0" smtClean="0"/>
              <a:t>HW</a:t>
            </a:r>
            <a:r>
              <a:rPr lang="ko-KR" altLang="en-US" b="1" dirty="0" smtClean="0"/>
              <a:t> </a:t>
            </a:r>
            <a:r>
              <a:rPr lang="ko-KR" altLang="en-US" b="1" dirty="0"/>
              <a:t>개발자간의 </a:t>
            </a:r>
            <a:r>
              <a:rPr lang="ko-KR" altLang="en-US" b="1" dirty="0" smtClean="0"/>
              <a:t>소통을 </a:t>
            </a:r>
            <a:r>
              <a:rPr lang="ko-KR" altLang="en-US" b="1" dirty="0"/>
              <a:t>돕는 환경 </a:t>
            </a:r>
            <a:r>
              <a:rPr lang="ko-KR" altLang="en-US" b="1" dirty="0" smtClean="0"/>
              <a:t>제공</a:t>
            </a:r>
            <a:r>
              <a:rPr lang="en-US" altLang="ko-KR" b="1" dirty="0" smtClean="0"/>
              <a:t> ”</a:t>
            </a:r>
            <a:endParaRPr lang="en-US" altLang="ko-KR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904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939</Words>
  <Application>Microsoft Macintosh PowerPoint</Application>
  <PresentationFormat>On-screen Show (4:3)</PresentationFormat>
  <Paragraphs>180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증강현실(AR)과 영상인식기술 기반  객체인식 Application 제작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yukult400@gmail.com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자전거 공유경제 E.T Bike</dc:title>
  <dc:creator>송 태웅</dc:creator>
  <cp:lastModifiedBy>송 태웅</cp:lastModifiedBy>
  <cp:revision>374</cp:revision>
  <cp:lastPrinted>2012-11-18T16:47:21Z</cp:lastPrinted>
  <dcterms:created xsi:type="dcterms:W3CDTF">2012-11-16T23:10:03Z</dcterms:created>
  <dcterms:modified xsi:type="dcterms:W3CDTF">2012-12-24T03:49:44Z</dcterms:modified>
</cp:coreProperties>
</file>