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333" r:id="rId3"/>
    <p:sldId id="331" r:id="rId4"/>
    <p:sldId id="338" r:id="rId5"/>
    <p:sldId id="335" r:id="rId6"/>
    <p:sldId id="339" r:id="rId7"/>
    <p:sldId id="340" r:id="rId8"/>
    <p:sldId id="341" r:id="rId9"/>
    <p:sldId id="343" r:id="rId10"/>
    <p:sldId id="344" r:id="rId11"/>
    <p:sldId id="350" r:id="rId12"/>
    <p:sldId id="347" r:id="rId13"/>
    <p:sldId id="348" r:id="rId14"/>
    <p:sldId id="351" r:id="rId15"/>
    <p:sldId id="349" r:id="rId16"/>
    <p:sldId id="35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614"/>
    <a:srgbClr val="C2B13D"/>
    <a:srgbClr val="C35D51"/>
    <a:srgbClr val="EBA53A"/>
    <a:srgbClr val="8CC7B7"/>
    <a:srgbClr val="6D69F7"/>
    <a:srgbClr val="E7D348"/>
    <a:srgbClr val="C6B63F"/>
    <a:srgbClr val="EB5F6C"/>
    <a:srgbClr val="EB8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7" autoAdjust="0"/>
    <p:restoredTop sz="94660"/>
  </p:normalViewPr>
  <p:slideViewPr>
    <p:cSldViewPr snapToGrid="0" snapToObjects="1">
      <p:cViewPr>
        <p:scale>
          <a:sx n="85" d="100"/>
          <a:sy n="85" d="100"/>
        </p:scale>
        <p:origin x="-2216" y="-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1F76C-1277-3B43-8CF4-1039DD0D4593}" type="datetimeFigureOut">
              <a:rPr lang="en-US" smtClean="0"/>
              <a:t>13. 1. 25.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767D8-86DB-5943-9E47-18E26EC3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줌인 줌아웃 기술을 통해서 효과적으로 프레젠테이션을 할수있게 포맷을 지원해주나 공유가 그룹 또는 통합적으로 이루어 지고 있지는 않다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13. 1. 25.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13. 1. 25.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13. 1. 25.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13. 1. 25.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13. 1. 25.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3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13. 1. 25.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13. 1. 25.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13. 1. 25.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0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13. 1. 25.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13. 1. 25.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6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13. 1. 25.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77778-3429-0045-93E3-01F57ED9EF83}" type="datetimeFigureOut">
              <a:rPr lang="en-US" smtClean="0"/>
              <a:t>13. 1. 25.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8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IDTZpgbylJ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kmindmap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565" y="3302312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2300" dirty="0" smtClean="0">
                <a:latin typeface="Bernard MT Condensed"/>
                <a:cs typeface="Bernard MT Condensed"/>
              </a:rPr>
              <a:t>아이디어 기록 </a:t>
            </a:r>
            <a:r>
              <a:rPr lang="en-US" altLang="ko-KR" sz="2300" dirty="0" smtClean="0">
                <a:latin typeface="Bernard MT Condensed"/>
                <a:cs typeface="Bernard MT Condensed"/>
              </a:rPr>
              <a:t>&amp;</a:t>
            </a:r>
            <a:r>
              <a:rPr lang="ko-KR" altLang="en-US" sz="2300" dirty="0" smtClean="0">
                <a:latin typeface="Bernard MT Condensed"/>
                <a:cs typeface="Bernard MT Condensed"/>
              </a:rPr>
              <a:t> 공유 </a:t>
            </a:r>
            <a:r>
              <a:rPr lang="ko-KR" altLang="en-US" sz="2300" dirty="0" smtClean="0">
                <a:latin typeface="Bernard MT Condensed"/>
                <a:cs typeface="Bernard MT Condensed"/>
              </a:rPr>
              <a:t>플랫폼</a:t>
            </a:r>
            <a:r>
              <a:rPr lang="en-US" altLang="ko-KR" sz="2300" dirty="0" smtClean="0">
                <a:latin typeface="Bernard MT Condensed"/>
                <a:cs typeface="Bernard MT Condensed"/>
              </a:rPr>
              <a:t/>
            </a:r>
            <a:br>
              <a:rPr lang="en-US" altLang="ko-KR" sz="2300" dirty="0" smtClean="0">
                <a:latin typeface="Bernard MT Condensed"/>
                <a:cs typeface="Bernard MT Condensed"/>
              </a:rPr>
            </a:br>
            <a:r>
              <a:rPr lang="en-US" altLang="ko-KR" sz="4300" dirty="0" smtClean="0">
                <a:latin typeface="Bernard MT Condensed"/>
                <a:cs typeface="Bernard MT Condensed"/>
              </a:rPr>
              <a:t>So</a:t>
            </a:r>
            <a:r>
              <a:rPr lang="en-US" altLang="ko-KR" sz="4300" dirty="0" smtClean="0">
                <a:latin typeface="Bernard MT Condensed"/>
                <a:cs typeface="Bernard MT Condensed"/>
              </a:rPr>
              <a:t>cial </a:t>
            </a:r>
            <a:r>
              <a:rPr lang="en-US" altLang="ko-KR" sz="4300" dirty="0" smtClean="0">
                <a:latin typeface="Bernard MT Condensed"/>
                <a:cs typeface="Bernard MT Condensed"/>
              </a:rPr>
              <a:t>Drawing M</a:t>
            </a:r>
            <a:r>
              <a:rPr lang="en-US" altLang="ko-KR" sz="4300" dirty="0" smtClean="0">
                <a:latin typeface="Bernard MT Condensed"/>
                <a:cs typeface="Bernard MT Condensed"/>
              </a:rPr>
              <a:t>ind Map</a:t>
            </a:r>
            <a:endParaRPr lang="en-US" sz="4300" dirty="0">
              <a:latin typeface="Bernard MT Condensed"/>
              <a:cs typeface="Bernard MT Condensed"/>
            </a:endParaRPr>
          </a:p>
        </p:txBody>
      </p:sp>
      <p:sp>
        <p:nvSpPr>
          <p:cNvPr id="6" name="순서도: 수동 입력 21"/>
          <p:cNvSpPr>
            <a:spLocks noChangeArrowheads="1"/>
          </p:cNvSpPr>
          <p:nvPr/>
        </p:nvSpPr>
        <p:spPr bwMode="auto">
          <a:xfrm rot="10800000">
            <a:off x="-23814" y="-3177"/>
            <a:ext cx="794908" cy="3586687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/>
        </p:spPr>
        <p:txBody>
          <a:bodyPr anchor="ctr"/>
          <a:lstStyle/>
          <a:p>
            <a:pPr algn="ctr"/>
            <a:endParaRPr lang="ko-KR" altLang="en-US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47" y="86853"/>
            <a:ext cx="692497" cy="30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Social Drawing Mind Map</a:t>
            </a:r>
            <a:r>
              <a:rPr lang="ko-KR" altLang="en-US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 </a:t>
            </a:r>
            <a:endParaRPr lang="en-US" altLang="ko-KR" sz="1650" b="1" dirty="0" smtClean="0">
              <a:latin typeface="Adobe 고딕 Std B" charset="0"/>
              <a:ea typeface="Adobe 고딕 Std B" charset="0"/>
              <a:cs typeface="Adobe 고딕 Std B" charset="0"/>
            </a:endParaRPr>
          </a:p>
          <a:p>
            <a:pPr eaLnBrk="1" hangingPunct="1"/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 </a:t>
            </a:r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To </a:t>
            </a:r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make and share</a:t>
            </a:r>
            <a:endParaRPr lang="ko-KR" altLang="en-US" sz="1650" b="1" dirty="0">
              <a:latin typeface="Adobe 고딕 Std B" charset="0"/>
              <a:ea typeface="Adobe 고딕 Std B" charset="0"/>
              <a:cs typeface="Adobe 고딕 Std B" charset="0"/>
            </a:endParaRPr>
          </a:p>
        </p:txBody>
      </p:sp>
      <p:sp>
        <p:nvSpPr>
          <p:cNvPr id="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0" name="직사각형 25"/>
          <p:cNvSpPr/>
          <p:nvPr/>
        </p:nvSpPr>
        <p:spPr>
          <a:xfrm>
            <a:off x="47625" y="6251575"/>
            <a:ext cx="3862388" cy="571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5" y="6483685"/>
            <a:ext cx="634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Copyright © </a:t>
            </a:r>
            <a:r>
              <a:rPr lang="en-US" sz="1100" b="1" dirty="0" smtClean="0"/>
              <a:t>2013, </a:t>
            </a:r>
            <a:r>
              <a:rPr lang="en-US" sz="1100" b="1" dirty="0" smtClean="0"/>
              <a:t>Embedded System </a:t>
            </a:r>
            <a:r>
              <a:rPr lang="en-US" sz="1100" b="1" dirty="0" smtClean="0"/>
              <a:t>Lab  </a:t>
            </a:r>
            <a:r>
              <a:rPr lang="en-US" sz="1100" b="1" dirty="0" smtClean="0"/>
              <a:t>, </a:t>
            </a:r>
            <a:r>
              <a:rPr lang="en-US" sz="1100" b="1" dirty="0" err="1" smtClean="0"/>
              <a:t>Hansung</a:t>
            </a:r>
            <a:r>
              <a:rPr lang="en-US" sz="1100" b="1" dirty="0" smtClean="0"/>
              <a:t> University , All </a:t>
            </a:r>
            <a:r>
              <a:rPr lang="en-US" sz="1100" b="1" dirty="0"/>
              <a:t>rights reserved</a:t>
            </a:r>
            <a:endParaRPr lang="en-US" sz="1100" dirty="0">
              <a:latin typeface="맑은고딕"/>
              <a:cs typeface="맑은고딕"/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5801406" y="4714520"/>
            <a:ext cx="3251878" cy="1537055"/>
          </a:xfrm>
          <a:prstGeom prst="wedgeEllipseCallout">
            <a:avLst>
              <a:gd name="adj1" fmla="val -17068"/>
              <a:gd name="adj2" fmla="val 5835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b="1" dirty="0" smtClean="0"/>
              <a:t>2013</a:t>
            </a:r>
            <a:r>
              <a:rPr lang="ko-KR" altLang="en-US" b="1" dirty="0" smtClean="0"/>
              <a:t> 설계 프로젝트 </a:t>
            </a:r>
            <a:endParaRPr lang="en-US" altLang="ko-KR" b="1" dirty="0" smtClean="0"/>
          </a:p>
          <a:p>
            <a:pPr algn="r">
              <a:lnSpc>
                <a:spcPct val="150000"/>
              </a:lnSpc>
              <a:defRPr/>
            </a:pPr>
            <a:r>
              <a:rPr lang="ko-KR" altLang="en-US" sz="1200" b="1" dirty="0" smtClean="0"/>
              <a:t>송태웅</a:t>
            </a:r>
            <a:r>
              <a:rPr lang="ko-KR" altLang="ko-KR" sz="1200" b="1" dirty="0" smtClean="0"/>
              <a:t>,</a:t>
            </a:r>
            <a:r>
              <a:rPr lang="ko-KR" altLang="en-US" sz="1200" b="1" dirty="0" smtClean="0"/>
              <a:t> 신승진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장영창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김미림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      </a:t>
            </a:r>
            <a:endParaRPr lang="en-US" altLang="ko-KR" sz="1200" b="1" dirty="0" smtClean="0"/>
          </a:p>
        </p:txBody>
      </p:sp>
      <p:pic>
        <p:nvPicPr>
          <p:cNvPr id="14" name="Picture 13" descr="hans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305353"/>
            <a:ext cx="1078920" cy="420596"/>
          </a:xfrm>
          <a:prstGeom prst="rect">
            <a:avLst/>
          </a:prstGeom>
        </p:spPr>
      </p:pic>
      <p:pic>
        <p:nvPicPr>
          <p:cNvPr id="4" name="Picture 3" descr="mindma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594" y="128212"/>
            <a:ext cx="5467965" cy="320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3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5276" y="1240885"/>
            <a:ext cx="63246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7544" y="764550"/>
            <a:ext cx="8229600" cy="51125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7. </a:t>
            </a:r>
            <a:r>
              <a:rPr lang="ko-KR" altLang="en-US" sz="2000" dirty="0" smtClean="0"/>
              <a:t>가속도센서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심전도 센서 </a:t>
            </a:r>
            <a:r>
              <a:rPr lang="ko-KR" altLang="en-US" sz="2000" dirty="0" smtClean="0"/>
              <a:t>를 </a:t>
            </a:r>
            <a:r>
              <a:rPr lang="ko-KR" altLang="en-US" sz="2000" dirty="0" smtClean="0"/>
              <a:t>이용한 운동량 체크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논물 발췌</a:t>
            </a:r>
            <a:endParaRPr lang="en-US" altLang="ko-KR" sz="2000" dirty="0" smtClean="0"/>
          </a:p>
          <a:p>
            <a:pPr>
              <a:buNone/>
            </a:pPr>
            <a:endParaRPr lang="ko-KR" altLang="en-US" sz="2000" dirty="0" smtClean="0"/>
          </a:p>
        </p:txBody>
      </p:sp>
      <p:sp>
        <p:nvSpPr>
          <p:cNvPr id="7" name="직사각형 52"/>
          <p:cNvSpPr/>
          <p:nvPr/>
        </p:nvSpPr>
        <p:spPr>
          <a:xfrm>
            <a:off x="5145729" y="6299781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Software Project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51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62424" y="2766457"/>
            <a:ext cx="4191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생각한 아이디어</a:t>
            </a:r>
            <a:r>
              <a:rPr lang="en-US" altLang="ko-KR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  <a:endParaRPr lang="en-US" altLang="ko-KR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145729" y="6299781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Software Project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8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68676" y="550517"/>
            <a:ext cx="308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Finger Mouse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" y="1340768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스마트 기기를 손으로 만질 수 없는 상황에서 사용하여야 할 때 직접적인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Touch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없이 조작할 수 있어야 한다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구체적으로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모션센서를 활용하여 스마트 기기의 직접적인 터치 없이 이용가능 하도록 한다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http://www.youtube.com/watch?v=IDTZpgbylJ0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145729" y="6299781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Software Project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62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8561" y="550517"/>
            <a:ext cx="8380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건강 관리</a:t>
            </a:r>
            <a:r>
              <a:rPr lang="en-US" altLang="ko-KR" sz="36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36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라이프 로그를 통해 패턴 인식</a:t>
            </a:r>
            <a:r>
              <a:rPr lang="en-US" altLang="ko-KR" sz="36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Needs</a:t>
            </a:r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/>
              <a:t>평소 안 좋은 생활습관을 인지하고 올바른 생활습관으로 건강을 관리할 수 있다면</a:t>
            </a:r>
            <a:r>
              <a:rPr lang="en-US" altLang="ko-KR" dirty="0"/>
              <a:t>..?</a:t>
            </a:r>
            <a:endParaRPr lang="en-US" altLang="ko-KR" dirty="0" smtClean="0"/>
          </a:p>
          <a:p>
            <a:r>
              <a:rPr lang="ko-KR" altLang="en-US" dirty="0"/>
              <a:t>구체적으로</a:t>
            </a:r>
            <a:r>
              <a:rPr lang="en-US" altLang="ko-KR" dirty="0" smtClean="0"/>
              <a:t>..</a:t>
            </a:r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집을 나설 때 </a:t>
            </a:r>
            <a:r>
              <a:rPr lang="ko-KR" altLang="en-US" dirty="0" err="1" smtClean="0"/>
              <a:t>어플을</a:t>
            </a:r>
            <a:r>
              <a:rPr lang="ko-KR" altLang="en-US" dirty="0"/>
              <a:t> </a:t>
            </a:r>
            <a:r>
              <a:rPr lang="ko-KR" altLang="en-US" dirty="0" smtClean="0"/>
              <a:t>켜고 퇴근 후 집에서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확인한다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하룻동안의 운동량을 확인한다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특별한 운동을 해서 생겨난 운동량이 아닌 일상적인 생활에서 발생한 운동량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몸에 센서를 장착하여 이동속도에 따라서 걷는지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뛰는지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이동수단을 이용했는지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앉아있었는지 서있었는지 누워있었는지 등을 체크하여 소모된 칼로리를 보여준다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걸어갈 수 있는 거리를 이동수단을 이용했다면 이러한 부분을 알려줌으로써 평소 생활습관으로 건강을 관리할 수 있도록 하게 한다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직사각형 52"/>
          <p:cNvSpPr/>
          <p:nvPr/>
        </p:nvSpPr>
        <p:spPr>
          <a:xfrm>
            <a:off x="5145729" y="6299781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Software Project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21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7426" y="550517"/>
            <a:ext cx="6603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노트북 사용자 정의 </a:t>
            </a:r>
            <a:r>
              <a:rPr lang="ko-KR" altLang="en-US" sz="3600" b="1" dirty="0" err="1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제스쳐</a:t>
            </a:r>
            <a:r>
              <a:rPr lang="ko-KR" altLang="en-US" sz="36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인식</a:t>
            </a:r>
            <a:endParaRPr lang="en-US" altLang="ko-KR" sz="36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Needs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현재 노트북의 마우스 패드는 각 제품마다 정해진 패턴의 인식을 통해 이벤트가 진행되는데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사용자가 정의하여 개인의 패턴을 생성하여 사용하면 더욱 편리하지 않을까</a:t>
            </a:r>
            <a:r>
              <a:rPr lang="en-US" altLang="ko-KR" dirty="0" smtClean="0"/>
              <a:t>..?</a:t>
            </a:r>
            <a:endParaRPr lang="en-US" altLang="ko-KR" dirty="0"/>
          </a:p>
          <a:p>
            <a:r>
              <a:rPr lang="ko-KR" altLang="en-US" dirty="0" smtClean="0"/>
              <a:t>구체적으로</a:t>
            </a:r>
            <a:r>
              <a:rPr lang="en-US" altLang="ko-KR" dirty="0" smtClean="0"/>
              <a:t>..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Mac Book </a:t>
            </a:r>
            <a:r>
              <a:rPr lang="ko-KR" altLang="en-US" dirty="0" smtClean="0"/>
              <a:t>을 예로 들어보면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기본적인 마우스패턴은 손가락 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 또는 </a:t>
            </a:r>
            <a:r>
              <a:rPr lang="ko-KR" altLang="en-US" dirty="0" err="1" smtClean="0"/>
              <a:t>세개로</a:t>
            </a:r>
            <a:r>
              <a:rPr lang="ko-KR" altLang="en-US" dirty="0" smtClean="0"/>
              <a:t> 발생한 이벤트에 따라 페이지를 넘기거나 마우스로 인식하는 방식이다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이러한 방식을 발전시켜 개인의 패턴을 정의하고 사용하도록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들면 손가락 하나로 원을 그리는 패턴을 인식하도록 하여 </a:t>
            </a:r>
            <a:r>
              <a:rPr lang="en-US" altLang="ko-KR" dirty="0" err="1" smtClean="0"/>
              <a:t>Alt+tap</a:t>
            </a:r>
            <a:r>
              <a:rPr lang="ko-KR" altLang="en-US" dirty="0" smtClean="0"/>
              <a:t>을 할 수 있는 식의 독창적인 패턴 방식을 사용할 수 있도록 한다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직사각형 52"/>
          <p:cNvSpPr/>
          <p:nvPr/>
        </p:nvSpPr>
        <p:spPr>
          <a:xfrm>
            <a:off x="5145729" y="6299781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Software Project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8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7" name="직사각형 52"/>
          <p:cNvSpPr/>
          <p:nvPr/>
        </p:nvSpPr>
        <p:spPr>
          <a:xfrm>
            <a:off x="5145729" y="6299781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Software Project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2663" y="298823"/>
            <a:ext cx="69529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기술관련 학습 진행사항</a:t>
            </a:r>
            <a:r>
              <a:rPr lang="en-US" altLang="ko-KR" sz="5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5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5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883" y="1160597"/>
            <a:ext cx="512482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장영창</a:t>
            </a:r>
            <a:endParaRPr lang="en-US" altLang="ko-KR" b="1" dirty="0" smtClean="0"/>
          </a:p>
          <a:p>
            <a:endParaRPr lang="en-US" b="1" dirty="0" smtClean="0"/>
          </a:p>
          <a:p>
            <a:r>
              <a:rPr lang="en-US" dirty="0" smtClean="0"/>
              <a:t>Java </a:t>
            </a:r>
            <a:r>
              <a:rPr lang="en-US" dirty="0"/>
              <a:t>script </a:t>
            </a:r>
            <a:r>
              <a:rPr lang="en-US" dirty="0" err="1"/>
              <a:t>jquery</a:t>
            </a:r>
            <a:r>
              <a:rPr lang="en-US" dirty="0"/>
              <a:t>  참고문헌 - 자바스크립트를 몰라도 </a:t>
            </a:r>
            <a:endParaRPr lang="en-US" dirty="0" smtClean="0"/>
          </a:p>
          <a:p>
            <a:r>
              <a:rPr lang="ko-KR" altLang="en-US" dirty="0"/>
              <a:t> </a:t>
            </a:r>
            <a:r>
              <a:rPr lang="ko-KR" altLang="en-US" dirty="0" smtClean="0"/>
              <a:t>               </a:t>
            </a:r>
            <a:r>
              <a:rPr lang="en-US" dirty="0" smtClean="0"/>
              <a:t>배울 </a:t>
            </a:r>
            <a:r>
              <a:rPr lang="en-US" dirty="0"/>
              <a:t>수 있는 Head First </a:t>
            </a:r>
            <a:r>
              <a:rPr lang="en-US" dirty="0" err="1"/>
              <a:t>jQuery</a:t>
            </a:r>
            <a:r>
              <a:rPr lang="en-US" dirty="0" smtClean="0"/>
              <a:t>  </a:t>
            </a:r>
            <a:r>
              <a:rPr lang="en-US" dirty="0" err="1"/>
              <a:t>jQuery</a:t>
            </a:r>
            <a:r>
              <a:rPr lang="en-US" dirty="0"/>
              <a:t> 기술을 포함한 Dynamic JavaScript     </a:t>
            </a:r>
          </a:p>
          <a:p>
            <a:r>
              <a:rPr lang="ko-KR" altLang="en-US" dirty="0"/>
              <a:t>기본적으로 </a:t>
            </a:r>
            <a:r>
              <a:rPr lang="en-US" altLang="ko-KR" dirty="0"/>
              <a:t>Java script</a:t>
            </a:r>
            <a:r>
              <a:rPr lang="ko-KR" altLang="en-US" dirty="0"/>
              <a:t>를 </a:t>
            </a:r>
            <a:r>
              <a:rPr lang="ko-KR" altLang="en-US" dirty="0" smtClean="0"/>
              <a:t>공부하고</a:t>
            </a:r>
            <a:r>
              <a:rPr lang="ko-KR" altLang="ko-KR" dirty="0"/>
              <a:t>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를 공부</a:t>
            </a:r>
            <a:r>
              <a:rPr lang="ko-KR" altLang="ko-KR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통한 웹 페이지의 요소 선택과</a:t>
            </a:r>
            <a:endParaRPr lang="en-US" altLang="ko-KR" dirty="0" smtClean="0"/>
          </a:p>
          <a:p>
            <a:r>
              <a:rPr lang="ko-KR" altLang="en-US" dirty="0" smtClean="0"/>
              <a:t> 할 수 있는 것들</a:t>
            </a:r>
            <a:r>
              <a:rPr lang="en-US" altLang="ko-KR" dirty="0" smtClean="0"/>
              <a:t>. 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이벤트와 함수</a:t>
            </a:r>
            <a:r>
              <a:rPr lang="en-US" altLang="ko-KR" dirty="0" smtClean="0"/>
              <a:t>. 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로 웹 페이지 조작하기</a:t>
            </a:r>
            <a:r>
              <a:rPr lang="en-US" altLang="ko-KR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2.</a:t>
            </a:r>
            <a:r>
              <a:rPr lang="ko-KR" altLang="en-US" b="1" dirty="0" smtClean="0"/>
              <a:t> 송태웅</a:t>
            </a:r>
            <a:r>
              <a:rPr lang="en-US" altLang="ko-KR" b="1" dirty="0" smtClean="0"/>
              <a:t> </a:t>
            </a:r>
            <a:r>
              <a:rPr lang="en-US" altLang="ko-KR" dirty="0"/>
              <a:t>python / </a:t>
            </a:r>
            <a:r>
              <a:rPr lang="en-US" altLang="ko-KR" dirty="0" err="1"/>
              <a:t>DJango</a:t>
            </a:r>
            <a:r>
              <a:rPr lang="en-US" altLang="ko-KR" dirty="0"/>
              <a:t> </a:t>
            </a:r>
            <a:r>
              <a:rPr lang="ko-KR" altLang="en-US" dirty="0"/>
              <a:t>참고문헌 </a:t>
            </a:r>
            <a:r>
              <a:rPr lang="en-US" altLang="ko-KR" dirty="0"/>
              <a:t>= Head First Python </a:t>
            </a:r>
            <a:r>
              <a:rPr lang="ko-KR" altLang="en-US" dirty="0"/>
              <a:t>웹 개발 </a:t>
            </a:r>
            <a:r>
              <a:rPr lang="ko-KR" altLang="en-US" dirty="0" smtClean="0"/>
              <a:t>프레임워크</a:t>
            </a:r>
            <a:r>
              <a:rPr lang="ko-KR" altLang="en-US" dirty="0" smtClean="0"/>
              <a:t> 및 이해 </a:t>
            </a:r>
            <a:r>
              <a:rPr lang="en-US" altLang="ko-KR" dirty="0" smtClean="0"/>
              <a:t> </a:t>
            </a:r>
            <a:r>
              <a:rPr lang="ko-KR" altLang="en-US" dirty="0" smtClean="0"/>
              <a:t>서버 구축과 </a:t>
            </a:r>
            <a:r>
              <a:rPr lang="en-US" altLang="ko-KR" dirty="0" smtClean="0"/>
              <a:t>ORM</a:t>
            </a:r>
            <a:r>
              <a:rPr lang="ko-KR" altLang="en-US" dirty="0" smtClean="0"/>
              <a:t> 사용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5730" y="1235302"/>
            <a:ext cx="3878742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smtClean="0"/>
              <a:t> 신승진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/>
              <a:t>HTML5 </a:t>
            </a:r>
            <a:r>
              <a:rPr lang="ko-KR" altLang="en-US" dirty="0"/>
              <a:t>참고문헌 </a:t>
            </a:r>
            <a:r>
              <a:rPr lang="en-US" altLang="ko-KR" dirty="0"/>
              <a:t>- Do it! HTML5 + CSS3            </a:t>
            </a:r>
            <a:r>
              <a:rPr lang="ko-KR" altLang="en-US" dirty="0"/>
              <a:t>모던 웹 디자인을 위한 </a:t>
            </a:r>
            <a:r>
              <a:rPr lang="en-US" altLang="ko-KR" dirty="0"/>
              <a:t>HTML5 + CSS </a:t>
            </a:r>
            <a:r>
              <a:rPr lang="ko-KR" altLang="en-US" dirty="0"/>
              <a:t>입문</a:t>
            </a:r>
            <a:r>
              <a:rPr lang="en-US" altLang="ko-KR" dirty="0"/>
              <a:t>     </a:t>
            </a:r>
            <a:r>
              <a:rPr lang="ko-KR" altLang="en-US" dirty="0"/>
              <a:t>만들면서 배우는 </a:t>
            </a:r>
            <a:r>
              <a:rPr lang="en-US" altLang="ko-KR" dirty="0"/>
              <a:t>HTML5 + CSS3 + </a:t>
            </a:r>
            <a:r>
              <a:rPr lang="en-US" altLang="ko-KR" dirty="0" err="1"/>
              <a:t>jQuery</a:t>
            </a:r>
            <a:endParaRPr lang="en-US" altLang="ko-KR" dirty="0"/>
          </a:p>
          <a:p>
            <a:r>
              <a:rPr lang="en-US" altLang="ko-KR" dirty="0"/>
              <a:t>HTML5</a:t>
            </a:r>
            <a:r>
              <a:rPr lang="ko-KR" altLang="en-US" dirty="0"/>
              <a:t>로 기본적인 문서 만들어 보기</a:t>
            </a:r>
            <a:r>
              <a:rPr lang="en-US" altLang="ko-KR" dirty="0"/>
              <a:t>. HTML5 </a:t>
            </a:r>
            <a:r>
              <a:rPr lang="ko-KR" altLang="en-US" dirty="0"/>
              <a:t>비디오 요소</a:t>
            </a:r>
            <a:r>
              <a:rPr lang="en-US" altLang="ko-KR" dirty="0"/>
              <a:t> </a:t>
            </a:r>
            <a:r>
              <a:rPr lang="ko-KR" altLang="en-US" dirty="0"/>
              <a:t>웹 폼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endParaRPr lang="en-US" b="1" dirty="0"/>
          </a:p>
          <a:p>
            <a:r>
              <a:rPr lang="en-US" altLang="ko-KR" b="1" dirty="0" smtClean="0"/>
              <a:t>4.</a:t>
            </a:r>
            <a:r>
              <a:rPr lang="ko-KR" altLang="en-US" b="1" dirty="0" smtClean="0"/>
              <a:t> 김미림 </a:t>
            </a:r>
            <a:endParaRPr lang="en-US" altLang="ko-KR" b="1" dirty="0" smtClean="0"/>
          </a:p>
          <a:p>
            <a:endParaRPr lang="en-US" dirty="0"/>
          </a:p>
          <a:p>
            <a:r>
              <a:rPr lang="ko-KR" altLang="en-US" dirty="0" smtClean="0"/>
              <a:t>포토샵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일러스트 및 </a:t>
            </a:r>
            <a:endParaRPr lang="en-US" altLang="ko-KR" dirty="0" smtClean="0"/>
          </a:p>
          <a:p>
            <a:r>
              <a:rPr lang="ko-KR" altLang="en-US" dirty="0" smtClean="0"/>
              <a:t>웹관련 디자인 자료 수집 및 편집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3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7" name="직사각형 52"/>
          <p:cNvSpPr/>
          <p:nvPr/>
        </p:nvSpPr>
        <p:spPr>
          <a:xfrm>
            <a:off x="5145729" y="6299781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Software Project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2206" y="298823"/>
            <a:ext cx="29338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Schedule.. </a:t>
            </a:r>
            <a:r>
              <a:rPr lang="en-US" altLang="ko-KR" sz="50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50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78076"/>
              </p:ext>
            </p:extLst>
          </p:nvPr>
        </p:nvGraphicFramePr>
        <p:xfrm>
          <a:off x="448227" y="1374589"/>
          <a:ext cx="8068242" cy="371288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44707"/>
                <a:gridCol w="1344707"/>
                <a:gridCol w="1344707"/>
                <a:gridCol w="1344707"/>
                <a:gridCol w="1344707"/>
                <a:gridCol w="1344707"/>
              </a:tblGrid>
              <a:tr h="122627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월별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</a:tr>
              <a:tr h="124330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진행 </a:t>
                      </a:r>
                      <a:r>
                        <a:rPr lang="en-US" altLang="ko-KR" dirty="0" smtClean="0"/>
                        <a:t>1.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기획 회의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ko-KR" dirty="0" smtClean="0"/>
                        <a:t>&amp;</a:t>
                      </a:r>
                      <a:r>
                        <a:rPr lang="ko-KR" altLang="en-US" dirty="0" smtClean="0"/>
                        <a:t> 아이디어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구체화된 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en-US" dirty="0" smtClean="0"/>
                        <a:t>기획 작전 회의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구현 </a:t>
                      </a:r>
                      <a:r>
                        <a:rPr lang="en-US" altLang="ko-KR" dirty="0" smtClean="0"/>
                        <a:t>–</a:t>
                      </a:r>
                    </a:p>
                    <a:p>
                      <a:pPr algn="ctr"/>
                      <a:r>
                        <a:rPr lang="ko-KR" altLang="en-US" dirty="0" smtClean="0"/>
                        <a:t>서버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웹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알고리즘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프로그램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en-US" dirty="0" smtClean="0"/>
                        <a:t>통합 회의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ko-KR" dirty="0" smtClean="0"/>
                        <a:t>&amp;</a:t>
                      </a:r>
                      <a:r>
                        <a:rPr lang="ko-KR" altLang="en-US" dirty="0" smtClean="0"/>
                        <a:t> 이슈관리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발표준비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ko-KR" dirty="0" smtClean="0"/>
                        <a:t>&amp;</a:t>
                      </a:r>
                      <a:r>
                        <a:rPr lang="ko-KR" altLang="en-US" dirty="0" smtClean="0"/>
                        <a:t> 회의</a:t>
                      </a:r>
                      <a:endParaRPr lang="en-US" dirty="0"/>
                    </a:p>
                  </a:txBody>
                  <a:tcPr anchor="ctr"/>
                </a:tc>
              </a:tr>
              <a:tr h="124330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진행 </a:t>
                      </a:r>
                      <a:r>
                        <a:rPr lang="en-US" altLang="ko-KR" dirty="0" smtClean="0"/>
                        <a:t>2.</a:t>
                      </a:r>
                      <a:r>
                        <a:rPr lang="ko-KR" alt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기술 학습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기술학습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기술회의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테스트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배포 및 피드백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62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2"/>
          <p:cNvSpPr/>
          <p:nvPr/>
        </p:nvSpPr>
        <p:spPr>
          <a:xfrm>
            <a:off x="4279136" y="6284840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To make and share 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805" y="13247"/>
            <a:ext cx="7686837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What is </a:t>
            </a:r>
            <a:r>
              <a:rPr lang="en-US" altLang="ko-KR" sz="4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Mind Map Community</a:t>
            </a:r>
            <a:r>
              <a:rPr lang="en-US" altLang="ko-KR" sz="5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?</a:t>
            </a:r>
            <a:endParaRPr lang="en-US" altLang="ko-KR" sz="50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다음_Regular" pitchFamily="2" charset="-127"/>
              <a:cs typeface="Arial" pitchFamily="34" charset="0"/>
            </a:endParaRPr>
          </a:p>
          <a:p>
            <a:pPr>
              <a:tabLst>
                <a:tab pos="2600325" algn="l"/>
              </a:tabLst>
            </a:pPr>
            <a:r>
              <a:rPr lang="en-US" altLang="ko-KR" sz="40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e</a:t>
            </a:r>
            <a:r>
              <a:rPr lang="en-US" altLang="ko-KR" sz="4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x.</a:t>
            </a:r>
            <a:endParaRPr lang="en-US" altLang="ko-KR" sz="40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다음_Regular" pitchFamily="2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6683" y="5327813"/>
            <a:ext cx="489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&lt;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그림 </a:t>
            </a:r>
            <a:r>
              <a:rPr lang="en-US" altLang="ko-KR" b="1" dirty="0">
                <a:latin typeface="나눔고딕"/>
                <a:ea typeface="나눔고딕"/>
                <a:cs typeface="나눔고딕"/>
              </a:rPr>
              <a:t>1</a:t>
            </a: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&gt; 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웹상에서 마인드맵 다양한 형식으로 </a:t>
            </a:r>
            <a:endParaRPr lang="en-US" altLang="ko-KR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ko-KR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             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작성이 가능한  </a:t>
            </a: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‘</a:t>
            </a:r>
            <a:r>
              <a:rPr lang="en-US" altLang="ko-KR" b="1" dirty="0" err="1" smtClean="0">
                <a:latin typeface="나눔고딕"/>
                <a:ea typeface="나눔고딕"/>
                <a:cs typeface="나눔고딕"/>
              </a:rPr>
              <a:t>Okmindmap</a:t>
            </a: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’</a:t>
            </a:r>
          </a:p>
          <a:p>
            <a:r>
              <a:rPr lang="en-US" b="1" dirty="0">
                <a:latin typeface="나눔고딕"/>
                <a:ea typeface="나눔고딕"/>
                <a:cs typeface="나눔고딕"/>
                <a:hlinkClick r:id="rId3"/>
              </a:rPr>
              <a:t>http://</a:t>
            </a:r>
            <a:r>
              <a:rPr lang="en-US" b="1" dirty="0" err="1">
                <a:latin typeface="나눔고딕"/>
                <a:ea typeface="나눔고딕"/>
                <a:cs typeface="나눔고딕"/>
                <a:hlinkClick r:id="rId3"/>
              </a:rPr>
              <a:t>www.okmindmap.com</a:t>
            </a:r>
            <a:r>
              <a:rPr lang="en-US" b="1" dirty="0">
                <a:latin typeface="나눔고딕"/>
                <a:ea typeface="나눔고딕"/>
                <a:cs typeface="나눔고딕"/>
                <a:hlinkClick r:id="rId3"/>
              </a:rPr>
              <a:t>/</a:t>
            </a:r>
            <a:endParaRPr lang="en-US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8" name="Oval 7"/>
          <p:cNvSpPr/>
          <p:nvPr/>
        </p:nvSpPr>
        <p:spPr>
          <a:xfrm>
            <a:off x="6047072" y="3018119"/>
            <a:ext cx="2764118" cy="1315979"/>
          </a:xfrm>
          <a:prstGeom prst="ellipse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다양한 포맷으로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export</a:t>
            </a:r>
            <a:r>
              <a:rPr lang="ko-KR" altLang="en-US" sz="1500" dirty="0" smtClean="0"/>
              <a:t>가능</a:t>
            </a:r>
            <a:endParaRPr lang="en-US" altLang="ko-KR" sz="1500" dirty="0" smtClean="0"/>
          </a:p>
          <a:p>
            <a:pPr algn="ctr"/>
            <a:r>
              <a:rPr lang="en-US" altLang="ko-KR" sz="2000" dirty="0" smtClean="0">
                <a:solidFill>
                  <a:srgbClr val="FFFF00"/>
                </a:solidFill>
              </a:rPr>
              <a:t>PPT,HTML,</a:t>
            </a:r>
          </a:p>
          <a:p>
            <a:pPr algn="ctr"/>
            <a:r>
              <a:rPr lang="en-US" altLang="ko-KR" sz="2000" dirty="0" err="1" smtClean="0">
                <a:solidFill>
                  <a:srgbClr val="FFFF00"/>
                </a:solidFill>
              </a:rPr>
              <a:t>Freemind</a:t>
            </a:r>
            <a:r>
              <a:rPr lang="en-US" altLang="ko-KR" sz="2000" dirty="0" smtClean="0">
                <a:solidFill>
                  <a:srgbClr val="FFFF00"/>
                </a:solidFill>
              </a:rPr>
              <a:t>…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0" name="Oval 9"/>
          <p:cNvSpPr/>
          <p:nvPr/>
        </p:nvSpPr>
        <p:spPr>
          <a:xfrm>
            <a:off x="6047072" y="1264631"/>
            <a:ext cx="2764118" cy="1593528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웹 사이트 상에서 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다양한 형식으로</a:t>
            </a:r>
            <a:endParaRPr lang="en-US" altLang="ko-KR" sz="1500" dirty="0" smtClean="0"/>
          </a:p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마인드맵 작성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2" name="Oval 11"/>
          <p:cNvSpPr/>
          <p:nvPr/>
        </p:nvSpPr>
        <p:spPr>
          <a:xfrm>
            <a:off x="6047072" y="4536173"/>
            <a:ext cx="2764118" cy="1574767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그룹공유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ko-KR" sz="1600" dirty="0" smtClean="0"/>
              <a:t>40</a:t>
            </a:r>
            <a:r>
              <a:rPr lang="ko-KR" altLang="en-US" sz="1600" dirty="0" smtClean="0"/>
              <a:t>명이상 동시접속하여</a:t>
            </a:r>
            <a:endParaRPr lang="en-US" altLang="ko-KR" sz="1600" dirty="0"/>
          </a:p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협업문서작성</a:t>
            </a:r>
            <a:endParaRPr lang="en-US" altLang="ko-KR" sz="2000" dirty="0">
              <a:solidFill>
                <a:srgbClr val="FFFF00"/>
              </a:solidFill>
            </a:endParaRPr>
          </a:p>
        </p:txBody>
      </p:sp>
      <p:pic>
        <p:nvPicPr>
          <p:cNvPr id="3" name="Picture 2" descr="스크린샷 2013-01-25 오전 8.21.2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465" y="1240863"/>
            <a:ext cx="3530600" cy="1193800"/>
          </a:xfrm>
          <a:prstGeom prst="rect">
            <a:avLst/>
          </a:prstGeom>
        </p:spPr>
      </p:pic>
      <p:pic>
        <p:nvPicPr>
          <p:cNvPr id="4" name="Picture 3" descr="스크린샷 2013-01-25 오전 8.20.2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5" y="2417215"/>
            <a:ext cx="5510267" cy="27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1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0321" y="0"/>
            <a:ext cx="6624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ex.</a:t>
            </a:r>
            <a:r>
              <a:rPr lang="ko-KR" altLang="en-US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Website ‘ </a:t>
            </a:r>
            <a:r>
              <a:rPr lang="en-US" altLang="ko-KR" sz="4000" b="1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Prezi</a:t>
            </a:r>
            <a:r>
              <a:rPr lang="en-US" altLang="ko-KR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’ </a:t>
            </a:r>
            <a:endParaRPr lang="ko-KR" altLang="en-US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52"/>
          <p:cNvSpPr/>
          <p:nvPr/>
        </p:nvSpPr>
        <p:spPr>
          <a:xfrm>
            <a:off x="4338901" y="6294386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To make and share 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" name="Picture 1" descr="스크린샷 2013-01-25 오전 8.55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47" y="788357"/>
            <a:ext cx="8606118" cy="52275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5154" y="5823175"/>
            <a:ext cx="533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&lt;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그림 </a:t>
            </a:r>
            <a:r>
              <a:rPr lang="en-US" altLang="ko-KR" b="1" dirty="0">
                <a:latin typeface="나눔고딕"/>
                <a:ea typeface="나눔고딕"/>
                <a:cs typeface="나눔고딕"/>
              </a:rPr>
              <a:t>2</a:t>
            </a: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&gt; 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새로운 형식의 프레젠테이션 </a:t>
            </a: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‘</a:t>
            </a:r>
            <a:r>
              <a:rPr lang="en-US" altLang="ko-KR" b="1" dirty="0" err="1" smtClean="0">
                <a:latin typeface="나눔고딕"/>
                <a:ea typeface="나눔고딕"/>
                <a:cs typeface="나눔고딕"/>
              </a:rPr>
              <a:t>Prezi</a:t>
            </a: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29165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6a00d8341c767353ef016762f7c808970b-800w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9412"/>
            <a:ext cx="1802508" cy="2703762"/>
          </a:xfrm>
          <a:prstGeom prst="rect">
            <a:avLst/>
          </a:prstGeom>
        </p:spPr>
      </p:pic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6321" y="35533"/>
            <a:ext cx="7037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ex.</a:t>
            </a:r>
            <a:r>
              <a:rPr lang="ko-KR" altLang="en-US" sz="4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Website ‘ </a:t>
            </a:r>
            <a:r>
              <a:rPr lang="en-US" altLang="ko-KR" sz="4000" b="1" dirty="0" err="1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altLang="ko-KR" sz="4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’ </a:t>
            </a:r>
            <a:endParaRPr lang="ko-KR" altLang="en-US" sz="4000" b="1" dirty="0">
              <a:solidFill>
                <a:srgbClr val="EB5F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스크린샷 2013-01-25 오전 9.04.4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39" y="1419412"/>
            <a:ext cx="7160620" cy="41969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42049" y="5934646"/>
            <a:ext cx="567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&lt;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그림 </a:t>
            </a:r>
            <a:r>
              <a:rPr lang="en-US" altLang="ko-KR" b="1" dirty="0">
                <a:latin typeface="나눔고딕"/>
                <a:ea typeface="나눔고딕"/>
                <a:cs typeface="나눔고딕"/>
              </a:rPr>
              <a:t>3</a:t>
            </a: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&gt; 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오픈소스를 </a:t>
            </a:r>
            <a:r>
              <a:rPr lang="ko-KR" altLang="en-US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공유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하고 </a:t>
            </a:r>
            <a:r>
              <a:rPr lang="ko-KR" altLang="en-US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함께 구성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하는 </a:t>
            </a: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‘</a:t>
            </a:r>
            <a:r>
              <a:rPr lang="en-US" altLang="ko-KR" b="1" dirty="0" err="1" smtClean="0">
                <a:latin typeface="나눔고딕"/>
                <a:ea typeface="나눔고딕"/>
                <a:cs typeface="나눔고딕"/>
              </a:rPr>
              <a:t>Github</a:t>
            </a: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’</a:t>
            </a:r>
            <a:endParaRPr lang="en-US" altLang="ko-KR" b="1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6" name="직사각형 52"/>
          <p:cNvSpPr/>
          <p:nvPr/>
        </p:nvSpPr>
        <p:spPr>
          <a:xfrm>
            <a:off x="4279136" y="6284840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To make and share 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76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3404" y="0"/>
            <a:ext cx="34914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</a:t>
            </a:r>
            <a:r>
              <a:rPr lang="en-US" altLang="ko-KR" sz="50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do? </a:t>
            </a:r>
            <a:r>
              <a:rPr lang="en-US" altLang="ko-KR" sz="5000" b="1" dirty="0" smtClean="0">
                <a:solidFill>
                  <a:srgbClr val="E7D3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5000" b="1" dirty="0">
              <a:solidFill>
                <a:srgbClr val="E7D3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4349304" y="2721771"/>
            <a:ext cx="2985380" cy="1609991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마인드맵 작성 안에서</a:t>
            </a:r>
            <a:endParaRPr lang="en-US" altLang="ko-KR" sz="1500" dirty="0" smtClean="0"/>
          </a:p>
          <a:p>
            <a:pPr algn="ctr"/>
            <a:r>
              <a:rPr lang="en-US" altLang="ko-KR" sz="2000" dirty="0" smtClean="0">
                <a:solidFill>
                  <a:srgbClr val="FFFF00"/>
                </a:solidFill>
              </a:rPr>
              <a:t>Be</a:t>
            </a:r>
            <a:r>
              <a:rPr lang="ko-KR" altLang="en-US" sz="2000" dirty="0" smtClean="0">
                <a:solidFill>
                  <a:srgbClr val="FFFF00"/>
                </a:solidFill>
              </a:rPr>
              <a:t> </a:t>
            </a:r>
            <a:r>
              <a:rPr lang="en-US" altLang="ko-KR" sz="2000" dirty="0" smtClean="0">
                <a:solidFill>
                  <a:srgbClr val="FFFF00"/>
                </a:solidFill>
              </a:rPr>
              <a:t>Social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1500" dirty="0" smtClean="0"/>
              <a:t>스토리 작성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기획회의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학습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coding</a:t>
            </a:r>
            <a:r>
              <a:rPr lang="ko-KR" altLang="en-US" sz="1500" dirty="0" smtClean="0"/>
              <a:t>  등등 </a:t>
            </a:r>
            <a:endParaRPr lang="en-US" altLang="ko-KR" sz="1500" dirty="0" smtClean="0"/>
          </a:p>
        </p:txBody>
      </p:sp>
      <p:sp>
        <p:nvSpPr>
          <p:cNvPr id="9" name="Oval 8"/>
          <p:cNvSpPr/>
          <p:nvPr/>
        </p:nvSpPr>
        <p:spPr>
          <a:xfrm>
            <a:off x="5890353" y="863299"/>
            <a:ext cx="3047999" cy="1593528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마인드 맵으로 정리한</a:t>
            </a:r>
            <a:endParaRPr lang="en-US" altLang="ko-KR" sz="1500" dirty="0" smtClean="0"/>
          </a:p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많은 </a:t>
            </a:r>
            <a:r>
              <a:rPr lang="ko-KR" altLang="en-US" sz="2000" dirty="0" smtClean="0">
                <a:solidFill>
                  <a:srgbClr val="FFFF00"/>
                </a:solidFill>
              </a:rPr>
              <a:t>생각</a:t>
            </a:r>
            <a:r>
              <a:rPr lang="en-US" altLang="ko-KR" sz="2000" dirty="0" smtClean="0">
                <a:solidFill>
                  <a:srgbClr val="FFFF00"/>
                </a:solidFill>
              </a:rPr>
              <a:t>,</a:t>
            </a:r>
            <a:r>
              <a:rPr lang="ko-KR" altLang="en-US" sz="2000" dirty="0" smtClean="0">
                <a:solidFill>
                  <a:srgbClr val="FFFF00"/>
                </a:solidFill>
              </a:rPr>
              <a:t> </a:t>
            </a:r>
            <a:r>
              <a:rPr lang="en-US" altLang="ko-KR" sz="2000" dirty="0" smtClean="0">
                <a:solidFill>
                  <a:srgbClr val="FFFF00"/>
                </a:solidFill>
              </a:rPr>
              <a:t/>
            </a:r>
            <a:br>
              <a:rPr lang="en-US" altLang="ko-KR" sz="2000" dirty="0" smtClean="0">
                <a:solidFill>
                  <a:srgbClr val="FFFF00"/>
                </a:solidFill>
              </a:rPr>
            </a:br>
            <a:r>
              <a:rPr lang="ko-KR" altLang="en-US" sz="2000" dirty="0" smtClean="0">
                <a:solidFill>
                  <a:srgbClr val="FFFF00"/>
                </a:solidFill>
              </a:rPr>
              <a:t>아이디어</a:t>
            </a:r>
            <a:r>
              <a:rPr lang="ko-KR" altLang="en-US" sz="2000" dirty="0" smtClean="0">
                <a:solidFill>
                  <a:srgbClr val="FFFF00"/>
                </a:solidFill>
              </a:rPr>
              <a:t> </a:t>
            </a:r>
            <a:endParaRPr lang="en-US" altLang="ko-KR" sz="2000" dirty="0">
              <a:solidFill>
                <a:srgbClr val="FFFF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890353" y="4532758"/>
            <a:ext cx="3181254" cy="1611033"/>
          </a:xfrm>
          <a:prstGeom prst="ellipse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작성된 마인드맵을 </a:t>
            </a:r>
            <a:endParaRPr lang="en-US" altLang="ko-KR" sz="1500" dirty="0"/>
          </a:p>
          <a:p>
            <a:pPr algn="ctr"/>
            <a:r>
              <a:rPr lang="ko-KR" altLang="en-US" sz="2000" dirty="0">
                <a:solidFill>
                  <a:srgbClr val="FFFF00"/>
                </a:solidFill>
              </a:rPr>
              <a:t>다양한 포맷으로 </a:t>
            </a:r>
            <a:endParaRPr lang="en-US" altLang="ko-KR" sz="2000" dirty="0">
              <a:solidFill>
                <a:srgbClr val="FFFF00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변환</a:t>
            </a:r>
            <a:r>
              <a:rPr lang="en-US" altLang="ko-KR" sz="2000" dirty="0" smtClean="0">
                <a:solidFill>
                  <a:srgbClr val="FFFF00"/>
                </a:solidFill>
              </a:rPr>
              <a:t>(output)</a:t>
            </a:r>
            <a:endParaRPr lang="en-US" altLang="ko-KR" sz="2000" dirty="0">
              <a:solidFill>
                <a:srgbClr val="FFFF00"/>
              </a:solidFill>
            </a:endParaRPr>
          </a:p>
          <a:p>
            <a:pPr algn="ctr"/>
            <a:r>
              <a:rPr lang="en-US" altLang="ko-KR" sz="1500" dirty="0" err="1"/>
              <a:t>ppt</a:t>
            </a:r>
            <a:r>
              <a:rPr lang="en-US" altLang="ko-KR" sz="1500" dirty="0"/>
              <a:t>, html, code, </a:t>
            </a:r>
            <a:r>
              <a:rPr lang="ko-KR" altLang="en-US" sz="1500" dirty="0"/>
              <a:t>등등</a:t>
            </a:r>
            <a:endParaRPr lang="en-US" altLang="ko-KR" sz="1500" dirty="0"/>
          </a:p>
        </p:txBody>
      </p:sp>
      <p:sp>
        <p:nvSpPr>
          <p:cNvPr id="3" name="Left Arrow 2"/>
          <p:cNvSpPr/>
          <p:nvPr/>
        </p:nvSpPr>
        <p:spPr>
          <a:xfrm rot="19205728">
            <a:off x="5882270" y="2252727"/>
            <a:ext cx="493059" cy="43329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3760489">
            <a:off x="5759625" y="4420794"/>
            <a:ext cx="493059" cy="43329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392" y="1008439"/>
            <a:ext cx="410920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</a:t>
            </a:r>
            <a:r>
              <a:rPr lang="en-US" altLang="ko-KR" sz="5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Drawing </a:t>
            </a:r>
          </a:p>
          <a:p>
            <a:pPr algn="ctr"/>
            <a:r>
              <a:rPr lang="en-US" altLang="ko-KR" sz="5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 Map</a:t>
            </a:r>
            <a:endParaRPr lang="ko-KR" altLang="en-US" sz="5000" b="1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스크린샷 2013-01-25 오전 9.42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6" y="2734416"/>
            <a:ext cx="2502488" cy="1897047"/>
          </a:xfrm>
          <a:prstGeom prst="rect">
            <a:avLst/>
          </a:prstGeom>
        </p:spPr>
      </p:pic>
      <p:sp>
        <p:nvSpPr>
          <p:cNvPr id="14" name="직사각형 52"/>
          <p:cNvSpPr/>
          <p:nvPr/>
        </p:nvSpPr>
        <p:spPr>
          <a:xfrm>
            <a:off x="4279136" y="6284840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To make and share 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11" y="4820352"/>
            <a:ext cx="5429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1.</a:t>
            </a:r>
            <a:r>
              <a:rPr lang="ko-KR" altLang="en-US" sz="2200" b="1" dirty="0" smtClean="0"/>
              <a:t> </a:t>
            </a:r>
            <a:r>
              <a:rPr lang="en-US" sz="2200" b="1" dirty="0" smtClean="0"/>
              <a:t>Front-end </a:t>
            </a:r>
            <a:r>
              <a:rPr lang="ko-KR" altLang="en-US" sz="2200" b="1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에디터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커뮤니티 지원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200" b="1" dirty="0" smtClean="0"/>
              <a:t>2.</a:t>
            </a:r>
            <a:r>
              <a:rPr lang="ko-KR" altLang="en-US" sz="2200" b="1" dirty="0" smtClean="0"/>
              <a:t> </a:t>
            </a:r>
            <a:r>
              <a:rPr lang="en-US" sz="2200" b="1" dirty="0" smtClean="0"/>
              <a:t>Back-end   </a:t>
            </a:r>
            <a:r>
              <a:rPr lang="en-US" dirty="0" smtClean="0"/>
              <a:t>: </a:t>
            </a:r>
            <a:r>
              <a:rPr lang="ko-KR" altLang="en-US" dirty="0" smtClean="0"/>
              <a:t>마인드맵 포맷 변환 기능 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조작기능</a:t>
            </a:r>
            <a:endParaRPr lang="en-US" altLang="ko-KR" dirty="0" smtClean="0"/>
          </a:p>
          <a:p>
            <a:r>
              <a:rPr lang="ko-KR" altLang="ko-KR" dirty="0"/>
              <a:t> </a:t>
            </a:r>
            <a:r>
              <a:rPr lang="ko-KR" altLang="en-US" dirty="0" smtClean="0"/>
              <a:t>                         알고리즘 구성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BigData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 작전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44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203" y="191932"/>
            <a:ext cx="82867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to do? &amp; What is value ?</a:t>
            </a:r>
            <a:endParaRPr lang="ko-KR" altLang="en-US" sz="5000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742" y="1343684"/>
            <a:ext cx="840718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/>
              <a:t>학습용도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연관관계 보여주고 줄기를 처음부터 완성하는</a:t>
            </a:r>
            <a:r>
              <a:rPr lang="en-US" altLang="ko-KR" sz="2000" dirty="0" smtClean="0"/>
              <a:t>test </a:t>
            </a:r>
            <a:r>
              <a:rPr lang="ko-KR" altLang="en-US" sz="2000" dirty="0" smtClean="0"/>
              <a:t>기능</a:t>
            </a:r>
            <a:r>
              <a:rPr lang="en-US" altLang="ko-KR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2.</a:t>
            </a:r>
            <a:r>
              <a:rPr lang="ko-KR" altLang="en-US" sz="2000" dirty="0" smtClean="0"/>
              <a:t> 기획회의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github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fork,clone</a:t>
            </a:r>
            <a:r>
              <a:rPr lang="ko-KR" altLang="en-US" sz="2000" dirty="0" smtClean="0"/>
              <a:t> 과 같이 분산환경 기획 작업</a:t>
            </a:r>
            <a:r>
              <a:rPr lang="en-US" altLang="ko-KR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3.</a:t>
            </a:r>
            <a:r>
              <a:rPr lang="ko-KR" altLang="en-US" sz="2000" dirty="0" smtClean="0"/>
              <a:t> 집단 스토리 작성 </a:t>
            </a:r>
            <a:r>
              <a:rPr lang="ko-KR" altLang="ko-KR" sz="2000" dirty="0" smtClean="0"/>
              <a:t>(</a:t>
            </a:r>
            <a:r>
              <a:rPr lang="ko-KR" altLang="en-US" sz="2000" dirty="0" smtClean="0"/>
              <a:t>시나리오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각본  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 집단지성을 이용한 </a:t>
            </a:r>
            <a:r>
              <a:rPr lang="en-US" altLang="ko-KR" sz="2000" dirty="0" smtClean="0"/>
              <a:t>…)</a:t>
            </a:r>
          </a:p>
          <a:p>
            <a:endParaRPr lang="en-US" sz="2000" dirty="0" smtClean="0"/>
          </a:p>
          <a:p>
            <a:r>
              <a:rPr lang="en-US" sz="2000" dirty="0" smtClean="0"/>
              <a:t>4.</a:t>
            </a:r>
            <a:r>
              <a:rPr lang="ko-KR" altLang="en-US" sz="2000" dirty="0" smtClean="0"/>
              <a:t> 계층화된 내용의 주제일 경우 </a:t>
            </a:r>
            <a:r>
              <a:rPr lang="en-US" altLang="ko-KR" sz="2000" dirty="0" smtClean="0"/>
              <a:t>UML</a:t>
            </a:r>
            <a:r>
              <a:rPr lang="ko-KR" altLang="en-US" sz="2000" dirty="0" smtClean="0"/>
              <a:t>대신 </a:t>
            </a:r>
            <a:r>
              <a:rPr lang="en-US" altLang="ko-KR" sz="2000" dirty="0" smtClean="0"/>
              <a:t>mind-map</a:t>
            </a:r>
            <a:r>
              <a:rPr lang="ko-KR" altLang="en-US" sz="2000" dirty="0" smtClean="0"/>
              <a:t> 으로 </a:t>
            </a:r>
            <a:r>
              <a:rPr lang="en-US" altLang="ko-KR" sz="2000" dirty="0" smtClean="0"/>
              <a:t>SW</a:t>
            </a:r>
            <a:r>
              <a:rPr lang="ko-KR" altLang="en-US" sz="2000" dirty="0" smtClean="0"/>
              <a:t>설계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5.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Prezi</a:t>
            </a:r>
            <a:r>
              <a:rPr lang="ko-KR" altLang="en-US" sz="2000" dirty="0" smtClean="0"/>
              <a:t>와같이 </a:t>
            </a:r>
            <a:r>
              <a:rPr lang="en-US" altLang="ko-KR" sz="2000" dirty="0" err="1" smtClean="0"/>
              <a:t>ppt</a:t>
            </a:r>
            <a:r>
              <a:rPr lang="ko-KR" altLang="en-US" sz="2000" dirty="0" smtClean="0"/>
              <a:t>파일을 따로 만들 필요없이 자체적인 프레젠테이션 기능</a:t>
            </a:r>
            <a:endParaRPr lang="en-US" altLang="ko-KR" sz="2000" dirty="0" smtClean="0"/>
          </a:p>
          <a:p>
            <a:endParaRPr lang="en-US" sz="2000" dirty="0" smtClean="0"/>
          </a:p>
          <a:p>
            <a:r>
              <a:rPr lang="en-US" altLang="ko-KR" sz="2000" dirty="0"/>
              <a:t>6</a:t>
            </a:r>
            <a:r>
              <a:rPr lang="en-US" sz="2000" dirty="0" smtClean="0"/>
              <a:t>.</a:t>
            </a:r>
            <a:r>
              <a:rPr lang="ko-KR" altLang="en-US" sz="2000" dirty="0" smtClean="0"/>
              <a:t> 마인드맵 오픈소스를 활용하여 </a:t>
            </a:r>
            <a:endParaRPr lang="en-US" altLang="ko-KR" sz="2000" dirty="0" smtClean="0"/>
          </a:p>
          <a:p>
            <a:r>
              <a:rPr lang="ko-KR" altLang="ko-KR" sz="2000" dirty="0"/>
              <a:t> </a:t>
            </a:r>
            <a:r>
              <a:rPr lang="ko-KR" altLang="en-US" sz="2000" dirty="0" smtClean="0"/>
              <a:t>   다른 포맷으로의 변환관련 및 마인드 맵 기능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조작에 대한 </a:t>
            </a:r>
            <a:endParaRPr lang="en-US" altLang="ko-KR" sz="2000" dirty="0"/>
          </a:p>
          <a:p>
            <a:r>
              <a:rPr lang="ko-KR" altLang="ko-KR" sz="2000" dirty="0" smtClean="0"/>
              <a:t> 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Library</a:t>
            </a:r>
            <a:r>
              <a:rPr lang="ko-KR" altLang="en-US" sz="2000" dirty="0" smtClean="0"/>
              <a:t>를 오픈소스화 한다</a:t>
            </a:r>
            <a:r>
              <a:rPr lang="en-US" altLang="ko-KR" sz="2000" dirty="0" smtClean="0"/>
              <a:t>.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8" name="직사각형 52"/>
          <p:cNvSpPr/>
          <p:nvPr/>
        </p:nvSpPr>
        <p:spPr>
          <a:xfrm>
            <a:off x="4279136" y="6284840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To make and share 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024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0" name="직사각형 52"/>
          <p:cNvSpPr/>
          <p:nvPr/>
        </p:nvSpPr>
        <p:spPr>
          <a:xfrm>
            <a:off x="5145729" y="6299781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Software Project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1256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혈당 측정기</a:t>
            </a:r>
            <a:endParaRPr lang="en-US" altLang="ko-KR" sz="2000" dirty="0" smtClean="0"/>
          </a:p>
          <a:p>
            <a:r>
              <a:rPr lang="ko-KR" altLang="en-US" sz="2000" dirty="0" smtClean="0"/>
              <a:t>가속도 센서</a:t>
            </a:r>
            <a:endParaRPr lang="en-US" altLang="ko-KR" sz="2000" dirty="0" smtClean="0"/>
          </a:p>
          <a:p>
            <a:r>
              <a:rPr lang="ko-KR" altLang="en-US" sz="2000" dirty="0" smtClean="0"/>
              <a:t>초음파 센서</a:t>
            </a:r>
            <a:endParaRPr lang="en-US" altLang="ko-KR" sz="2000" dirty="0" smtClean="0"/>
          </a:p>
          <a:p>
            <a:r>
              <a:rPr lang="ko-KR" altLang="en-US" sz="2000" dirty="0" smtClean="0"/>
              <a:t>기울기 측정 센서</a:t>
            </a:r>
            <a:endParaRPr lang="en-US" altLang="ko-KR" sz="2000" dirty="0" smtClean="0"/>
          </a:p>
          <a:p>
            <a:r>
              <a:rPr lang="ko-KR" altLang="en-US" sz="2000" dirty="0" smtClean="0"/>
              <a:t>적외선 센서</a:t>
            </a:r>
            <a:endParaRPr lang="en-US" altLang="ko-KR" sz="2000" dirty="0" smtClean="0"/>
          </a:p>
          <a:p>
            <a:r>
              <a:rPr lang="ko-KR" altLang="en-US" sz="2000" dirty="0" smtClean="0"/>
              <a:t>이산화탄소 감지 센서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심박도</a:t>
            </a:r>
            <a:r>
              <a:rPr lang="ko-KR" altLang="en-US" sz="2000" dirty="0" smtClean="0"/>
              <a:t> 측정 센서</a:t>
            </a:r>
            <a:endParaRPr lang="en-US" altLang="ko-KR" sz="2000" dirty="0" smtClean="0"/>
          </a:p>
          <a:p>
            <a:r>
              <a:rPr lang="ko-KR" altLang="en-US" sz="2000" dirty="0" smtClean="0"/>
              <a:t>뇌파 측정 센서</a:t>
            </a:r>
            <a:endParaRPr lang="en-US" altLang="ko-KR" sz="2000" dirty="0" smtClean="0"/>
          </a:p>
          <a:p>
            <a:r>
              <a:rPr lang="ko-KR" altLang="en-US" sz="2000" dirty="0" smtClean="0"/>
              <a:t>거리 측정 센서</a:t>
            </a:r>
            <a:endParaRPr lang="en-US" altLang="ko-KR" sz="2000" dirty="0" smtClean="0"/>
          </a:p>
          <a:p>
            <a:r>
              <a:rPr lang="ko-KR" altLang="en-US" sz="2000" dirty="0" smtClean="0"/>
              <a:t>온도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습도 측정 센서</a:t>
            </a:r>
            <a:endParaRPr lang="en-US" altLang="ko-KR" sz="2000" dirty="0" smtClean="0"/>
          </a:p>
          <a:p>
            <a:r>
              <a:rPr lang="ko-KR" altLang="en-US" sz="2000" dirty="0" smtClean="0"/>
              <a:t>모션 센서</a:t>
            </a:r>
            <a:endParaRPr lang="en-US" altLang="ko-KR" sz="2000" dirty="0" smtClean="0"/>
          </a:p>
          <a:p>
            <a:r>
              <a:rPr lang="ko-KR" altLang="en-US" sz="2000" dirty="0" smtClean="0"/>
              <a:t>등등 굉장히 많은 센서들이 존재하고 이를 활용하여 </a:t>
            </a:r>
            <a:r>
              <a:rPr lang="en-US" altLang="ko-KR" sz="2000" dirty="0" smtClean="0"/>
              <a:t>SW</a:t>
            </a:r>
            <a:r>
              <a:rPr lang="ko-KR" altLang="en-US" sz="2000" dirty="0" smtClean="0"/>
              <a:t>아이디어회의를 진행하였음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596589" y="29882"/>
            <a:ext cx="44150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err="1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Additory</a:t>
            </a:r>
            <a:r>
              <a:rPr lang="en-US" altLang="ko-KR" sz="5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Ideas..</a:t>
            </a:r>
            <a:endParaRPr lang="ko-KR" altLang="en-US" sz="5000" b="1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4037648" y="1858287"/>
            <a:ext cx="3567411" cy="1757478"/>
          </a:xfrm>
          <a:prstGeom prst="ellipse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센서 관련 프로젝트 진행을 위한 </a:t>
            </a:r>
            <a:endParaRPr lang="en-US" altLang="ko-KR" sz="15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센서들의 종류들</a:t>
            </a:r>
            <a:r>
              <a:rPr lang="en-US" altLang="ko-KR" sz="2000" dirty="0" smtClean="0">
                <a:solidFill>
                  <a:srgbClr val="FFFF00"/>
                </a:solidFill>
              </a:rPr>
              <a:t>..</a:t>
            </a:r>
            <a:r>
              <a:rPr lang="ko-KR" altLang="en-US" sz="2000" dirty="0" smtClean="0">
                <a:solidFill>
                  <a:srgbClr val="FFFF00"/>
                </a:solidFill>
              </a:rPr>
              <a:t> </a:t>
            </a:r>
            <a:endParaRPr lang="en-US" altLang="ko-K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7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125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눈동자 동공의 움직임을 추출하여 마우스 포인터에 접목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임베디드</a:t>
            </a:r>
            <a:r>
              <a:rPr lang="ko-KR" altLang="en-US" sz="2000" dirty="0" smtClean="0"/>
              <a:t> 소프트웨어 경진대회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[2005</a:t>
            </a:r>
            <a:r>
              <a:rPr lang="ko-KR" altLang="en-US" sz="2000" dirty="0" smtClean="0"/>
              <a:t>년</a:t>
            </a:r>
            <a:r>
              <a:rPr lang="en-US" altLang="ko-KR" sz="2000" dirty="0" smtClean="0"/>
              <a:t>]e-book using EOG human interface</a:t>
            </a:r>
          </a:p>
          <a:p>
            <a:endParaRPr lang="ko-KR" altLang="en-US" sz="2000" dirty="0" smtClean="0"/>
          </a:p>
          <a:p>
            <a:pPr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눈동자 인식해서 </a:t>
            </a:r>
            <a:r>
              <a:rPr lang="ko-KR" altLang="en-US" sz="2000" dirty="0" err="1" smtClean="0"/>
              <a:t>휄체어</a:t>
            </a:r>
            <a:r>
              <a:rPr lang="ko-KR" altLang="en-US" sz="2000" dirty="0" smtClean="0"/>
              <a:t> 제어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임베디드</a:t>
            </a:r>
            <a:r>
              <a:rPr lang="ko-KR" altLang="en-US" sz="2000" dirty="0" smtClean="0"/>
              <a:t> 소프트웨어 경진대회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- [2007</a:t>
            </a:r>
            <a:r>
              <a:rPr lang="ko-KR" altLang="en-US" sz="2000" dirty="0" smtClean="0"/>
              <a:t>년</a:t>
            </a:r>
            <a:r>
              <a:rPr lang="en-US" altLang="ko-KR" sz="2000" dirty="0" smtClean="0"/>
              <a:t>]Eye Control System</a:t>
            </a:r>
          </a:p>
          <a:p>
            <a:endParaRPr lang="ko-KR" altLang="en-US" sz="2000" dirty="0" smtClean="0"/>
          </a:p>
          <a:p>
            <a:pPr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근육의 움직임을 파악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표면근전도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신호 분석하여 지체장애인 </a:t>
            </a:r>
            <a:r>
              <a:rPr lang="ko-KR" altLang="en-US" sz="2000" dirty="0" err="1" smtClean="0"/>
              <a:t>돕는것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임베디드</a:t>
            </a:r>
            <a:r>
              <a:rPr lang="ko-KR" altLang="en-US" sz="2000" dirty="0" smtClean="0"/>
              <a:t> 소프트웨어 경진대회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- [2006</a:t>
            </a:r>
            <a:r>
              <a:rPr lang="ko-KR" altLang="en-US" sz="2000" dirty="0" smtClean="0"/>
              <a:t>년</a:t>
            </a:r>
            <a:r>
              <a:rPr lang="en-US" altLang="ko-KR" sz="2000" dirty="0" smtClean="0"/>
              <a:t>]</a:t>
            </a:r>
            <a:r>
              <a:rPr lang="ko-KR" altLang="en-US" sz="2000" dirty="0" err="1" smtClean="0"/>
              <a:t>표면근전도</a:t>
            </a:r>
            <a:r>
              <a:rPr lang="ko-KR" altLang="en-US" sz="2000" dirty="0" smtClean="0"/>
              <a:t> 기반 </a:t>
            </a:r>
            <a:r>
              <a:rPr lang="en-US" altLang="ko-KR" sz="2000" dirty="0" smtClean="0"/>
              <a:t>HCI</a:t>
            </a:r>
            <a:r>
              <a:rPr lang="ko-KR" altLang="en-US" sz="2000" dirty="0" smtClean="0"/>
              <a:t>구현 및 응용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7026" y="114924"/>
            <a:ext cx="87569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Projects with sensor..</a:t>
            </a:r>
            <a:endParaRPr lang="ko-KR" altLang="en-US" sz="50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145729" y="6299781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Software Project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55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125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초음파센서로 주변 환경을 인지해서 장애물 판단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시각장애인용 초음파 센서 </a:t>
            </a:r>
            <a:r>
              <a:rPr lang="ko-KR" altLang="en-US" sz="2000" dirty="0" err="1" smtClean="0"/>
              <a:t>아이소닉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0871" y="341041"/>
            <a:ext cx="1976273" cy="536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115" y="2277868"/>
            <a:ext cx="55530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52"/>
          <p:cNvSpPr/>
          <p:nvPr/>
        </p:nvSpPr>
        <p:spPr>
          <a:xfrm>
            <a:off x="5145729" y="6299781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        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Software Project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27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1153</Words>
  <Application>Microsoft Macintosh PowerPoint</Application>
  <PresentationFormat>On-screen Show (4:3)</PresentationFormat>
  <Paragraphs>192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아이디어 기록 &amp; 공유 플랫폼 Social Drawing Mind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yukult400@gmail.com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자전거 공유경제 E.T Bike</dc:title>
  <dc:creator>송 태웅</dc:creator>
  <cp:lastModifiedBy>송 태웅</cp:lastModifiedBy>
  <cp:revision>505</cp:revision>
  <cp:lastPrinted>2012-11-18T16:47:21Z</cp:lastPrinted>
  <dcterms:created xsi:type="dcterms:W3CDTF">2012-11-16T23:10:03Z</dcterms:created>
  <dcterms:modified xsi:type="dcterms:W3CDTF">2013-01-25T01:37:31Z</dcterms:modified>
</cp:coreProperties>
</file>