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333" r:id="rId3"/>
    <p:sldId id="331" r:id="rId4"/>
    <p:sldId id="353" r:id="rId5"/>
    <p:sldId id="354" r:id="rId6"/>
    <p:sldId id="355" r:id="rId7"/>
    <p:sldId id="356" r:id="rId8"/>
    <p:sldId id="357" r:id="rId9"/>
    <p:sldId id="361" r:id="rId10"/>
    <p:sldId id="362" r:id="rId11"/>
    <p:sldId id="363" r:id="rId12"/>
    <p:sldId id="364" r:id="rId13"/>
    <p:sldId id="365" r:id="rId14"/>
    <p:sldId id="366" r:id="rId15"/>
    <p:sldId id="338" r:id="rId16"/>
    <p:sldId id="360" r:id="rId17"/>
    <p:sldId id="340" r:id="rId18"/>
    <p:sldId id="341" r:id="rId19"/>
    <p:sldId id="349" r:id="rId20"/>
    <p:sldId id="352" r:id="rId21"/>
    <p:sldId id="35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B614"/>
    <a:srgbClr val="C2B13D"/>
    <a:srgbClr val="C35D51"/>
    <a:srgbClr val="EBA53A"/>
    <a:srgbClr val="8CC7B7"/>
    <a:srgbClr val="6D69F7"/>
    <a:srgbClr val="E7D348"/>
    <a:srgbClr val="C6B63F"/>
    <a:srgbClr val="EB5F6C"/>
    <a:srgbClr val="EB8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7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08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1F76C-1277-3B43-8CF4-1039DD0D4593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767D8-86DB-5943-9E47-18E26EC3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5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9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3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0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3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0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8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6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77778-3429-0045-93E3-01F57ED9EF83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8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207" y="367315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latin typeface="Bernard MT Condensed"/>
                <a:cs typeface="Bernard MT Condensed"/>
              </a:rPr>
              <a:t>Social Drawing Mind Map</a:t>
            </a:r>
            <a:br>
              <a:rPr lang="en-US" altLang="ko-KR" sz="2500" dirty="0" smtClean="0">
                <a:latin typeface="Bernard MT Condensed"/>
                <a:cs typeface="Bernard MT Condensed"/>
              </a:rPr>
            </a:br>
            <a:r>
              <a:rPr lang="en-US" altLang="ko-KR" sz="5500" dirty="0" smtClean="0">
                <a:latin typeface="Bernard MT Condensed"/>
                <a:cs typeface="Bernard MT Condensed"/>
              </a:rPr>
              <a:t>“ Fill Idea ”</a:t>
            </a:r>
            <a:endParaRPr lang="en-US" sz="5500" dirty="0">
              <a:latin typeface="Bernard MT Condensed"/>
              <a:cs typeface="Bernard MT Condensed"/>
            </a:endParaRPr>
          </a:p>
        </p:txBody>
      </p:sp>
      <p:sp>
        <p:nvSpPr>
          <p:cNvPr id="6" name="순서도: 수동 입력 21"/>
          <p:cNvSpPr>
            <a:spLocks noChangeArrowheads="1"/>
          </p:cNvSpPr>
          <p:nvPr/>
        </p:nvSpPr>
        <p:spPr bwMode="auto">
          <a:xfrm rot="10800000">
            <a:off x="-23814" y="-3177"/>
            <a:ext cx="794908" cy="3586687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  <a:extLst/>
        </p:spPr>
        <p:txBody>
          <a:bodyPr anchor="ctr"/>
          <a:lstStyle/>
          <a:p>
            <a:pPr algn="ctr"/>
            <a:endParaRPr lang="ko-KR" altLang="en-US"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47" y="86853"/>
            <a:ext cx="692497" cy="30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lang="en-US" altLang="ko-KR" sz="1650" b="1" dirty="0" smtClean="0">
                <a:latin typeface="Adobe 고딕 Std B" charset="0"/>
                <a:ea typeface="Adobe 고딕 Std B" charset="0"/>
                <a:cs typeface="Adobe 고딕 Std B" charset="0"/>
              </a:rPr>
              <a:t>Social Drawing Mind Map</a:t>
            </a:r>
            <a:r>
              <a:rPr lang="ko-KR" altLang="en-US" sz="1650" b="1" dirty="0" smtClean="0">
                <a:latin typeface="Adobe 고딕 Std B" charset="0"/>
                <a:ea typeface="Adobe 고딕 Std B" charset="0"/>
                <a:cs typeface="Adobe 고딕 Std B" charset="0"/>
              </a:rPr>
              <a:t> </a:t>
            </a:r>
            <a:endParaRPr lang="en-US" altLang="ko-KR" sz="1650" b="1" dirty="0" smtClean="0">
              <a:latin typeface="Adobe 고딕 Std B" charset="0"/>
              <a:ea typeface="Adobe 고딕 Std B" charset="0"/>
              <a:cs typeface="Adobe 고딕 Std B" charset="0"/>
            </a:endParaRPr>
          </a:p>
          <a:p>
            <a:pPr eaLnBrk="1" hangingPunct="1"/>
            <a:r>
              <a:rPr lang="en-US" altLang="ko-KR" sz="1650" b="1" dirty="0" smtClean="0">
                <a:latin typeface="Adobe 고딕 Std B" charset="0"/>
                <a:ea typeface="Adobe 고딕 Std B" charset="0"/>
                <a:cs typeface="Adobe 고딕 Std B" charset="0"/>
              </a:rPr>
              <a:t> “ Fill Idea ”</a:t>
            </a:r>
            <a:endParaRPr lang="ko-KR" altLang="en-US" sz="1650" b="1" dirty="0">
              <a:latin typeface="Adobe 고딕 Std B" charset="0"/>
              <a:ea typeface="Adobe 고딕 Std B" charset="0"/>
              <a:cs typeface="Adobe 고딕 Std B" charset="0"/>
            </a:endParaRPr>
          </a:p>
        </p:txBody>
      </p:sp>
      <p:sp>
        <p:nvSpPr>
          <p:cNvPr id="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0" name="직사각형 25"/>
          <p:cNvSpPr/>
          <p:nvPr/>
        </p:nvSpPr>
        <p:spPr>
          <a:xfrm>
            <a:off x="47625" y="6251575"/>
            <a:ext cx="3862388" cy="571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625" y="6483685"/>
            <a:ext cx="6347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Copyright © </a:t>
            </a:r>
            <a:r>
              <a:rPr lang="en-US" sz="1100" b="1" dirty="0" smtClean="0"/>
              <a:t>2013, Embedded System Lab  , </a:t>
            </a:r>
            <a:r>
              <a:rPr lang="en-US" sz="1100" b="1" dirty="0" err="1" smtClean="0"/>
              <a:t>Hansung</a:t>
            </a:r>
            <a:r>
              <a:rPr lang="en-US" sz="1100" b="1" dirty="0" smtClean="0"/>
              <a:t> University , All </a:t>
            </a:r>
            <a:r>
              <a:rPr lang="en-US" sz="1100" b="1" dirty="0"/>
              <a:t>rights reserved</a:t>
            </a:r>
            <a:endParaRPr lang="en-US" sz="1100" dirty="0">
              <a:latin typeface="맑은고딕"/>
              <a:cs typeface="맑은고딕"/>
            </a:endParaRPr>
          </a:p>
        </p:txBody>
      </p:sp>
      <p:sp>
        <p:nvSpPr>
          <p:cNvPr id="13" name="타원형 설명선 12"/>
          <p:cNvSpPr/>
          <p:nvPr/>
        </p:nvSpPr>
        <p:spPr>
          <a:xfrm>
            <a:off x="5801406" y="5143181"/>
            <a:ext cx="3251878" cy="1108394"/>
          </a:xfrm>
          <a:prstGeom prst="wedgeEllipseCallout">
            <a:avLst>
              <a:gd name="adj1" fmla="val -17068"/>
              <a:gd name="adj2" fmla="val 5835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b="1" dirty="0" smtClean="0"/>
              <a:t>2013</a:t>
            </a:r>
            <a:r>
              <a:rPr lang="ko-KR" altLang="en-US" b="1" dirty="0" smtClean="0"/>
              <a:t> 설계 프로젝트 </a:t>
            </a:r>
            <a:endParaRPr lang="en-US" altLang="ko-KR" b="1" dirty="0" smtClean="0"/>
          </a:p>
          <a:p>
            <a:pPr algn="r">
              <a:lnSpc>
                <a:spcPct val="150000"/>
              </a:lnSpc>
              <a:defRPr/>
            </a:pPr>
            <a:r>
              <a:rPr lang="ko-KR" altLang="en-US" sz="1200" b="1" dirty="0" smtClean="0"/>
              <a:t>송태웅</a:t>
            </a:r>
            <a:r>
              <a:rPr lang="ko-KR" altLang="ko-KR" sz="1200" b="1" dirty="0" smtClean="0"/>
              <a:t>,</a:t>
            </a:r>
            <a:r>
              <a:rPr lang="ko-KR" altLang="en-US" sz="1200" b="1" dirty="0" smtClean="0"/>
              <a:t> 신승진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 장영창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 김미림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      </a:t>
            </a:r>
            <a:endParaRPr lang="en-US" altLang="ko-KR" sz="1200" b="1" dirty="0" smtClean="0"/>
          </a:p>
        </p:txBody>
      </p:sp>
      <p:pic>
        <p:nvPicPr>
          <p:cNvPr id="14" name="Picture 13" descr="hansu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64" y="6305353"/>
            <a:ext cx="1078920" cy="420596"/>
          </a:xfrm>
          <a:prstGeom prst="rect">
            <a:avLst/>
          </a:prstGeom>
        </p:spPr>
      </p:pic>
      <p:pic>
        <p:nvPicPr>
          <p:cNvPr id="3" name="Picture 2" descr="d0102022_4e129278334d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59" y="86853"/>
            <a:ext cx="5059129" cy="35689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207" y="5346816"/>
            <a:ext cx="499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불완전한 생각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작전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전략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(mind-map)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등을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함께 구체화 하고 강화하고 채워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(fill)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나간다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3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Fill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7624" y="0"/>
            <a:ext cx="66921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use “ Fill Idea ” ? 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990600"/>
            <a:ext cx="812641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75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Fill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7624" y="0"/>
            <a:ext cx="66921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use “ Fill Idea ” ? 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990600"/>
            <a:ext cx="812641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75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Fill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7624" y="0"/>
            <a:ext cx="66921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use “ Fill Idea ” ? 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990600"/>
            <a:ext cx="812641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75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Fill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7624" y="0"/>
            <a:ext cx="66921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use “ Fill Idea ” ? 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990600"/>
            <a:ext cx="812641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75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Fill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7624" y="0"/>
            <a:ext cx="66921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use “ Fill Idea ” ? 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990600"/>
            <a:ext cx="812641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75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25850" y="-33520"/>
            <a:ext cx="71755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Functions..</a:t>
            </a:r>
            <a:endParaRPr lang="ko-KR" altLang="en-US" sz="5000" b="1" dirty="0">
              <a:solidFill>
                <a:srgbClr val="EB5F6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Fill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118" y="851652"/>
            <a:ext cx="794870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/>
              <a:t>1. </a:t>
            </a:r>
            <a:r>
              <a:rPr lang="ko-KR" altLang="en-US" sz="2300" dirty="0" smtClean="0"/>
              <a:t>회원제 </a:t>
            </a:r>
            <a:r>
              <a:rPr lang="ko-KR" altLang="en-US" sz="2300" dirty="0" smtClean="0"/>
              <a:t>관리</a:t>
            </a:r>
            <a:endParaRPr lang="en-US" altLang="ko-KR" sz="2300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이메일과 패스워드로 간단하게 로그인 </a:t>
            </a:r>
            <a:endParaRPr lang="en-US" altLang="ko-KR" dirty="0"/>
          </a:p>
          <a:p>
            <a:endParaRPr lang="ko-KR" altLang="en-US" dirty="0"/>
          </a:p>
          <a:p>
            <a:r>
              <a:rPr lang="en-US" sz="2300" dirty="0"/>
              <a:t>2. Mind-Map </a:t>
            </a:r>
            <a:r>
              <a:rPr lang="en-US" sz="2300" dirty="0" smtClean="0"/>
              <a:t>생성하기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프로젝트 주제 결정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프로젝트 요약글 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참여인원 </a:t>
            </a:r>
            <a:r>
              <a:rPr lang="ko-KR" altLang="en-US" dirty="0" smtClean="0"/>
              <a:t>선택 및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(Mind-Map</a:t>
            </a:r>
            <a:r>
              <a:rPr lang="ko-KR" altLang="en-US" dirty="0" smtClean="0"/>
              <a:t> 수정 가능한 인원 관리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마인드맵 </a:t>
            </a:r>
            <a:r>
              <a:rPr lang="ko-KR" altLang="en-US" dirty="0"/>
              <a:t>편집 </a:t>
            </a:r>
            <a:endParaRPr lang="en-US" altLang="ko-KR" dirty="0"/>
          </a:p>
          <a:p>
            <a:r>
              <a:rPr lang="ko-KR" altLang="en-US" dirty="0" smtClean="0"/>
              <a:t> </a:t>
            </a:r>
            <a:endParaRPr lang="en-US" dirty="0"/>
          </a:p>
          <a:p>
            <a:r>
              <a:rPr lang="en-US" sz="2300" dirty="0"/>
              <a:t>3. Mind-Map </a:t>
            </a:r>
            <a:r>
              <a:rPr lang="en-US" sz="2300" dirty="0" smtClean="0"/>
              <a:t>참여하기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Join </a:t>
            </a:r>
            <a:r>
              <a:rPr lang="en-US" altLang="ko-KR" dirty="0" smtClean="0"/>
              <a:t>now</a:t>
            </a:r>
            <a:r>
              <a:rPr lang="ko-KR" altLang="en-US" dirty="0" smtClean="0"/>
              <a:t>버튼을 통해서 마인드맵 작업 </a:t>
            </a:r>
            <a:r>
              <a:rPr lang="en-US" altLang="ko-KR" dirty="0" smtClean="0"/>
              <a:t>(write)</a:t>
            </a:r>
            <a:r>
              <a:rPr lang="ko-KR" altLang="en-US" dirty="0" smtClean="0"/>
              <a:t>권한 </a:t>
            </a:r>
            <a:r>
              <a:rPr lang="ko-KR" altLang="en-US" dirty="0" smtClean="0"/>
              <a:t>받기</a:t>
            </a:r>
            <a:r>
              <a:rPr lang="en-US" altLang="ko-KR" dirty="0" smtClean="0"/>
              <a:t>(</a:t>
            </a:r>
            <a:r>
              <a:rPr lang="en-US" altLang="ko-KR" sz="1400" dirty="0" smtClean="0"/>
              <a:t>Mind-Map </a:t>
            </a:r>
            <a:r>
              <a:rPr lang="ko-KR" altLang="en-US" sz="1400" dirty="0" smtClean="0"/>
              <a:t>수정 요청 가능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/>
              <a:t>마인드맵 수정하고 적용 </a:t>
            </a:r>
            <a:r>
              <a:rPr lang="ko-KR" altLang="en-US" dirty="0" smtClean="0"/>
              <a:t>요청기능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피드백 </a:t>
            </a:r>
            <a:r>
              <a:rPr lang="ko-KR" altLang="en-US" dirty="0"/>
              <a:t>메세지 프로젝트 책임자에게 보내기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/>
              <a:t>히스토리 보기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현재까지 </a:t>
            </a:r>
            <a:r>
              <a:rPr lang="en-US" altLang="ko-KR" dirty="0" smtClean="0"/>
              <a:t>Mind-Map </a:t>
            </a:r>
            <a:r>
              <a:rPr lang="ko-KR" altLang="en-US" dirty="0" smtClean="0"/>
              <a:t>수정 기록 보기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활동사항 그래프로 보기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자신의 참여한 기록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접속률 등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sz="1200" dirty="0"/>
          </a:p>
          <a:p>
            <a:r>
              <a:rPr lang="en-US" sz="2300" dirty="0" smtClean="0"/>
              <a:t>4. Mind-Map 복제하기</a:t>
            </a:r>
          </a:p>
          <a:p>
            <a:r>
              <a:rPr lang="ko-KR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smtClean="0"/>
              <a:t>Open</a:t>
            </a:r>
            <a:r>
              <a:rPr lang="ko-KR" altLang="en-US" dirty="0" smtClean="0"/>
              <a:t>된 다른 프로젝트를 내 프로젝트로 복제해서 따로 작업 진행하는 기능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876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31614" y="-48463"/>
            <a:ext cx="71755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solidFill>
                  <a:srgbClr val="EB5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Functions..</a:t>
            </a:r>
            <a:endParaRPr lang="ko-KR" altLang="en-US" sz="5000" b="1" dirty="0">
              <a:solidFill>
                <a:srgbClr val="EB5F6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Fill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8236" y="926357"/>
            <a:ext cx="7948706" cy="5740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smtClean="0"/>
              <a:t>5. </a:t>
            </a:r>
            <a:r>
              <a:rPr lang="en-US" altLang="ko-KR" sz="2300" dirty="0"/>
              <a:t>Mind-Map </a:t>
            </a:r>
            <a:r>
              <a:rPr lang="ko-KR" altLang="en-US" sz="2300" dirty="0"/>
              <a:t>다른프로젝트 리스트 </a:t>
            </a:r>
            <a:r>
              <a:rPr lang="ko-KR" altLang="en-US" sz="2300" dirty="0" smtClean="0"/>
              <a:t>보기</a:t>
            </a:r>
            <a:endParaRPr lang="en-US" altLang="ko-KR" sz="2300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새롭게 생성된 순서별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이번달 인기순위별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누적 인기순위별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이번달 활동 순위별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누적 활동 순위별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sz="2300" dirty="0"/>
              <a:t>6. Mind-Map</a:t>
            </a:r>
            <a:r>
              <a:rPr lang="ko-KR" altLang="en-US" sz="2300" dirty="0"/>
              <a:t>을 다른 포맷으로 </a:t>
            </a:r>
            <a:r>
              <a:rPr lang="ko-KR" altLang="en-US" sz="2300" dirty="0" smtClean="0"/>
              <a:t>자동변환하기</a:t>
            </a:r>
            <a:endParaRPr lang="en-US" altLang="ko-KR" sz="2300" dirty="0" smtClean="0"/>
          </a:p>
          <a:p>
            <a:r>
              <a:rPr lang="ko-KR" altLang="ko-KR" dirty="0" smtClean="0"/>
              <a:t>-</a:t>
            </a:r>
            <a:r>
              <a:rPr lang="ko-KR" altLang="en-US" dirty="0" smtClean="0"/>
              <a:t>  작성된 마인드맵을 원하는 </a:t>
            </a:r>
            <a:r>
              <a:rPr lang="ko-KR" altLang="en-US" dirty="0" smtClean="0"/>
              <a:t>결과물로 </a:t>
            </a:r>
            <a:r>
              <a:rPr lang="ko-KR" altLang="en-US" dirty="0" smtClean="0"/>
              <a:t>변환해준다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ppt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hwp</a:t>
            </a:r>
            <a:r>
              <a:rPr lang="en-US" altLang="ko-KR" dirty="0" smtClean="0"/>
              <a:t>, HTML, code 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…</a:t>
            </a:r>
          </a:p>
          <a:p>
            <a:endParaRPr lang="en-US" altLang="ko-KR" dirty="0"/>
          </a:p>
          <a:p>
            <a:r>
              <a:rPr lang="en-US" altLang="ko-KR" sz="2300" dirty="0"/>
              <a:t>7. </a:t>
            </a:r>
            <a:r>
              <a:rPr lang="ko-KR" altLang="en-US" sz="2300" dirty="0"/>
              <a:t>개인점수 관리 </a:t>
            </a:r>
            <a:endParaRPr lang="en-US" altLang="ko-KR" sz="2300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Mind-Map</a:t>
            </a:r>
            <a:r>
              <a:rPr lang="ko-KR" altLang="en-US" dirty="0" smtClean="0"/>
              <a:t>의 기여도에 따라서 평가점수를 받을수있다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Mind-Map</a:t>
            </a:r>
            <a:r>
              <a:rPr lang="ko-KR" altLang="en-US" dirty="0" smtClean="0"/>
              <a:t>의 기여도에 따라서 평가점수를 줄수있다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점수에 따라서 등급</a:t>
            </a:r>
            <a:r>
              <a:rPr lang="en-US" altLang="ko-KR" dirty="0" smtClean="0"/>
              <a:t>,</a:t>
            </a:r>
            <a:r>
              <a:rPr lang="ko-KR" altLang="en-US" dirty="0" smtClean="0"/>
              <a:t> 순위가 매겨진다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누적별</a:t>
            </a:r>
            <a:r>
              <a:rPr lang="en-US" altLang="ko-KR" dirty="0" smtClean="0"/>
              <a:t>,</a:t>
            </a:r>
            <a:r>
              <a:rPr lang="ko-KR" altLang="en-US" dirty="0" smtClean="0"/>
              <a:t>분야별 등등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sz="2300" dirty="0" smtClean="0"/>
              <a:t>8</a:t>
            </a:r>
            <a:r>
              <a:rPr lang="en-US" altLang="ko-KR" sz="2300" dirty="0"/>
              <a:t>. </a:t>
            </a:r>
            <a:r>
              <a:rPr lang="ko-KR" altLang="en-US" sz="2300" dirty="0" smtClean="0"/>
              <a:t>평가하기</a:t>
            </a:r>
            <a:endParaRPr lang="en-US" altLang="ko-KR" sz="2300" dirty="0" smtClean="0"/>
          </a:p>
          <a:p>
            <a:r>
              <a:rPr lang="ko-KR" altLang="ko-KR" dirty="0" smtClean="0"/>
              <a:t>-</a:t>
            </a:r>
            <a:r>
              <a:rPr lang="ko-KR" altLang="en-US" dirty="0" smtClean="0"/>
              <a:t>  </a:t>
            </a:r>
            <a:r>
              <a:rPr lang="en-US" altLang="ko-KR" dirty="0" smtClean="0"/>
              <a:t>Mind-Map</a:t>
            </a:r>
            <a:r>
              <a:rPr lang="ko-KR" altLang="en-US" dirty="0" smtClean="0"/>
              <a:t>에 달린 노드에 대하여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댓글을 개인적으로 달수있다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75730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4880" y="209176"/>
            <a:ext cx="56301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‘ Fill Idea ’ ? </a:t>
            </a:r>
            <a:endParaRPr lang="ko-KR" altLang="en-US" sz="5000" b="1" dirty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1105647" y="1320405"/>
            <a:ext cx="7291294" cy="1757478"/>
          </a:xfrm>
          <a:prstGeom prst="ellipse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FFFF00"/>
                </a:solidFill>
              </a:rPr>
              <a:t>" </a:t>
            </a:r>
            <a:r>
              <a:rPr lang="en-US" altLang="ko-KR" sz="2000" dirty="0">
                <a:solidFill>
                  <a:srgbClr val="FFFF00"/>
                </a:solidFill>
              </a:rPr>
              <a:t>Fill-Idea "</a:t>
            </a:r>
            <a:r>
              <a:rPr lang="ko-KR" altLang="en-US" sz="1600" dirty="0"/>
              <a:t>의 뜻은 </a:t>
            </a:r>
            <a:r>
              <a:rPr lang="ko-KR" altLang="en-US" sz="1600" dirty="0" smtClean="0"/>
              <a:t>정리는 했지만 </a:t>
            </a:r>
            <a:r>
              <a:rPr lang="ko-KR" altLang="en-US" sz="2000" dirty="0" smtClean="0">
                <a:solidFill>
                  <a:srgbClr val="FFFF00"/>
                </a:solidFill>
              </a:rPr>
              <a:t>불완전한 </a:t>
            </a:r>
            <a:r>
              <a:rPr lang="en-US" altLang="ko-KR" sz="2000" dirty="0">
                <a:solidFill>
                  <a:srgbClr val="FFFF00"/>
                </a:solidFill>
              </a:rPr>
              <a:t>Idea</a:t>
            </a:r>
            <a:r>
              <a:rPr lang="ko-KR" altLang="en-US" sz="1600" dirty="0"/>
              <a:t>를 </a:t>
            </a:r>
            <a:endParaRPr lang="en-US" altLang="ko-KR" sz="1600" dirty="0" smtClean="0"/>
          </a:p>
          <a:p>
            <a:pPr algn="ctr"/>
            <a:r>
              <a:rPr lang="ko-KR" altLang="en-US" sz="2000" dirty="0" smtClean="0">
                <a:solidFill>
                  <a:srgbClr val="FFFF00"/>
                </a:solidFill>
              </a:rPr>
              <a:t>채워</a:t>
            </a:r>
            <a:r>
              <a:rPr lang="ko-KR" altLang="en-US" sz="1600" dirty="0" smtClean="0"/>
              <a:t>나간다</a:t>
            </a:r>
            <a:r>
              <a:rPr lang="en-US" altLang="ko-KR" sz="1600" dirty="0" smtClean="0"/>
              <a:t>,</a:t>
            </a:r>
            <a:r>
              <a:rPr lang="ko-KR" altLang="en-US" sz="2000" dirty="0" smtClean="0">
                <a:solidFill>
                  <a:srgbClr val="FFFF00"/>
                </a:solidFill>
              </a:rPr>
              <a:t>구체화</a:t>
            </a:r>
            <a:r>
              <a:rPr lang="ko-KR" altLang="en-US" sz="1600" dirty="0" smtClean="0"/>
              <a:t>해 </a:t>
            </a:r>
            <a:r>
              <a:rPr lang="ko-KR" altLang="en-US" sz="1600" dirty="0"/>
              <a:t>나간다</a:t>
            </a:r>
            <a:r>
              <a:rPr lang="en-US" altLang="ko-KR" sz="1600" dirty="0"/>
              <a:t>, </a:t>
            </a:r>
            <a:r>
              <a:rPr lang="ko-KR" altLang="en-US" sz="1600" dirty="0"/>
              <a:t>굳혀 나간다</a:t>
            </a:r>
            <a:r>
              <a:rPr lang="en-US" altLang="ko-KR" sz="1600" dirty="0"/>
              <a:t>, </a:t>
            </a:r>
            <a:endParaRPr lang="en-US" altLang="ko-KR" sz="1600" dirty="0" smtClean="0"/>
          </a:p>
          <a:p>
            <a:pPr algn="ctr"/>
            <a:r>
              <a:rPr lang="ko-KR" altLang="en-US" sz="2000" dirty="0" smtClean="0">
                <a:solidFill>
                  <a:srgbClr val="FFFF00"/>
                </a:solidFill>
              </a:rPr>
              <a:t>더 </a:t>
            </a:r>
            <a:r>
              <a:rPr lang="ko-KR" altLang="en-US" sz="2000" dirty="0">
                <a:solidFill>
                  <a:srgbClr val="FFFF00"/>
                </a:solidFill>
              </a:rPr>
              <a:t>강하게 </a:t>
            </a:r>
            <a:r>
              <a:rPr lang="ko-KR" altLang="en-US" sz="1600" dirty="0"/>
              <a:t>만들어 나간다</a:t>
            </a:r>
            <a:r>
              <a:rPr lang="en-US" altLang="ko-KR" sz="1600" dirty="0"/>
              <a:t>. </a:t>
            </a:r>
          </a:p>
        </p:txBody>
      </p:sp>
      <p:sp>
        <p:nvSpPr>
          <p:cNvPr id="7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Fill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2236" y="3810000"/>
            <a:ext cx="844176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/>
              <a:t> </a:t>
            </a:r>
            <a:r>
              <a:rPr lang="ko-KR" altLang="en-US" sz="2200" dirty="0"/>
              <a:t>프로젝트가 추구하려는것 </a:t>
            </a:r>
            <a:r>
              <a:rPr lang="en-US" altLang="ko-KR" sz="2200" dirty="0"/>
              <a:t>:</a:t>
            </a:r>
          </a:p>
          <a:p>
            <a:endParaRPr lang="en-US" dirty="0"/>
          </a:p>
          <a:p>
            <a:r>
              <a:rPr lang="en-US" altLang="ko-KR" dirty="0"/>
              <a:t>1. </a:t>
            </a:r>
            <a:r>
              <a:rPr lang="ko-KR" altLang="en-US" dirty="0">
                <a:solidFill>
                  <a:srgbClr val="FF0000"/>
                </a:solidFill>
              </a:rPr>
              <a:t>불완전한</a:t>
            </a:r>
            <a:r>
              <a:rPr lang="ko-KR" altLang="en-US" dirty="0"/>
              <a:t> 생각</a:t>
            </a:r>
            <a:r>
              <a:rPr lang="en-US" altLang="ko-KR" dirty="0"/>
              <a:t>,</a:t>
            </a:r>
            <a:r>
              <a:rPr lang="ko-KR" altLang="en-US" dirty="0"/>
              <a:t>작전</a:t>
            </a:r>
            <a:r>
              <a:rPr lang="en-US" altLang="ko-KR" dirty="0"/>
              <a:t>,</a:t>
            </a:r>
            <a:r>
              <a:rPr lang="ko-KR" altLang="en-US" dirty="0"/>
              <a:t>전략</a:t>
            </a:r>
            <a:r>
              <a:rPr lang="en-US" altLang="ko-KR" dirty="0"/>
              <a:t>(mind-map)</a:t>
            </a:r>
            <a:r>
              <a:rPr lang="ko-KR" altLang="en-US" dirty="0"/>
              <a:t>등을 </a:t>
            </a:r>
            <a:r>
              <a:rPr lang="ko-KR" altLang="en-US" dirty="0">
                <a:solidFill>
                  <a:srgbClr val="FF0000"/>
                </a:solidFill>
              </a:rPr>
              <a:t>함께 구체화 </a:t>
            </a:r>
            <a:r>
              <a:rPr lang="ko-KR" altLang="en-US" dirty="0"/>
              <a:t>하고</a:t>
            </a:r>
            <a:r>
              <a:rPr lang="en-US" altLang="ko-KR" dirty="0"/>
              <a:t>,</a:t>
            </a:r>
          </a:p>
          <a:p>
            <a:r>
              <a:rPr lang="ko-KR" altLang="en-US" dirty="0" smtClean="0"/>
              <a:t>    강화하고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채워</a:t>
            </a:r>
            <a:r>
              <a:rPr lang="en-US" altLang="ko-KR" dirty="0"/>
              <a:t>(fill)</a:t>
            </a:r>
            <a:r>
              <a:rPr lang="ko-KR" altLang="en-US" dirty="0"/>
              <a:t>나간다</a:t>
            </a:r>
            <a:r>
              <a:rPr lang="en-US" altLang="ko-KR" dirty="0"/>
              <a:t>. </a:t>
            </a:r>
            <a:r>
              <a:rPr lang="ko-KR" altLang="en-US" dirty="0"/>
              <a:t>그리고 단단해진 결과물을 </a:t>
            </a:r>
            <a:r>
              <a:rPr lang="ko-KR" altLang="en-US" dirty="0" smtClean="0">
                <a:solidFill>
                  <a:srgbClr val="FF0000"/>
                </a:solidFill>
              </a:rPr>
              <a:t>공유</a:t>
            </a:r>
            <a:r>
              <a:rPr lang="ko-KR" altLang="en-US" dirty="0" smtClean="0"/>
              <a:t>한다</a:t>
            </a:r>
            <a:r>
              <a:rPr lang="en-US" altLang="ko-KR" dirty="0"/>
              <a:t>.(Be Social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생각의</a:t>
            </a:r>
            <a:r>
              <a:rPr lang="ko-KR" altLang="en-US" dirty="0">
                <a:solidFill>
                  <a:srgbClr val="FF0000"/>
                </a:solidFill>
              </a:rPr>
              <a:t>정리</a:t>
            </a:r>
            <a:r>
              <a:rPr lang="en-US" altLang="ko-KR" dirty="0"/>
              <a:t>(mind-map)</a:t>
            </a:r>
            <a:r>
              <a:rPr lang="ko-KR" altLang="en-US" dirty="0"/>
              <a:t>와 </a:t>
            </a:r>
            <a:r>
              <a:rPr lang="ko-KR" altLang="en-US" dirty="0">
                <a:solidFill>
                  <a:srgbClr val="FF0000"/>
                </a:solidFill>
              </a:rPr>
              <a:t>동시에 </a:t>
            </a:r>
            <a:r>
              <a:rPr lang="en-US" altLang="ko-KR" dirty="0">
                <a:solidFill>
                  <a:srgbClr val="FF0000"/>
                </a:solidFill>
              </a:rPr>
              <a:t>output</a:t>
            </a:r>
            <a:r>
              <a:rPr lang="en-US" altLang="ko-KR" dirty="0"/>
              <a:t>(</a:t>
            </a:r>
            <a:r>
              <a:rPr lang="ko-KR" altLang="en-US" dirty="0"/>
              <a:t>문서</a:t>
            </a:r>
            <a:r>
              <a:rPr lang="en-US" altLang="ko-KR" dirty="0"/>
              <a:t>, </a:t>
            </a:r>
            <a:r>
              <a:rPr lang="en-US" altLang="ko-KR" dirty="0" err="1"/>
              <a:t>ppt</a:t>
            </a:r>
            <a:r>
              <a:rPr lang="en-US" altLang="ko-KR" dirty="0"/>
              <a:t>, code...)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7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287059" y="3660587"/>
            <a:ext cx="3242235" cy="26050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000" dirty="0" smtClean="0"/>
              <a:t>1</a:t>
            </a:r>
            <a:r>
              <a:rPr lang="en-US" altLang="ko-KR" sz="2000" dirty="0"/>
              <a:t>. </a:t>
            </a:r>
            <a:r>
              <a:rPr lang="ko-KR" altLang="en-US" sz="2000" dirty="0"/>
              <a:t>작가</a:t>
            </a:r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개발자</a:t>
            </a:r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기획자</a:t>
            </a:r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ko-KR" altLang="en-US" sz="2000" dirty="0"/>
              <a:t>디자이너</a:t>
            </a:r>
          </a:p>
          <a:p>
            <a:pPr marL="0" indent="0">
              <a:buNone/>
            </a:pPr>
            <a:r>
              <a:rPr lang="en-US" altLang="ko-KR" sz="2000" dirty="0"/>
              <a:t>5. </a:t>
            </a:r>
            <a:r>
              <a:rPr lang="ko-KR" altLang="en-US" sz="2000" dirty="0" smtClean="0"/>
              <a:t>학생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ko-KR" sz="2000" dirty="0" smtClean="0"/>
              <a:t>6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요리사 연습생</a:t>
            </a:r>
            <a:r>
              <a:rPr lang="ko-KR" altLang="ko-KR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등등</a:t>
            </a:r>
            <a:r>
              <a:rPr lang="en-US" altLang="ko-KR" sz="2000" dirty="0" smtClean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1901" y="125260"/>
            <a:ext cx="60760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are target</a:t>
            </a:r>
            <a:r>
              <a:rPr lang="ko-KR" altLang="en-US" sz="50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50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users?</a:t>
            </a:r>
            <a:endParaRPr lang="ko-KR" altLang="en-US" sz="50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Fill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688352" y="1538941"/>
            <a:ext cx="6275295" cy="1814356"/>
          </a:xfrm>
          <a:prstGeom prst="ellipse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75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FFFF00"/>
                </a:solidFill>
              </a:rPr>
              <a:t>" </a:t>
            </a:r>
            <a:r>
              <a:rPr lang="ko-KR" altLang="en-US" sz="2000" dirty="0">
                <a:solidFill>
                  <a:srgbClr val="FFFF00"/>
                </a:solidFill>
              </a:rPr>
              <a:t>창작</a:t>
            </a:r>
            <a:r>
              <a:rPr lang="en-US" altLang="ko-KR" sz="2000" dirty="0">
                <a:solidFill>
                  <a:srgbClr val="FFFF00"/>
                </a:solidFill>
              </a:rPr>
              <a:t>, </a:t>
            </a:r>
            <a:r>
              <a:rPr lang="ko-KR" altLang="en-US" sz="2000" dirty="0">
                <a:solidFill>
                  <a:srgbClr val="FFFF00"/>
                </a:solidFill>
              </a:rPr>
              <a:t>학습</a:t>
            </a:r>
            <a:r>
              <a:rPr lang="en-US" altLang="ko-KR" sz="2000" dirty="0">
                <a:solidFill>
                  <a:srgbClr val="FFFF00"/>
                </a:solidFill>
              </a:rPr>
              <a:t>, </a:t>
            </a:r>
            <a:r>
              <a:rPr lang="ko-KR" altLang="en-US" sz="2000" dirty="0">
                <a:solidFill>
                  <a:srgbClr val="FFFF00"/>
                </a:solidFill>
              </a:rPr>
              <a:t>기획등을 하려는자 </a:t>
            </a:r>
            <a:r>
              <a:rPr lang="en-US" altLang="ko-KR" sz="2000" dirty="0">
                <a:solidFill>
                  <a:srgbClr val="FFFF00"/>
                </a:solidFill>
              </a:rPr>
              <a:t>"</a:t>
            </a:r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불완전한 생각이나 작전</a:t>
            </a:r>
            <a:r>
              <a:rPr lang="en-US" altLang="ko-KR" sz="1600" dirty="0"/>
              <a:t>,</a:t>
            </a:r>
            <a:r>
              <a:rPr lang="ko-KR" altLang="en-US" sz="1600" dirty="0"/>
              <a:t>전략등을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구체화</a:t>
            </a:r>
            <a:r>
              <a:rPr lang="en-US" altLang="ko-KR" sz="1600" dirty="0"/>
              <a:t>,</a:t>
            </a:r>
            <a:r>
              <a:rPr lang="ko-KR" altLang="en-US" sz="1600" dirty="0"/>
              <a:t>강화 시키고 </a:t>
            </a:r>
            <a:r>
              <a:rPr lang="ko-KR" altLang="en-US" sz="1600" dirty="0" smtClean="0"/>
              <a:t>싶은자</a:t>
            </a:r>
            <a:r>
              <a:rPr lang="ko-KR" altLang="ko-KR" sz="1600" dirty="0" smtClean="0"/>
              <a:t>)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304755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882" y="149413"/>
            <a:ext cx="8978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kind of  projects</a:t>
            </a:r>
            <a:r>
              <a:rPr lang="en-US" altLang="ko-KR" sz="4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suitable ?   </a:t>
            </a:r>
            <a:endParaRPr lang="ko-KR" altLang="en-US" sz="4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117" y="2131773"/>
            <a:ext cx="839694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200" dirty="0" smtClean="0"/>
              <a:t>게임의 </a:t>
            </a:r>
            <a:r>
              <a:rPr lang="ko-KR" altLang="en-US" sz="2200" dirty="0"/>
              <a:t>작전</a:t>
            </a:r>
            <a:r>
              <a:rPr lang="en-US" altLang="ko-KR" sz="2200" dirty="0"/>
              <a:t>, </a:t>
            </a:r>
            <a:r>
              <a:rPr lang="ko-KR" altLang="en-US" sz="2200" dirty="0"/>
              <a:t>전략 </a:t>
            </a:r>
            <a:endParaRPr lang="en-US" altLang="ko-KR" sz="2200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디아블로의 </a:t>
            </a:r>
            <a:r>
              <a:rPr lang="en-US" altLang="ko-KR" dirty="0"/>
              <a:t>'</a:t>
            </a:r>
            <a:r>
              <a:rPr lang="ko-KR" altLang="en-US" dirty="0"/>
              <a:t>바바리안</a:t>
            </a:r>
            <a:r>
              <a:rPr lang="en-US" altLang="ko-KR" dirty="0"/>
              <a:t>' </a:t>
            </a:r>
            <a:r>
              <a:rPr lang="ko-KR" altLang="en-US" dirty="0"/>
              <a:t>캐릭터 </a:t>
            </a:r>
            <a:r>
              <a:rPr lang="ko-KR" altLang="en-US" dirty="0" smtClean="0"/>
              <a:t>전략을 다양한 줄기로</a:t>
            </a:r>
            <a:r>
              <a:rPr lang="ko-KR" altLang="ko-KR" dirty="0" smtClean="0"/>
              <a:t>.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sz="2200" dirty="0"/>
              <a:t>2. </a:t>
            </a:r>
            <a:r>
              <a:rPr lang="ko-KR" altLang="en-US" sz="2200" dirty="0"/>
              <a:t>영화의 시나리오 </a:t>
            </a:r>
            <a:endParaRPr lang="en-US" altLang="ko-KR" sz="2200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투표에의해서 </a:t>
            </a:r>
            <a:r>
              <a:rPr lang="ko-KR" altLang="en-US" dirty="0"/>
              <a:t>다양한 줄기로 이야기의 흐름이 바뀔수있게</a:t>
            </a:r>
            <a:r>
              <a:rPr lang="en-US" altLang="ko-KR" dirty="0"/>
              <a:t>.</a:t>
            </a:r>
            <a:r>
              <a:rPr lang="en-US" altLang="ko-KR" dirty="0" smtClean="0"/>
              <a:t>.</a:t>
            </a:r>
          </a:p>
          <a:p>
            <a:endParaRPr lang="en-US" altLang="ko-KR" sz="2200" dirty="0"/>
          </a:p>
          <a:p>
            <a:r>
              <a:rPr lang="en-US" altLang="ko-KR" sz="2200" dirty="0"/>
              <a:t>3. </a:t>
            </a:r>
            <a:r>
              <a:rPr lang="ko-KR" altLang="en-US" sz="2200" dirty="0"/>
              <a:t>요리 레시피 </a:t>
            </a:r>
            <a:endParaRPr lang="en-US" altLang="ko-KR" sz="2200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파스타 </a:t>
            </a:r>
            <a:r>
              <a:rPr lang="ko-KR" altLang="en-US" dirty="0"/>
              <a:t>만들기 </a:t>
            </a:r>
            <a:r>
              <a:rPr lang="ko-KR" altLang="en-US" dirty="0" smtClean="0"/>
              <a:t>마인드맵</a:t>
            </a:r>
            <a:r>
              <a:rPr lang="en-US" altLang="ko-KR" dirty="0" smtClean="0"/>
              <a:t>..</a:t>
            </a:r>
            <a:r>
              <a:rPr lang="ko-KR" altLang="en-US" dirty="0" smtClean="0"/>
              <a:t> 다양한 전략의 줄기로 </a:t>
            </a:r>
            <a:endParaRPr lang="en-US" altLang="ko-KR" dirty="0"/>
          </a:p>
          <a:p>
            <a:endParaRPr lang="en-US" altLang="ko-KR" sz="2200" dirty="0"/>
          </a:p>
          <a:p>
            <a:r>
              <a:rPr lang="en-US" altLang="ko-KR" sz="2200" dirty="0"/>
              <a:t>4. </a:t>
            </a:r>
            <a:r>
              <a:rPr lang="ko-KR" altLang="en-US" sz="2200" dirty="0"/>
              <a:t>교과목 학습 </a:t>
            </a:r>
            <a:endParaRPr lang="en-US" altLang="ko-KR" sz="2200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윤리</a:t>
            </a:r>
            <a:r>
              <a:rPr lang="en-US" altLang="ko-KR" dirty="0"/>
              <a:t>,</a:t>
            </a:r>
            <a:r>
              <a:rPr lang="ko-KR" altLang="en-US" dirty="0"/>
              <a:t>국사 등의 특정범위 공부하기위한 마인드맵</a:t>
            </a:r>
            <a:r>
              <a:rPr lang="en-US" altLang="ko-KR" dirty="0"/>
              <a:t>(</a:t>
            </a:r>
            <a:r>
              <a:rPr lang="ko-KR" altLang="en-US" dirty="0"/>
              <a:t>연상기법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등등</a:t>
            </a:r>
            <a:r>
              <a:rPr lang="en-US" altLang="ko-KR" dirty="0"/>
              <a:t>... </a:t>
            </a:r>
            <a:endParaRPr lang="en-US" dirty="0"/>
          </a:p>
        </p:txBody>
      </p:sp>
      <p:sp>
        <p:nvSpPr>
          <p:cNvPr id="9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Fill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9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Fill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6357" y="122072"/>
            <a:ext cx="313462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50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다음_Regular" pitchFamily="2" charset="-127"/>
                <a:cs typeface="Arial" pitchFamily="34" charset="0"/>
              </a:rPr>
              <a:t>Before.. </a:t>
            </a:r>
          </a:p>
        </p:txBody>
      </p:sp>
      <p:sp>
        <p:nvSpPr>
          <p:cNvPr id="8" name="Oval 7"/>
          <p:cNvSpPr/>
          <p:nvPr/>
        </p:nvSpPr>
        <p:spPr>
          <a:xfrm>
            <a:off x="389078" y="2466867"/>
            <a:ext cx="5289177" cy="1518054"/>
          </a:xfrm>
          <a:prstGeom prst="ellipse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Social Drawing Mind-Map</a:t>
            </a:r>
            <a:r>
              <a:rPr lang="ko-KR" altLang="en-US" sz="1500" dirty="0" smtClean="0"/>
              <a:t> 마인드맵 </a:t>
            </a:r>
            <a:r>
              <a:rPr lang="en-US" altLang="ko-KR" sz="1500" dirty="0" smtClean="0"/>
              <a:t>idea</a:t>
            </a:r>
            <a:r>
              <a:rPr lang="ko-KR" altLang="en-US" sz="1500" dirty="0" smtClean="0"/>
              <a:t>  </a:t>
            </a:r>
            <a:endParaRPr lang="en-US" altLang="ko-KR" sz="2000" dirty="0">
              <a:solidFill>
                <a:srgbClr val="FFFF00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rgbClr val="FFFF00"/>
                </a:solidFill>
              </a:rPr>
              <a:t>프로젝트 주제정리 및 기능나열</a:t>
            </a:r>
            <a:endParaRPr lang="en-US" altLang="ko-KR" sz="2000" dirty="0" smtClean="0">
              <a:solidFill>
                <a:srgbClr val="FFFF00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rgbClr val="FFFF00"/>
                </a:solidFill>
              </a:rPr>
              <a:t>+</a:t>
            </a:r>
            <a:r>
              <a:rPr lang="ko-KR" altLang="en-US" sz="2000" dirty="0" smtClean="0">
                <a:solidFill>
                  <a:srgbClr val="FFFF00"/>
                </a:solidFill>
              </a:rPr>
              <a:t> 기술공부 상태보고</a:t>
            </a:r>
            <a:endParaRPr lang="en-US" altLang="ko-KR" dirty="0" smtClean="0"/>
          </a:p>
        </p:txBody>
      </p:sp>
      <p:sp>
        <p:nvSpPr>
          <p:cNvPr id="10" name="Oval 9"/>
          <p:cNvSpPr/>
          <p:nvPr/>
        </p:nvSpPr>
        <p:spPr>
          <a:xfrm>
            <a:off x="3496236" y="1013803"/>
            <a:ext cx="5419543" cy="1229570"/>
          </a:xfrm>
          <a:prstGeom prst="ellipse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마인드맵 관련 </a:t>
            </a:r>
            <a:r>
              <a:rPr lang="en-US" altLang="ko-KR" sz="1500" dirty="0" smtClean="0"/>
              <a:t>,</a:t>
            </a:r>
            <a:r>
              <a:rPr lang="ko-KR" altLang="en-US" sz="1500" dirty="0" smtClean="0"/>
              <a:t> 비슷한 가치 </a:t>
            </a:r>
            <a:r>
              <a:rPr lang="en-US" altLang="ko-KR" sz="1500" dirty="0" smtClean="0"/>
              <a:t>,</a:t>
            </a:r>
          </a:p>
          <a:p>
            <a:pPr algn="ctr"/>
            <a:r>
              <a:rPr lang="ko-KR" altLang="en-US" sz="1500" dirty="0" smtClean="0"/>
              <a:t>시스템 구조를 갖는</a:t>
            </a:r>
            <a:endParaRPr lang="en-US" altLang="ko-KR" sz="1500" dirty="0" smtClean="0"/>
          </a:p>
          <a:p>
            <a:pPr algn="ctr"/>
            <a:r>
              <a:rPr lang="ko-KR" altLang="en-US" sz="2000" dirty="0" smtClean="0">
                <a:solidFill>
                  <a:srgbClr val="FFFF00"/>
                </a:solidFill>
              </a:rPr>
              <a:t>예시 </a:t>
            </a:r>
            <a:r>
              <a:rPr lang="en-US" altLang="ko-KR" sz="2000" dirty="0" smtClean="0">
                <a:solidFill>
                  <a:srgbClr val="FFFF00"/>
                </a:solidFill>
              </a:rPr>
              <a:t>&amp;</a:t>
            </a:r>
            <a:r>
              <a:rPr lang="ko-KR" altLang="en-US" sz="2000" dirty="0" smtClean="0">
                <a:solidFill>
                  <a:srgbClr val="FFFF00"/>
                </a:solidFill>
              </a:rPr>
              <a:t> 참고 사이트 소개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12" name="Oval 11"/>
          <p:cNvSpPr/>
          <p:nvPr/>
        </p:nvSpPr>
        <p:spPr>
          <a:xfrm>
            <a:off x="3361765" y="4198471"/>
            <a:ext cx="5449425" cy="1912469"/>
          </a:xfrm>
          <a:prstGeom prst="ellips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FFFF00"/>
                </a:solidFill>
              </a:rPr>
              <a:t>교수님 </a:t>
            </a:r>
            <a:r>
              <a:rPr lang="en-US" altLang="ko-KR" sz="2000" dirty="0" smtClean="0">
                <a:solidFill>
                  <a:srgbClr val="FFFF00"/>
                </a:solidFill>
              </a:rPr>
              <a:t>Feedback</a:t>
            </a:r>
          </a:p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 기능들을 우선순위별로 나열해보기</a:t>
            </a:r>
            <a:endParaRPr lang="en-US" altLang="ko-KR" sz="1600" dirty="0" smtClean="0"/>
          </a:p>
          <a:p>
            <a:r>
              <a:rPr lang="en-US" altLang="ko-KR" sz="1600" dirty="0" smtClean="0"/>
              <a:t>2.</a:t>
            </a:r>
            <a:r>
              <a:rPr lang="ko-KR" altLang="en-US" sz="1600" dirty="0" smtClean="0"/>
              <a:t> 전체 시나리오 대로 </a:t>
            </a:r>
            <a:r>
              <a:rPr lang="en-US" altLang="ko-KR" sz="1600" dirty="0" smtClean="0"/>
              <a:t>Web UI</a:t>
            </a:r>
            <a:r>
              <a:rPr lang="ko-KR" altLang="en-US" sz="1600" dirty="0" smtClean="0"/>
              <a:t> 그리기</a:t>
            </a:r>
            <a:endParaRPr lang="en-US" altLang="ko-KR" sz="1600" dirty="0" smtClean="0"/>
          </a:p>
          <a:p>
            <a:r>
              <a:rPr lang="ko-KR" altLang="ko-KR" sz="1600" dirty="0" smtClean="0"/>
              <a:t>3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기술 공부는 그대로 진행</a:t>
            </a:r>
            <a:endParaRPr lang="en-US" altLang="ko-KR" sz="1600" dirty="0"/>
          </a:p>
        </p:txBody>
      </p:sp>
      <p:sp>
        <p:nvSpPr>
          <p:cNvPr id="18" name="Left Arrow 17"/>
          <p:cNvSpPr/>
          <p:nvPr/>
        </p:nvSpPr>
        <p:spPr>
          <a:xfrm rot="19205728">
            <a:off x="3115236" y="1928382"/>
            <a:ext cx="493059" cy="43329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 rot="13760489">
            <a:off x="2992591" y="4096449"/>
            <a:ext cx="493059" cy="43329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1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6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Fill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9221" y="179876"/>
            <a:ext cx="70697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Done &amp; To Do ” on R&amp;R. </a:t>
            </a:r>
            <a:endParaRPr lang="ko-KR" altLang="en-US" sz="50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125390"/>
              </p:ext>
            </p:extLst>
          </p:nvPr>
        </p:nvGraphicFramePr>
        <p:xfrm>
          <a:off x="161329" y="1135531"/>
          <a:ext cx="8818319" cy="5065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530"/>
                <a:gridCol w="6852789"/>
              </a:tblGrid>
              <a:tr h="434629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이름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4406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 Do</a:t>
                      </a:r>
                      <a:endParaRPr lang="en-US" dirty="0"/>
                    </a:p>
                  </a:txBody>
                  <a:tcPr anchor="ctr"/>
                </a:tc>
              </a:tr>
              <a:tr h="603881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장영창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ko-KR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Jquery</a:t>
                      </a:r>
                      <a:r>
                        <a:rPr lang="ko-KR" alt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이해</a:t>
                      </a:r>
                      <a:r>
                        <a:rPr lang="en-US" altLang="ko-KR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문법</a:t>
                      </a:r>
                      <a:r>
                        <a:rPr lang="en-US" altLang="ko-KR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US" altLang="ko-KR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Aptana</a:t>
                      </a:r>
                      <a:r>
                        <a:rPr lang="ko-KR" alt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툴 사용하기 </a:t>
                      </a:r>
                      <a:r>
                        <a:rPr lang="en-US" altLang="ko-KR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, JS </a:t>
                      </a:r>
                      <a:r>
                        <a:rPr lang="ko-KR" alt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예제 프로그래밍</a:t>
                      </a:r>
                      <a:endParaRPr lang="en-US" altLang="ko-KR" dirty="0" smtClean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5282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D3 </a:t>
                      </a:r>
                      <a:r>
                        <a:rPr lang="ko-KR" alt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테스트하기 </a:t>
                      </a:r>
                      <a:r>
                        <a:rPr lang="en-US" altLang="ko-KR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&amp; </a:t>
                      </a:r>
                      <a:r>
                        <a:rPr lang="ko-KR" alt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한두개 </a:t>
                      </a:r>
                      <a:r>
                        <a:rPr lang="en-US" altLang="ko-KR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UI</a:t>
                      </a:r>
                      <a:r>
                        <a:rPr lang="ko-KR" alt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에 적용해서 코딩하기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82706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신승진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HTML5, CSS3,Canvas 기초 문법, JS 예제 프로그래밍</a:t>
                      </a:r>
                      <a:endParaRPr lang="en-US" altLang="ko-KR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406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bootstrap</a:t>
                      </a:r>
                      <a:r>
                        <a:rPr lang="ko-KR" alt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활용해서 한두가지 화면 </a:t>
                      </a:r>
                      <a:r>
                        <a:rPr lang="en-US" altLang="ko-KR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UI</a:t>
                      </a:r>
                      <a:r>
                        <a:rPr lang="ko-KR" alt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구성해보기 </a:t>
                      </a:r>
                    </a:p>
                  </a:txBody>
                  <a:tcPr anchor="ctr"/>
                </a:tc>
              </a:tr>
              <a:tr h="530512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송태웅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파이썬 기본문법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기초프로그래밍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US" altLang="ko-KR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Django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구축 및 테스트</a:t>
                      </a:r>
                    </a:p>
                  </a:txBody>
                  <a:tcPr anchor="ctr"/>
                </a:tc>
              </a:tr>
              <a:tr h="59784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Node.js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공부로 변경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오픈소스 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&amp; </a:t>
                      </a:r>
                      <a:r>
                        <a:rPr lang="en-US" altLang="ko-KR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mysql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로 서버 구축해보기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40665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김미림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rgbClr val="800000"/>
                          </a:solidFill>
                        </a:rPr>
                        <a:t>웹사이트 전체 시나리오 및 화면 </a:t>
                      </a:r>
                      <a:r>
                        <a:rPr lang="en-US" altLang="ko-KR" dirty="0" smtClean="0">
                          <a:solidFill>
                            <a:srgbClr val="800000"/>
                          </a:solidFill>
                        </a:rPr>
                        <a:t>UI</a:t>
                      </a:r>
                      <a:r>
                        <a:rPr lang="ko-KR" altLang="en-US" dirty="0" smtClean="0">
                          <a:solidFill>
                            <a:srgbClr val="800000"/>
                          </a:solidFill>
                        </a:rPr>
                        <a:t>그림 그리기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</a:tr>
              <a:tr h="44066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800000"/>
                          </a:solidFill>
                        </a:rPr>
                        <a:t>UX &amp; UI</a:t>
                      </a:r>
                      <a:r>
                        <a:rPr lang="ko-KR" altLang="en-US" dirty="0" smtClean="0">
                          <a:solidFill>
                            <a:srgbClr val="800000"/>
                          </a:solidFill>
                        </a:rPr>
                        <a:t>설계 및 자세한 기능 설계</a:t>
                      </a:r>
                      <a:endParaRPr lang="en-US" dirty="0" smtClean="0">
                        <a:solidFill>
                          <a:srgbClr val="8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62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089973"/>
              </p:ext>
            </p:extLst>
          </p:nvPr>
        </p:nvGraphicFramePr>
        <p:xfrm>
          <a:off x="543838" y="1703295"/>
          <a:ext cx="8068242" cy="370541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44707"/>
                <a:gridCol w="1344707"/>
                <a:gridCol w="1344707"/>
                <a:gridCol w="1344707"/>
                <a:gridCol w="1344707"/>
                <a:gridCol w="1344707"/>
              </a:tblGrid>
              <a:tr h="122627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월별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월</a:t>
                      </a:r>
                      <a:endParaRPr lang="en-US" dirty="0"/>
                    </a:p>
                  </a:txBody>
                  <a:tcPr anchor="ctr"/>
                </a:tc>
              </a:tr>
              <a:tr h="124330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진행 </a:t>
                      </a:r>
                      <a:r>
                        <a:rPr lang="en-US" altLang="ko-KR" dirty="0" smtClean="0"/>
                        <a:t>1.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기획 회의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ko-KR" altLang="ko-KR" dirty="0" smtClean="0"/>
                        <a:t>&amp;</a:t>
                      </a:r>
                      <a:r>
                        <a:rPr lang="ko-KR" altLang="en-US" dirty="0" smtClean="0"/>
                        <a:t> 아이디어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구체화된 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ko-KR" altLang="en-US" dirty="0" smtClean="0"/>
                        <a:t>기획 작전 회의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구현 </a:t>
                      </a:r>
                      <a:r>
                        <a:rPr lang="en-US" altLang="ko-KR" dirty="0" smtClean="0"/>
                        <a:t>–</a:t>
                      </a:r>
                    </a:p>
                    <a:p>
                      <a:pPr algn="ctr"/>
                      <a:r>
                        <a:rPr lang="ko-KR" altLang="en-US" dirty="0" smtClean="0"/>
                        <a:t>서버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웹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알고리즘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프로그램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ko-KR" altLang="en-US" dirty="0" smtClean="0"/>
                        <a:t>통합 회의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ko-KR" altLang="ko-KR" dirty="0" smtClean="0"/>
                        <a:t>&amp;</a:t>
                      </a:r>
                      <a:r>
                        <a:rPr lang="ko-KR" altLang="en-US" dirty="0" smtClean="0"/>
                        <a:t> 이슈관리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발표준비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ko-KR" altLang="ko-KR" dirty="0" smtClean="0"/>
                        <a:t>&amp;</a:t>
                      </a:r>
                      <a:r>
                        <a:rPr lang="ko-KR" altLang="en-US" dirty="0" smtClean="0"/>
                        <a:t> 회의</a:t>
                      </a:r>
                      <a:endParaRPr lang="en-US" dirty="0"/>
                    </a:p>
                  </a:txBody>
                  <a:tcPr anchor="ctr"/>
                </a:tc>
              </a:tr>
              <a:tr h="123583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진행 </a:t>
                      </a:r>
                      <a:r>
                        <a:rPr lang="en-US" altLang="ko-KR" dirty="0" smtClean="0"/>
                        <a:t>2.</a:t>
                      </a:r>
                      <a:r>
                        <a:rPr lang="ko-KR" altLang="en-US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기술 학습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기술학습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기술회의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테스트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배포 및 피드백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Fill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2206" y="298823"/>
            <a:ext cx="29338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Schedule..  </a:t>
            </a:r>
            <a:endParaRPr lang="ko-KR" altLang="en-US" sz="5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543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Fill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37624" y="0"/>
            <a:ext cx="66921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use “ Fill Idea ” ? 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1첫화면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7" y="907905"/>
            <a:ext cx="7143675" cy="535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5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Fill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7624" y="0"/>
            <a:ext cx="66921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use “ Fill Idea ” ? 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 descr="2회원가입화면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76" y="1004792"/>
            <a:ext cx="6962589" cy="522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Fill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7624" y="0"/>
            <a:ext cx="66921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use “ Fill Idea ” ? 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 descr="3로그인시화면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8" y="1074686"/>
            <a:ext cx="6887881" cy="516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4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Fill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7624" y="0"/>
            <a:ext cx="66921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use “ Fill Idea ” ? 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4개인프로필화면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4" y="971176"/>
            <a:ext cx="6977529" cy="523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Fill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7624" y="0"/>
            <a:ext cx="66921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use “ Fill Idea ” ? 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5다른프로젝트리스트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93" y="931663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9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Fill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7624" y="0"/>
            <a:ext cx="66921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use “ Fill Idea ” ? 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6개인,타인프로젝트joi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22" y="1069575"/>
            <a:ext cx="6813176" cy="510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2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8" name="직사각형 52"/>
          <p:cNvSpPr/>
          <p:nvPr/>
        </p:nvSpPr>
        <p:spPr>
          <a:xfrm>
            <a:off x="5026195" y="6265663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Fill Idea 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7624" y="0"/>
            <a:ext cx="66921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use “ Fill Idea ” ? </a:t>
            </a:r>
            <a:endParaRPr lang="ko-KR" altLang="en-US" sz="5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990600"/>
            <a:ext cx="812641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130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5284</TotalTime>
  <Words>888</Words>
  <Application>Microsoft Office PowerPoint</Application>
  <PresentationFormat>화면 슬라이드 쇼(4:3)</PresentationFormat>
  <Paragraphs>186</Paragraphs>
  <Slides>21</Slides>
  <Notes>20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Theme</vt:lpstr>
      <vt:lpstr>Social Drawing Mind Map “ Fill Idea 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yukult400@gmail.com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자전거 공유경제 E.T Bike</dc:title>
  <dc:creator>송 태웅</dc:creator>
  <cp:lastModifiedBy>Song</cp:lastModifiedBy>
  <cp:revision>604</cp:revision>
  <cp:lastPrinted>2012-11-18T16:47:21Z</cp:lastPrinted>
  <dcterms:created xsi:type="dcterms:W3CDTF">2012-11-16T23:10:03Z</dcterms:created>
  <dcterms:modified xsi:type="dcterms:W3CDTF">2013-02-05T07:46:27Z</dcterms:modified>
</cp:coreProperties>
</file>