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7" r:id="rId2"/>
    <p:sldId id="333" r:id="rId3"/>
    <p:sldId id="372" r:id="rId4"/>
    <p:sldId id="340" r:id="rId5"/>
    <p:sldId id="362" r:id="rId6"/>
    <p:sldId id="367" r:id="rId7"/>
    <p:sldId id="368" r:id="rId8"/>
    <p:sldId id="369" r:id="rId9"/>
    <p:sldId id="375" r:id="rId10"/>
    <p:sldId id="331" r:id="rId11"/>
    <p:sldId id="363" r:id="rId12"/>
    <p:sldId id="364" r:id="rId13"/>
    <p:sldId id="365" r:id="rId14"/>
    <p:sldId id="366" r:id="rId15"/>
    <p:sldId id="376" r:id="rId16"/>
    <p:sldId id="373" r:id="rId17"/>
    <p:sldId id="374" r:id="rId18"/>
    <p:sldId id="378" r:id="rId19"/>
    <p:sldId id="370" r:id="rId20"/>
    <p:sldId id="371" r:id="rId21"/>
    <p:sldId id="352" r:id="rId22"/>
    <p:sldId id="35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C7B7"/>
    <a:srgbClr val="DEB614"/>
    <a:srgbClr val="C2B13D"/>
    <a:srgbClr val="C35D51"/>
    <a:srgbClr val="EBA53A"/>
    <a:srgbClr val="6D69F7"/>
    <a:srgbClr val="E7D348"/>
    <a:srgbClr val="C6B63F"/>
    <a:srgbClr val="EB5F6C"/>
    <a:srgbClr val="EB8C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5" autoAdjust="0"/>
    <p:restoredTop sz="94626" autoAdjust="0"/>
  </p:normalViewPr>
  <p:slideViewPr>
    <p:cSldViewPr snapToGrid="0" snapToObjects="1">
      <p:cViewPr>
        <p:scale>
          <a:sx n="85" d="100"/>
          <a:sy n="85" d="100"/>
        </p:scale>
        <p:origin x="186" y="-5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1F76C-1277-3B43-8CF4-1039DD0D4593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767D8-86DB-5943-9E47-18E26EC3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1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기업이 할당받은 배출권보다 온길가스를 적게 배출하면 남은 배출권을 팔아서 이윤을 남길수있고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할당받은 배출권보다 온실가스를 만힝 배출하면 필요ㅛ한 만큼의 배출권을  구매해서 온실가스 감축목표를 달성할수있는 유연하고 효율적인 제도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481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481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481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48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48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48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50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16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9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96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33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02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36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02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8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62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77778-3429-0045-93E3-01F57ED9EF83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FBF90-21F9-4F4E-8832-64B0BAA4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82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207" y="367315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latin typeface="Bernard MT Condensed"/>
                <a:cs typeface="Bernard MT Condensed"/>
              </a:rPr>
              <a:t>Social Drawing Mind Map</a:t>
            </a:r>
            <a:br>
              <a:rPr lang="en-US" altLang="ko-KR" sz="2500" dirty="0" smtClean="0">
                <a:latin typeface="Bernard MT Condensed"/>
                <a:cs typeface="Bernard MT Condensed"/>
              </a:rPr>
            </a:br>
            <a:r>
              <a:rPr lang="en-US" altLang="ko-KR" sz="5500" dirty="0" smtClean="0">
                <a:latin typeface="Bernard MT Condensed"/>
                <a:cs typeface="Bernard MT Condensed"/>
              </a:rPr>
              <a:t>“ Open Idea ”</a:t>
            </a:r>
            <a:endParaRPr lang="en-US" sz="5500" dirty="0">
              <a:latin typeface="Bernard MT Condensed"/>
              <a:cs typeface="Bernard MT Condensed"/>
            </a:endParaRPr>
          </a:p>
        </p:txBody>
      </p:sp>
      <p:sp>
        <p:nvSpPr>
          <p:cNvPr id="6" name="순서도: 수동 입력 21"/>
          <p:cNvSpPr>
            <a:spLocks noChangeArrowheads="1"/>
          </p:cNvSpPr>
          <p:nvPr/>
        </p:nvSpPr>
        <p:spPr bwMode="auto">
          <a:xfrm rot="10800000">
            <a:off x="-23814" y="-3177"/>
            <a:ext cx="794908" cy="3586687"/>
          </a:xfrm>
          <a:prstGeom prst="flowChartManualInpu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  <a:extLst/>
        </p:spPr>
        <p:txBody>
          <a:bodyPr anchor="ctr"/>
          <a:lstStyle/>
          <a:p>
            <a:pPr algn="ctr"/>
            <a:endParaRPr lang="ko-KR" altLang="en-US"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11" name="TextBox 22"/>
          <p:cNvSpPr txBox="1">
            <a:spLocks noChangeArrowheads="1"/>
          </p:cNvSpPr>
          <p:nvPr/>
        </p:nvSpPr>
        <p:spPr bwMode="auto">
          <a:xfrm>
            <a:off x="3947" y="86853"/>
            <a:ext cx="692497" cy="3054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eaLnBrk="1" hangingPunct="1"/>
            <a:r>
              <a:rPr lang="en-US" altLang="ko-KR" sz="1650" b="1" dirty="0" smtClean="0">
                <a:latin typeface="Adobe 고딕 Std B" charset="0"/>
                <a:ea typeface="Adobe 고딕 Std B" charset="0"/>
                <a:cs typeface="Adobe 고딕 Std B" charset="0"/>
              </a:rPr>
              <a:t>Social Drawing Mind Map</a:t>
            </a:r>
            <a:r>
              <a:rPr lang="ko-KR" altLang="en-US" sz="1650" b="1" dirty="0" smtClean="0">
                <a:latin typeface="Adobe 고딕 Std B" charset="0"/>
                <a:ea typeface="Adobe 고딕 Std B" charset="0"/>
                <a:cs typeface="Adobe 고딕 Std B" charset="0"/>
              </a:rPr>
              <a:t> </a:t>
            </a:r>
            <a:endParaRPr lang="en-US" altLang="ko-KR" sz="1650" b="1" dirty="0" smtClean="0">
              <a:latin typeface="Adobe 고딕 Std B" charset="0"/>
              <a:ea typeface="Adobe 고딕 Std B" charset="0"/>
              <a:cs typeface="Adobe 고딕 Std B" charset="0"/>
            </a:endParaRPr>
          </a:p>
          <a:p>
            <a:pPr eaLnBrk="1" hangingPunct="1"/>
            <a:r>
              <a:rPr lang="en-US" altLang="ko-KR" sz="1650" b="1" dirty="0" smtClean="0">
                <a:latin typeface="Adobe 고딕 Std B" charset="0"/>
                <a:ea typeface="Adobe 고딕 Std B" charset="0"/>
                <a:cs typeface="Adobe 고딕 Std B" charset="0"/>
              </a:rPr>
              <a:t> “ Open Idea ”</a:t>
            </a:r>
            <a:endParaRPr lang="ko-KR" altLang="en-US" sz="1650" b="1" dirty="0">
              <a:latin typeface="Adobe 고딕 Std B" charset="0"/>
              <a:ea typeface="Adobe 고딕 Std B" charset="0"/>
              <a:cs typeface="Adobe 고딕 Std B" charset="0"/>
            </a:endParaRPr>
          </a:p>
        </p:txBody>
      </p:sp>
      <p:sp>
        <p:nvSpPr>
          <p:cNvPr id="9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10" name="직사각형 25"/>
          <p:cNvSpPr/>
          <p:nvPr/>
        </p:nvSpPr>
        <p:spPr>
          <a:xfrm>
            <a:off x="47625" y="6251575"/>
            <a:ext cx="3862388" cy="571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625" y="6483685"/>
            <a:ext cx="63479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Copyright © </a:t>
            </a:r>
            <a:r>
              <a:rPr lang="en-US" sz="1100" b="1" dirty="0" smtClean="0"/>
              <a:t>2013, Embedded System Lab  , </a:t>
            </a:r>
            <a:r>
              <a:rPr lang="en-US" sz="1100" b="1" dirty="0" err="1" smtClean="0"/>
              <a:t>Hansung</a:t>
            </a:r>
            <a:r>
              <a:rPr lang="en-US" sz="1100" b="1" dirty="0" smtClean="0"/>
              <a:t> University , All </a:t>
            </a:r>
            <a:r>
              <a:rPr lang="en-US" sz="1100" b="1" dirty="0"/>
              <a:t>rights reserved</a:t>
            </a:r>
            <a:endParaRPr lang="en-US" sz="1100" dirty="0">
              <a:latin typeface="맑은고딕"/>
              <a:cs typeface="맑은고딕"/>
            </a:endParaRPr>
          </a:p>
        </p:txBody>
      </p:sp>
      <p:sp>
        <p:nvSpPr>
          <p:cNvPr id="13" name="타원형 설명선 12"/>
          <p:cNvSpPr/>
          <p:nvPr/>
        </p:nvSpPr>
        <p:spPr>
          <a:xfrm>
            <a:off x="5801406" y="5143181"/>
            <a:ext cx="3251878" cy="1108394"/>
          </a:xfrm>
          <a:prstGeom prst="wedgeEllipseCallout">
            <a:avLst>
              <a:gd name="adj1" fmla="val -17068"/>
              <a:gd name="adj2" fmla="val 58358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ko-KR" b="1" dirty="0" smtClean="0"/>
              <a:t>2013</a:t>
            </a:r>
            <a:r>
              <a:rPr lang="ko-KR" altLang="en-US" b="1" dirty="0" smtClean="0"/>
              <a:t> 설계 프로젝트 </a:t>
            </a:r>
            <a:endParaRPr lang="en-US" altLang="ko-KR" b="1" dirty="0" smtClean="0"/>
          </a:p>
          <a:p>
            <a:pPr algn="r">
              <a:lnSpc>
                <a:spcPct val="150000"/>
              </a:lnSpc>
              <a:defRPr/>
            </a:pPr>
            <a:r>
              <a:rPr lang="ko-KR" altLang="en-US" sz="1200" b="1" dirty="0" smtClean="0"/>
              <a:t>송태웅</a:t>
            </a:r>
            <a:r>
              <a:rPr lang="ko-KR" altLang="ko-KR" sz="1200" b="1" dirty="0" smtClean="0"/>
              <a:t>,</a:t>
            </a:r>
            <a:r>
              <a:rPr lang="ko-KR" altLang="en-US" sz="1200" b="1" dirty="0" smtClean="0"/>
              <a:t> 신승진</a:t>
            </a:r>
            <a:r>
              <a:rPr lang="en-US" altLang="ko-KR" sz="1200" b="1" dirty="0" smtClean="0"/>
              <a:t>,</a:t>
            </a:r>
            <a:r>
              <a:rPr lang="ko-KR" altLang="en-US" sz="1200" b="1" dirty="0" smtClean="0"/>
              <a:t> 장영창</a:t>
            </a:r>
            <a:r>
              <a:rPr lang="en-US" altLang="ko-KR" sz="1200" b="1" dirty="0" smtClean="0"/>
              <a:t>,</a:t>
            </a:r>
            <a:r>
              <a:rPr lang="ko-KR" altLang="en-US" sz="1200" b="1" dirty="0" smtClean="0"/>
              <a:t> 김미림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      </a:t>
            </a:r>
            <a:endParaRPr lang="en-US" altLang="ko-KR" sz="1200" b="1" dirty="0" smtClean="0"/>
          </a:p>
        </p:txBody>
      </p:sp>
      <p:pic>
        <p:nvPicPr>
          <p:cNvPr id="14" name="Picture 13" descr="hansu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64" y="6305353"/>
            <a:ext cx="1078920" cy="420596"/>
          </a:xfrm>
          <a:prstGeom prst="rect">
            <a:avLst/>
          </a:prstGeom>
        </p:spPr>
      </p:pic>
      <p:pic>
        <p:nvPicPr>
          <p:cNvPr id="3" name="Picture 2" descr="d0102022_4e129278334d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459" y="86853"/>
            <a:ext cx="5059129" cy="35689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4466" y="5346816"/>
            <a:ext cx="550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너의 생각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(mind-map)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을 공개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(open)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해라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!!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”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73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97445" y="1822823"/>
            <a:ext cx="6635288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  <a:r>
              <a:rPr lang="ko-KR" altLang="en-US" sz="5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시나리오 </a:t>
            </a:r>
            <a:endParaRPr lang="en-US" altLang="ko-KR" sz="5000" b="1" dirty="0" smtClean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ko-KR" sz="5000" b="1" dirty="0" smtClean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41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ko-KR" altLang="en-US" sz="41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스페인 여행을 처음가는데</a:t>
            </a:r>
            <a:endParaRPr lang="en-US" altLang="ko-KR" sz="4100" b="1" dirty="0" smtClean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sz="41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계획을 정리하고 있다</a:t>
            </a:r>
            <a:r>
              <a:rPr lang="en-US" altLang="ko-KR" sz="41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ko-KR" altLang="en-US" sz="41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41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endParaRPr lang="ko-KR" altLang="en-US" sz="41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직사각형 52"/>
          <p:cNvSpPr/>
          <p:nvPr/>
        </p:nvSpPr>
        <p:spPr>
          <a:xfrm>
            <a:off x="5034271" y="6285915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“ Open Idea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165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31639" y="10244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1. User </a:t>
            </a:r>
            <a:r>
              <a:rPr lang="ko-KR" altLang="en-US" dirty="0" smtClean="0"/>
              <a:t>가 아이디어를 올리면</a:t>
            </a:r>
            <a:endParaRPr lang="ko-KR" altLang="en-US" dirty="0"/>
          </a:p>
        </p:txBody>
      </p:sp>
      <p:pic>
        <p:nvPicPr>
          <p:cNvPr id="5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23" y="1220390"/>
            <a:ext cx="7979163" cy="4525963"/>
          </a:xfrm>
        </p:spPr>
      </p:pic>
      <p:sp>
        <p:nvSpPr>
          <p:cNvPr id="6" name="한쪽 모서리가 잘린 사각형 4"/>
          <p:cNvSpPr/>
          <p:nvPr/>
        </p:nvSpPr>
        <p:spPr>
          <a:xfrm>
            <a:off x="7097627" y="5049388"/>
            <a:ext cx="1008112" cy="28803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게시하</a:t>
            </a:r>
            <a:r>
              <a:rPr lang="ko-KR" altLang="en-US" sz="1500" dirty="0"/>
              <a:t>기</a:t>
            </a:r>
          </a:p>
        </p:txBody>
      </p:sp>
      <p:sp>
        <p:nvSpPr>
          <p:cNvPr id="7" name="위쪽 화살표 5"/>
          <p:cNvSpPr/>
          <p:nvPr/>
        </p:nvSpPr>
        <p:spPr>
          <a:xfrm rot="19351611">
            <a:off x="7991949" y="5142846"/>
            <a:ext cx="227582" cy="274328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853894" y="5346243"/>
            <a:ext cx="995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돋움" pitchFamily="50" charset="-127"/>
                <a:ea typeface="돋움" pitchFamily="50" charset="-127"/>
              </a:rPr>
              <a:t>click</a:t>
            </a:r>
            <a:endParaRPr lang="ko-KR" altLang="en-US" sz="20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직사각형 52"/>
          <p:cNvSpPr/>
          <p:nvPr/>
        </p:nvSpPr>
        <p:spPr>
          <a:xfrm>
            <a:off x="5034271" y="6285915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“ Open Idea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45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새로운 마인드맵이 등록된다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직사각형 3"/>
          <p:cNvSpPr/>
          <p:nvPr/>
        </p:nvSpPr>
        <p:spPr>
          <a:xfrm>
            <a:off x="503548" y="1686289"/>
            <a:ext cx="7848872" cy="4337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내용 개체 틀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636912"/>
            <a:ext cx="6192688" cy="2160240"/>
          </a:xfrm>
          <a:prstGeom prst="rect">
            <a:avLst/>
          </a:prstGeom>
        </p:spPr>
      </p:pic>
      <p:sp>
        <p:nvSpPr>
          <p:cNvPr id="9" name="직사각형 5"/>
          <p:cNvSpPr/>
          <p:nvPr/>
        </p:nvSpPr>
        <p:spPr>
          <a:xfrm>
            <a:off x="755576" y="1801027"/>
            <a:ext cx="2448272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Theme : </a:t>
            </a:r>
            <a:r>
              <a:rPr lang="ko-KR" altLang="en-US" b="1" dirty="0" smtClean="0">
                <a:solidFill>
                  <a:schemeClr val="tx1"/>
                </a:solidFill>
              </a:rPr>
              <a:t>스페인 여행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6"/>
          <p:cNvSpPr/>
          <p:nvPr/>
        </p:nvSpPr>
        <p:spPr>
          <a:xfrm>
            <a:off x="755576" y="2204864"/>
            <a:ext cx="3672408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작성자 </a:t>
            </a:r>
            <a:r>
              <a:rPr lang="en-US" altLang="ko-KR" sz="1200" dirty="0" smtClean="0">
                <a:solidFill>
                  <a:schemeClr val="tx1"/>
                </a:solidFill>
              </a:rPr>
              <a:t>: 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raflove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작성일</a:t>
            </a:r>
            <a:r>
              <a:rPr lang="en-US" altLang="ko-KR" sz="1200" dirty="0" smtClean="0">
                <a:solidFill>
                  <a:schemeClr val="tx1"/>
                </a:solidFill>
              </a:rPr>
              <a:t>:  2013.02.12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7"/>
          <p:cNvSpPr/>
          <p:nvPr/>
        </p:nvSpPr>
        <p:spPr>
          <a:xfrm>
            <a:off x="899592" y="5215650"/>
            <a:ext cx="2808312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Comment &amp; </a:t>
            </a:r>
            <a:r>
              <a:rPr lang="en-US" altLang="ko-KR" dirty="0">
                <a:solidFill>
                  <a:schemeClr val="tx1"/>
                </a:solidFill>
              </a:rPr>
              <a:t>F</a:t>
            </a:r>
            <a:r>
              <a:rPr lang="en-US" altLang="ko-KR" dirty="0" smtClean="0">
                <a:solidFill>
                  <a:schemeClr val="tx1"/>
                </a:solidFill>
              </a:rPr>
              <a:t>eedback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위쪽 화살표 8"/>
          <p:cNvSpPr/>
          <p:nvPr/>
        </p:nvSpPr>
        <p:spPr>
          <a:xfrm rot="19351611">
            <a:off x="3594113" y="5360381"/>
            <a:ext cx="227582" cy="274328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659808" y="5503682"/>
            <a:ext cx="995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돋움" pitchFamily="50" charset="-127"/>
                <a:ea typeface="돋움" pitchFamily="50" charset="-127"/>
              </a:rPr>
              <a:t>click</a:t>
            </a:r>
            <a:endParaRPr lang="ko-KR" altLang="en-US" sz="20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" name="직사각형 52"/>
          <p:cNvSpPr/>
          <p:nvPr/>
        </p:nvSpPr>
        <p:spPr>
          <a:xfrm>
            <a:off x="5034271" y="6285915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“ Open Idea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781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4" name="직사각형 5"/>
          <p:cNvSpPr/>
          <p:nvPr/>
        </p:nvSpPr>
        <p:spPr>
          <a:xfrm>
            <a:off x="547732" y="4149080"/>
            <a:ext cx="4160243" cy="201622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15"/>
          <p:cNvSpPr/>
          <p:nvPr/>
        </p:nvSpPr>
        <p:spPr>
          <a:xfrm>
            <a:off x="1105794" y="4477160"/>
            <a:ext cx="2790203" cy="3910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여행</a:t>
            </a:r>
            <a:r>
              <a:rPr lang="ko-KR" altLang="en-US" sz="1200" b="1" dirty="0">
                <a:solidFill>
                  <a:srgbClr val="FF0000"/>
                </a:solidFill>
              </a:rPr>
              <a:t>자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: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스페인 여행할 때 유용하겠어요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~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감사합니다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^^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" name="한쪽 모서리가 잘린 사각형 16"/>
          <p:cNvSpPr/>
          <p:nvPr/>
        </p:nvSpPr>
        <p:spPr>
          <a:xfrm>
            <a:off x="547733" y="3861048"/>
            <a:ext cx="743812" cy="288032"/>
          </a:xfrm>
          <a:prstGeom prst="snip1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Comment</a:t>
            </a:r>
            <a:endParaRPr lang="ko-KR" altLang="en-US" sz="900" dirty="0"/>
          </a:p>
        </p:txBody>
      </p:sp>
      <p:sp>
        <p:nvSpPr>
          <p:cNvPr id="7" name="한쪽 모서리가 잘린 사각형 17"/>
          <p:cNvSpPr/>
          <p:nvPr/>
        </p:nvSpPr>
        <p:spPr>
          <a:xfrm>
            <a:off x="1318058" y="3861048"/>
            <a:ext cx="805670" cy="281768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latin typeface="굴림" pitchFamily="50" charset="-127"/>
                <a:ea typeface="굴림" pitchFamily="50" charset="-127"/>
              </a:rPr>
              <a:t>Feedback</a:t>
            </a:r>
            <a:endParaRPr lang="ko-KR" altLang="en-US" sz="9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위쪽 화살표 9"/>
          <p:cNvSpPr/>
          <p:nvPr/>
        </p:nvSpPr>
        <p:spPr>
          <a:xfrm rot="19351611">
            <a:off x="1103576" y="3977844"/>
            <a:ext cx="227582" cy="274328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19"/>
          <p:cNvSpPr/>
          <p:nvPr/>
        </p:nvSpPr>
        <p:spPr>
          <a:xfrm>
            <a:off x="1220847" y="4212891"/>
            <a:ext cx="2675151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댓글ㄹㄹㄹㄹㄹㄹㄹ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20"/>
          <p:cNvSpPr/>
          <p:nvPr/>
        </p:nvSpPr>
        <p:spPr>
          <a:xfrm>
            <a:off x="604079" y="4212891"/>
            <a:ext cx="583545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Name :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타원 22"/>
          <p:cNvSpPr/>
          <p:nvPr/>
        </p:nvSpPr>
        <p:spPr>
          <a:xfrm>
            <a:off x="619251" y="4450465"/>
            <a:ext cx="432048" cy="2694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/>
          </a:p>
        </p:txBody>
      </p:sp>
      <p:sp>
        <p:nvSpPr>
          <p:cNvPr id="14" name="TextBox 13"/>
          <p:cNvSpPr txBox="1"/>
          <p:nvPr/>
        </p:nvSpPr>
        <p:spPr>
          <a:xfrm>
            <a:off x="604079" y="4467209"/>
            <a:ext cx="790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Best</a:t>
            </a:r>
            <a:endParaRPr lang="ko-KR" altLang="en-US" sz="1000" b="1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" name="직사각형 25"/>
          <p:cNvSpPr/>
          <p:nvPr/>
        </p:nvSpPr>
        <p:spPr>
          <a:xfrm>
            <a:off x="619250" y="4887809"/>
            <a:ext cx="3276747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장영</a:t>
            </a:r>
            <a:r>
              <a:rPr lang="ko-KR" altLang="en-US" sz="1200" dirty="0">
                <a:solidFill>
                  <a:schemeClr val="tx1"/>
                </a:solidFill>
              </a:rPr>
              <a:t>창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</a:rPr>
              <a:t>좋다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30"/>
          <p:cNvSpPr/>
          <p:nvPr/>
        </p:nvSpPr>
        <p:spPr>
          <a:xfrm>
            <a:off x="619249" y="5224877"/>
            <a:ext cx="3276747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신승</a:t>
            </a:r>
            <a:r>
              <a:rPr lang="ko-KR" altLang="en-US" sz="1200" dirty="0">
                <a:solidFill>
                  <a:schemeClr val="tx1"/>
                </a:solidFill>
              </a:rPr>
              <a:t>진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별론데</a:t>
            </a:r>
            <a:r>
              <a:rPr lang="en-US" altLang="ko-KR" sz="1200" dirty="0" smtClean="0">
                <a:solidFill>
                  <a:schemeClr val="tx1"/>
                </a:solidFill>
              </a:rPr>
              <a:t>….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7" name="Picture 2" descr="C:\Documents and Settings\Administrator\바탕 화면\좋아요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710" y="4515746"/>
            <a:ext cx="139234" cy="13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Documents and Settings\Administrator\바탕 화면\좋아요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288750" y="4515746"/>
            <a:ext cx="139234" cy="13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004482" y="4478616"/>
            <a:ext cx="301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1C01BF"/>
                </a:solidFill>
                <a:latin typeface="돋움" pitchFamily="50" charset="-127"/>
                <a:ea typeface="돋움" pitchFamily="50" charset="-127"/>
              </a:rPr>
              <a:t>58</a:t>
            </a:r>
            <a:endParaRPr lang="ko-KR" altLang="en-US" sz="800" b="1" dirty="0">
              <a:solidFill>
                <a:srgbClr val="1C01BF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06339" y="4475516"/>
            <a:ext cx="301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5</a:t>
            </a:r>
            <a:endParaRPr lang="ko-KR" altLang="en-US" sz="800" b="1" dirty="0">
              <a:solidFill>
                <a:srgbClr val="FF0000"/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21" name="Picture 2" descr="C:\Documents and Settings\Administrator\바탕 화면\좋아요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865" y="4944007"/>
            <a:ext cx="158722" cy="15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Documents and Settings\Administrator\바탕 화면\좋아요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283968" y="4944007"/>
            <a:ext cx="139234" cy="13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016706" y="4914595"/>
            <a:ext cx="301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1C01BF"/>
                </a:solidFill>
                <a:latin typeface="돋움" pitchFamily="50" charset="-127"/>
                <a:ea typeface="돋움" pitchFamily="50" charset="-127"/>
              </a:rPr>
              <a:t>5</a:t>
            </a:r>
            <a:endParaRPr lang="ko-KR" altLang="en-US" sz="800" b="1" dirty="0">
              <a:solidFill>
                <a:srgbClr val="1C01BF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58366" y="4899342"/>
            <a:ext cx="301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0</a:t>
            </a:r>
            <a:endParaRPr lang="ko-KR" altLang="en-US" sz="800" b="1" dirty="0">
              <a:solidFill>
                <a:srgbClr val="FF0000"/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25" name="Picture 2" descr="C:\Documents and Settings\Administrator\바탕 화면\좋아요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747" y="5284377"/>
            <a:ext cx="139234" cy="13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:\Documents and Settings\Administrator\바탕 화면\좋아요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262323" y="5277698"/>
            <a:ext cx="139234" cy="13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3999700" y="5252358"/>
            <a:ext cx="301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1C01BF"/>
                </a:solidFill>
                <a:latin typeface="돋움" pitchFamily="50" charset="-127"/>
                <a:ea typeface="돋움" pitchFamily="50" charset="-127"/>
              </a:rPr>
              <a:t>0</a:t>
            </a:r>
            <a:endParaRPr lang="ko-KR" altLang="en-US" sz="800" b="1" dirty="0">
              <a:solidFill>
                <a:srgbClr val="1C01BF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58366" y="5245350"/>
            <a:ext cx="301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ko-KR" altLang="en-US" sz="800" b="1" dirty="0">
              <a:solidFill>
                <a:srgbClr val="FF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9" name="직사각형 44"/>
          <p:cNvSpPr/>
          <p:nvPr/>
        </p:nvSpPr>
        <p:spPr>
          <a:xfrm>
            <a:off x="4865401" y="4142816"/>
            <a:ext cx="4160243" cy="201622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한쪽 모서리가 잘린 사각형 45"/>
          <p:cNvSpPr/>
          <p:nvPr/>
        </p:nvSpPr>
        <p:spPr>
          <a:xfrm>
            <a:off x="4865402" y="3854784"/>
            <a:ext cx="743812" cy="288032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Comment</a:t>
            </a:r>
            <a:endParaRPr lang="ko-KR" altLang="en-US" sz="900" dirty="0"/>
          </a:p>
        </p:txBody>
      </p:sp>
      <p:sp>
        <p:nvSpPr>
          <p:cNvPr id="31" name="한쪽 모서리가 잘린 사각형 46"/>
          <p:cNvSpPr/>
          <p:nvPr/>
        </p:nvSpPr>
        <p:spPr>
          <a:xfrm>
            <a:off x="5635727" y="3854784"/>
            <a:ext cx="805670" cy="281768"/>
          </a:xfrm>
          <a:prstGeom prst="snip1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latin typeface="굴림" pitchFamily="50" charset="-127"/>
                <a:ea typeface="굴림" pitchFamily="50" charset="-127"/>
              </a:rPr>
              <a:t>Feedback</a:t>
            </a:r>
            <a:endParaRPr lang="ko-KR" altLang="en-US" sz="9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" name="타원 32"/>
          <p:cNvSpPr/>
          <p:nvPr/>
        </p:nvSpPr>
        <p:spPr>
          <a:xfrm>
            <a:off x="5004048" y="4301642"/>
            <a:ext cx="439529" cy="24359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004048" y="4293096"/>
            <a:ext cx="790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Best</a:t>
            </a:r>
            <a:endParaRPr lang="ko-KR" altLang="en-US" sz="1000" b="1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4" name="Picture 2" descr="C:\Documents and Settings\Administrator\바탕 화면\좋아요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744" y="4333326"/>
            <a:ext cx="139234" cy="13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C:\Documents and Settings\Administrator\바탕 화면\좋아요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689784" y="4333326"/>
            <a:ext cx="139234" cy="13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8405516" y="4296196"/>
            <a:ext cx="301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1C01BF"/>
                </a:solidFill>
                <a:latin typeface="돋움" pitchFamily="50" charset="-127"/>
                <a:ea typeface="돋움" pitchFamily="50" charset="-127"/>
              </a:rPr>
              <a:t>58</a:t>
            </a:r>
            <a:endParaRPr lang="ko-KR" altLang="en-US" sz="800" b="1" dirty="0">
              <a:solidFill>
                <a:srgbClr val="1C01BF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807373" y="4293096"/>
            <a:ext cx="301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5</a:t>
            </a:r>
            <a:endParaRPr lang="ko-KR" altLang="en-US" sz="800" b="1" dirty="0">
              <a:solidFill>
                <a:srgbClr val="FF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8" name="직사각형 55"/>
          <p:cNvSpPr/>
          <p:nvPr/>
        </p:nvSpPr>
        <p:spPr>
          <a:xfrm>
            <a:off x="5582682" y="5794277"/>
            <a:ext cx="2720023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err="1" smtClean="0">
                <a:solidFill>
                  <a:srgbClr val="FF0000"/>
                </a:solidFill>
              </a:rPr>
              <a:t>kindboysj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 :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이렇게 하면 더 좋을 것 같네요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9" name="위쪽 화살표 56"/>
          <p:cNvSpPr/>
          <p:nvPr/>
        </p:nvSpPr>
        <p:spPr>
          <a:xfrm rot="19351611">
            <a:off x="6300674" y="3973980"/>
            <a:ext cx="227582" cy="274328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2"/>
          <p:cNvSpPr/>
          <p:nvPr/>
        </p:nvSpPr>
        <p:spPr>
          <a:xfrm>
            <a:off x="1394247" y="1196752"/>
            <a:ext cx="5398680" cy="2520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내용 개체 틀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773" y="1504952"/>
            <a:ext cx="4210548" cy="1903879"/>
          </a:xfrm>
        </p:spPr>
      </p:pic>
      <p:pic>
        <p:nvPicPr>
          <p:cNvPr id="42" name="내용 개체 틀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082" y="4301921"/>
            <a:ext cx="2124401" cy="1354142"/>
          </a:xfrm>
          <a:prstGeom prst="rect">
            <a:avLst/>
          </a:prstGeom>
        </p:spPr>
      </p:pic>
      <p:sp>
        <p:nvSpPr>
          <p:cNvPr id="43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000" dirty="0" smtClean="0"/>
              <a:t>Comment</a:t>
            </a:r>
            <a:r>
              <a:rPr lang="ko-KR" altLang="en-US" sz="3000" dirty="0" smtClean="0"/>
              <a:t>와 </a:t>
            </a:r>
            <a:r>
              <a:rPr lang="en-US" altLang="ko-KR" sz="3000" dirty="0" smtClean="0"/>
              <a:t>Feedback</a:t>
            </a:r>
            <a:r>
              <a:rPr lang="ko-KR" altLang="en-US" sz="3000" dirty="0" smtClean="0"/>
              <a:t>을 확인할 수 있다</a:t>
            </a:r>
            <a:endParaRPr lang="ko-KR" altLang="en-US" sz="3000" dirty="0"/>
          </a:p>
        </p:txBody>
      </p:sp>
      <p:sp>
        <p:nvSpPr>
          <p:cNvPr id="45" name="직사각형 52"/>
          <p:cNvSpPr/>
          <p:nvPr/>
        </p:nvSpPr>
        <p:spPr>
          <a:xfrm>
            <a:off x="5034271" y="6285915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“ Open Idea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781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pic>
        <p:nvPicPr>
          <p:cNvPr id="4" name="내용 개체 틀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811" y="1186147"/>
            <a:ext cx="3482835" cy="2482209"/>
          </a:xfrm>
        </p:spPr>
      </p:pic>
      <p:sp>
        <p:nvSpPr>
          <p:cNvPr id="5" name="직사각형 7"/>
          <p:cNvSpPr/>
          <p:nvPr/>
        </p:nvSpPr>
        <p:spPr>
          <a:xfrm>
            <a:off x="4865402" y="4127245"/>
            <a:ext cx="4160243" cy="201622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한쪽 모서리가 잘린 사각형 9"/>
          <p:cNvSpPr/>
          <p:nvPr/>
        </p:nvSpPr>
        <p:spPr>
          <a:xfrm>
            <a:off x="5635727" y="3854784"/>
            <a:ext cx="805670" cy="281768"/>
          </a:xfrm>
          <a:prstGeom prst="snip1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latin typeface="굴림" pitchFamily="50" charset="-127"/>
                <a:ea typeface="굴림" pitchFamily="50" charset="-127"/>
              </a:rPr>
              <a:t>Feedback</a:t>
            </a:r>
            <a:endParaRPr lang="ko-KR" altLang="en-US" sz="9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타원 10"/>
          <p:cNvSpPr/>
          <p:nvPr/>
        </p:nvSpPr>
        <p:spPr>
          <a:xfrm>
            <a:off x="5004048" y="4301642"/>
            <a:ext cx="439529" cy="24359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 descr="C:\Documents and Settings\Administrator\바탕 화면\좋아요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744" y="4333326"/>
            <a:ext cx="139234" cy="13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Documents and Settings\Administrator\바탕 화면\좋아요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689784" y="4333326"/>
            <a:ext cx="139234" cy="13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405516" y="4296196"/>
            <a:ext cx="301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1C01BF"/>
                </a:solidFill>
                <a:latin typeface="돋움" pitchFamily="50" charset="-127"/>
                <a:ea typeface="돋움" pitchFamily="50" charset="-127"/>
              </a:rPr>
              <a:t>58</a:t>
            </a:r>
            <a:endParaRPr lang="ko-KR" altLang="en-US" sz="800" b="1" dirty="0">
              <a:solidFill>
                <a:srgbClr val="1C01BF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" name="직사각형 15"/>
          <p:cNvSpPr/>
          <p:nvPr/>
        </p:nvSpPr>
        <p:spPr>
          <a:xfrm>
            <a:off x="5582682" y="5794277"/>
            <a:ext cx="2720023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err="1">
                <a:solidFill>
                  <a:srgbClr val="FF0000"/>
                </a:solidFill>
              </a:rPr>
              <a:t>kindboysj</a:t>
            </a:r>
            <a:r>
              <a:rPr lang="en-US" altLang="ko-KR" sz="1000" b="1" dirty="0">
                <a:solidFill>
                  <a:srgbClr val="FF0000"/>
                </a:solidFill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이렇게 하면 더 좋을 것 같네요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pic>
        <p:nvPicPr>
          <p:cNvPr id="14" name="내용 개체 틀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082" y="4301921"/>
            <a:ext cx="2124401" cy="1354142"/>
          </a:xfrm>
          <a:prstGeom prst="rect">
            <a:avLst/>
          </a:prstGeom>
        </p:spPr>
      </p:pic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 관리자 화면에서 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07373" y="4293096"/>
            <a:ext cx="301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5</a:t>
            </a:r>
            <a:endParaRPr lang="ko-KR" altLang="en-US" sz="800" b="1" dirty="0">
              <a:solidFill>
                <a:srgbClr val="FF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7" name="한쪽 모서리는 잘리고 다른 쪽 모서리는 둥근 사각형 31"/>
          <p:cNvSpPr/>
          <p:nvPr/>
        </p:nvSpPr>
        <p:spPr>
          <a:xfrm>
            <a:off x="8172400" y="5445224"/>
            <a:ext cx="720080" cy="210839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변경하기</a:t>
            </a:r>
            <a:endParaRPr lang="ko-KR" altLang="en-US" sz="1000" dirty="0"/>
          </a:p>
        </p:txBody>
      </p:sp>
      <p:sp>
        <p:nvSpPr>
          <p:cNvPr id="18" name="위쪽 화살표 16"/>
          <p:cNvSpPr/>
          <p:nvPr/>
        </p:nvSpPr>
        <p:spPr>
          <a:xfrm rot="19351611">
            <a:off x="8592856" y="5587037"/>
            <a:ext cx="227582" cy="274328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34"/>
          <p:cNvSpPr/>
          <p:nvPr/>
        </p:nvSpPr>
        <p:spPr>
          <a:xfrm>
            <a:off x="1187624" y="4477506"/>
            <a:ext cx="3312368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관리자가 </a:t>
            </a:r>
            <a:r>
              <a:rPr lang="en-US" altLang="ko-KR" dirty="0" smtClean="0">
                <a:solidFill>
                  <a:schemeClr val="tx1"/>
                </a:solidFill>
              </a:rPr>
              <a:t>Feedback</a:t>
            </a:r>
            <a:r>
              <a:rPr lang="ko-KR" altLang="en-US" dirty="0" smtClean="0">
                <a:solidFill>
                  <a:schemeClr val="tx1"/>
                </a:solidFill>
              </a:rPr>
              <a:t>의 내용으로 변경을 원할 경우 변경하기 버튼을 누르면 기존에 작성된 마인드맵이 변경 가능합니다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" name="내용 개체 틀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12776"/>
            <a:ext cx="3935399" cy="2232248"/>
          </a:xfrm>
          <a:prstGeom prst="rect">
            <a:avLst/>
          </a:prstGeom>
        </p:spPr>
      </p:pic>
      <p:sp>
        <p:nvSpPr>
          <p:cNvPr id="21" name="오른쪽 화살표 36"/>
          <p:cNvSpPr/>
          <p:nvPr/>
        </p:nvSpPr>
        <p:spPr>
          <a:xfrm>
            <a:off x="4244522" y="2485539"/>
            <a:ext cx="648072" cy="2880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375932" y="5794277"/>
            <a:ext cx="876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돋움" pitchFamily="50" charset="-127"/>
                <a:ea typeface="돋움" pitchFamily="50" charset="-127"/>
              </a:rPr>
              <a:t>click</a:t>
            </a:r>
            <a:endParaRPr lang="ko-KR" altLang="en-US" sz="20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" name="직사각형 52"/>
          <p:cNvSpPr/>
          <p:nvPr/>
        </p:nvSpPr>
        <p:spPr>
          <a:xfrm>
            <a:off x="5034271" y="6285915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“ Open Idea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781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1763" y="1756606"/>
            <a:ext cx="614432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결과</a:t>
            </a:r>
            <a:r>
              <a:rPr lang="ko-KR" altLang="en-US" sz="30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en-US" altLang="ko-KR" sz="30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: </a:t>
            </a:r>
          </a:p>
          <a:p>
            <a:pPr algn="ctr"/>
            <a:endParaRPr lang="en-US" altLang="ko-KR" sz="3000" b="1" dirty="0" smtClean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algn="ctr"/>
            <a:r>
              <a:rPr lang="ko-KR" altLang="en-US" sz="30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자신이 준비하거나 알고 있던 정보들을 마인드맵으로 작성 후 올리면 다른 사람들에 의해 정보가 추가 됨</a:t>
            </a:r>
            <a:r>
              <a:rPr lang="en-US" altLang="ko-KR" sz="30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.</a:t>
            </a:r>
            <a:endParaRPr lang="ko-KR" altLang="en-US" sz="30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06265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25850" y="-33520"/>
            <a:ext cx="71755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 smtClean="0">
                <a:solidFill>
                  <a:srgbClr val="EB5F6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Functions..</a:t>
            </a:r>
            <a:endParaRPr lang="ko-KR" altLang="en-US" sz="5000" b="1" dirty="0">
              <a:solidFill>
                <a:srgbClr val="EB5F6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8118" y="851652"/>
            <a:ext cx="7948706" cy="5463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300" dirty="0" smtClean="0"/>
              <a:t>회원제 관리</a:t>
            </a:r>
            <a:endParaRPr lang="en-US" altLang="ko-KR" sz="2300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이메일과 패스워드로 간단하게 로그인 </a:t>
            </a:r>
            <a:endParaRPr lang="en-US" altLang="ko-KR" dirty="0"/>
          </a:p>
          <a:p>
            <a:endParaRPr lang="ko-KR" altLang="en-US" dirty="0"/>
          </a:p>
          <a:p>
            <a:r>
              <a:rPr lang="en-US" sz="2300" dirty="0"/>
              <a:t>2. Mind-Map </a:t>
            </a:r>
            <a:r>
              <a:rPr lang="en-US" sz="2300" dirty="0" smtClean="0"/>
              <a:t>생성하기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프로젝트 주제 결정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프로젝트 요약글 작성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참여인원 선택 및 관리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마인드맵 </a:t>
            </a:r>
            <a:r>
              <a:rPr lang="ko-KR" altLang="en-US" dirty="0"/>
              <a:t>편집 </a:t>
            </a:r>
            <a:endParaRPr lang="en-US" altLang="ko-KR" dirty="0"/>
          </a:p>
          <a:p>
            <a:r>
              <a:rPr lang="ko-KR" altLang="en-US" dirty="0" smtClean="0"/>
              <a:t> </a:t>
            </a:r>
            <a:endParaRPr lang="en-US" dirty="0"/>
          </a:p>
          <a:p>
            <a:r>
              <a:rPr lang="en-US" sz="2300" dirty="0"/>
              <a:t>3. Mind-Map </a:t>
            </a:r>
            <a:r>
              <a:rPr lang="en-US" sz="2300" dirty="0" smtClean="0"/>
              <a:t>참여하기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 </a:t>
            </a:r>
            <a:r>
              <a:rPr lang="en-US" altLang="ko-KR" dirty="0" smtClean="0"/>
              <a:t>Join now</a:t>
            </a:r>
            <a:r>
              <a:rPr lang="ko-KR" altLang="en-US" dirty="0" smtClean="0"/>
              <a:t>버튼을 통해서 마인드맵 작업 </a:t>
            </a:r>
            <a:r>
              <a:rPr lang="en-US" altLang="ko-KR" dirty="0" smtClean="0"/>
              <a:t>(write)</a:t>
            </a:r>
            <a:r>
              <a:rPr lang="ko-KR" altLang="en-US" dirty="0" smtClean="0"/>
              <a:t>권한 받기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/>
              <a:t>마인드맵 수정하고 적용 </a:t>
            </a:r>
            <a:r>
              <a:rPr lang="ko-KR" altLang="en-US" dirty="0" smtClean="0"/>
              <a:t>요청기능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/>
              <a:t>피드백 메세지 프로젝트 책임자에게 보내기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/>
              <a:t>히스토리 보기 기능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활동사항 그래프로 보기 </a:t>
            </a:r>
            <a:r>
              <a:rPr lang="ko-KR" altLang="en-US" dirty="0" smtClean="0"/>
              <a:t>기능</a:t>
            </a:r>
            <a:endParaRPr lang="en-US" altLang="ko-KR" dirty="0"/>
          </a:p>
          <a:p>
            <a:endParaRPr lang="en-US" sz="2300" dirty="0"/>
          </a:p>
          <a:p>
            <a:r>
              <a:rPr lang="en-US" sz="2300" dirty="0" smtClean="0"/>
              <a:t>4. Mind-Map 복제하기</a:t>
            </a:r>
          </a:p>
          <a:p>
            <a:r>
              <a:rPr lang="ko-KR" altLang="ko-KR" dirty="0"/>
              <a:t>-</a:t>
            </a:r>
            <a:r>
              <a:rPr lang="ko-KR" altLang="en-US" dirty="0"/>
              <a:t> </a:t>
            </a:r>
            <a:r>
              <a:rPr lang="en-US" altLang="ko-KR" dirty="0" smtClean="0"/>
              <a:t>Open</a:t>
            </a:r>
            <a:r>
              <a:rPr lang="ko-KR" altLang="en-US" dirty="0" smtClean="0"/>
              <a:t>된 다른 프로젝트를 내 프로젝트로 복제해서 따로 작업 진행하는 기능</a:t>
            </a:r>
            <a:endParaRPr lang="en-US" dirty="0" smtClean="0"/>
          </a:p>
        </p:txBody>
      </p:sp>
      <p:sp>
        <p:nvSpPr>
          <p:cNvPr id="8" name="직사각형 52"/>
          <p:cNvSpPr/>
          <p:nvPr/>
        </p:nvSpPr>
        <p:spPr>
          <a:xfrm>
            <a:off x="5034271" y="6285915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“ Open Idea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303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31614" y="-48463"/>
            <a:ext cx="71755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 smtClean="0">
                <a:solidFill>
                  <a:srgbClr val="EB5F6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Functions..</a:t>
            </a:r>
            <a:endParaRPr lang="ko-KR" altLang="en-US" sz="5000" b="1" dirty="0">
              <a:solidFill>
                <a:srgbClr val="EB5F6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8236" y="926357"/>
            <a:ext cx="7948706" cy="5740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smtClean="0"/>
              <a:t>5. </a:t>
            </a:r>
            <a:r>
              <a:rPr lang="en-US" altLang="ko-KR" sz="2300" dirty="0"/>
              <a:t>Mind-Map </a:t>
            </a:r>
            <a:r>
              <a:rPr lang="ko-KR" altLang="en-US" sz="2300" dirty="0"/>
              <a:t>다른프로젝트 리스트 </a:t>
            </a:r>
            <a:r>
              <a:rPr lang="ko-KR" altLang="en-US" sz="2300" dirty="0" smtClean="0"/>
              <a:t>보기</a:t>
            </a:r>
            <a:endParaRPr lang="en-US" altLang="ko-KR" sz="2300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새롭게 생성된 순서별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이번달 인기순위별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누적 인기순위별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이번달 활동 순위별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누적 활동 순위별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en-US" altLang="ko-KR" sz="2300" dirty="0"/>
              <a:t>6. Mind-Map</a:t>
            </a:r>
            <a:r>
              <a:rPr lang="ko-KR" altLang="en-US" sz="2300" dirty="0"/>
              <a:t>을 다른 포맷으로 </a:t>
            </a:r>
            <a:r>
              <a:rPr lang="ko-KR" altLang="en-US" sz="2300" dirty="0" smtClean="0"/>
              <a:t>자동변환하기</a:t>
            </a:r>
            <a:endParaRPr lang="en-US" altLang="ko-KR" sz="2300" dirty="0" smtClean="0"/>
          </a:p>
          <a:p>
            <a:r>
              <a:rPr lang="ko-KR" altLang="ko-KR" dirty="0" smtClean="0"/>
              <a:t>-</a:t>
            </a:r>
            <a:r>
              <a:rPr lang="ko-KR" altLang="en-US" dirty="0" smtClean="0"/>
              <a:t>  작성된 마인드맵을 원하는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으로 변환해준다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ppt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hwp</a:t>
            </a:r>
            <a:r>
              <a:rPr lang="en-US" altLang="ko-KR" dirty="0" smtClean="0"/>
              <a:t>, HTML, code </a:t>
            </a:r>
            <a:r>
              <a:rPr lang="ko-KR" altLang="en-US" dirty="0" smtClean="0"/>
              <a:t>등 </a:t>
            </a:r>
            <a:r>
              <a:rPr lang="en-US" altLang="ko-KR" dirty="0" smtClean="0"/>
              <a:t>…</a:t>
            </a:r>
          </a:p>
          <a:p>
            <a:endParaRPr lang="en-US" altLang="ko-KR" dirty="0"/>
          </a:p>
          <a:p>
            <a:r>
              <a:rPr lang="en-US" altLang="ko-KR" sz="2300" dirty="0"/>
              <a:t>7. </a:t>
            </a:r>
            <a:r>
              <a:rPr lang="ko-KR" altLang="en-US" sz="2300" dirty="0"/>
              <a:t>개인점수 관리 </a:t>
            </a:r>
            <a:endParaRPr lang="en-US" altLang="ko-KR" sz="2300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Mind-Map</a:t>
            </a:r>
            <a:r>
              <a:rPr lang="ko-KR" altLang="en-US" dirty="0" smtClean="0"/>
              <a:t>의 기여도에 따라서 평가점수를 받을수있다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Mind-Map</a:t>
            </a:r>
            <a:r>
              <a:rPr lang="ko-KR" altLang="en-US" dirty="0" smtClean="0"/>
              <a:t>의 기여도에 따라서 평가점수를 줄수있다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점수에 따라서 등급</a:t>
            </a:r>
            <a:r>
              <a:rPr lang="en-US" altLang="ko-KR" dirty="0" smtClean="0"/>
              <a:t>,</a:t>
            </a:r>
            <a:r>
              <a:rPr lang="ko-KR" altLang="en-US" dirty="0" smtClean="0"/>
              <a:t> 순위가 매겨진다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누적별</a:t>
            </a:r>
            <a:r>
              <a:rPr lang="en-US" altLang="ko-KR" dirty="0" smtClean="0"/>
              <a:t>,</a:t>
            </a:r>
            <a:r>
              <a:rPr lang="ko-KR" altLang="en-US" dirty="0" smtClean="0"/>
              <a:t>분야별 등등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r>
              <a:rPr lang="en-US" altLang="ko-KR" sz="2300" dirty="0" smtClean="0"/>
              <a:t>8</a:t>
            </a:r>
            <a:r>
              <a:rPr lang="en-US" altLang="ko-KR" sz="2300" dirty="0"/>
              <a:t>. </a:t>
            </a:r>
            <a:r>
              <a:rPr lang="ko-KR" altLang="en-US" sz="2300" dirty="0" smtClean="0"/>
              <a:t>평가하기</a:t>
            </a:r>
            <a:endParaRPr lang="en-US" altLang="ko-KR" sz="2300" dirty="0" smtClean="0"/>
          </a:p>
          <a:p>
            <a:r>
              <a:rPr lang="ko-KR" altLang="ko-KR" dirty="0" smtClean="0"/>
              <a:t>-</a:t>
            </a:r>
            <a:r>
              <a:rPr lang="ko-KR" altLang="en-US" dirty="0" smtClean="0"/>
              <a:t>  </a:t>
            </a:r>
            <a:r>
              <a:rPr lang="en-US" altLang="ko-KR" dirty="0" smtClean="0"/>
              <a:t>Mind-Map</a:t>
            </a:r>
            <a:r>
              <a:rPr lang="ko-KR" altLang="en-US" dirty="0" smtClean="0"/>
              <a:t>에 달린 노드에 대하여</a:t>
            </a:r>
            <a:r>
              <a:rPr lang="en-US" altLang="ko-KR" dirty="0" smtClean="0"/>
              <a:t>,</a:t>
            </a:r>
            <a:r>
              <a:rPr lang="ko-KR" altLang="en-US" dirty="0" smtClean="0"/>
              <a:t> 댓글을 개인적으로 달수있다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ko-KR" altLang="en-US" sz="2300" dirty="0"/>
          </a:p>
        </p:txBody>
      </p:sp>
      <p:sp>
        <p:nvSpPr>
          <p:cNvPr id="8" name="직사각형 52"/>
          <p:cNvSpPr/>
          <p:nvPr/>
        </p:nvSpPr>
        <p:spPr>
          <a:xfrm>
            <a:off x="5034271" y="6285915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“ Open Idea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903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31614" y="-48463"/>
            <a:ext cx="71755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 smtClean="0">
                <a:solidFill>
                  <a:srgbClr val="8CC7B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Detail Functions..</a:t>
            </a:r>
            <a:endParaRPr lang="ko-KR" altLang="en-US" sz="5000" b="1" dirty="0">
              <a:solidFill>
                <a:srgbClr val="8CC7B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8236" y="926357"/>
            <a:ext cx="7948706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smtClean="0"/>
              <a:t>1. Mind-Map </a:t>
            </a:r>
            <a:r>
              <a:rPr lang="ko-KR" altLang="en-US" sz="2300" dirty="0" smtClean="0"/>
              <a:t>프로젝트 공개 여부 결정</a:t>
            </a:r>
            <a:endParaRPr lang="en-US" altLang="ko-KR" sz="2300" dirty="0" smtClean="0"/>
          </a:p>
          <a:p>
            <a:endParaRPr lang="ko-KR" altLang="en-US" dirty="0"/>
          </a:p>
          <a:p>
            <a:r>
              <a:rPr lang="en-US" altLang="ko-KR" sz="2300" dirty="0" smtClean="0"/>
              <a:t>2. </a:t>
            </a:r>
            <a:r>
              <a:rPr lang="ko-KR" altLang="en-US" sz="2300" dirty="0" smtClean="0"/>
              <a:t>개인점수로 계급 체계</a:t>
            </a:r>
            <a:endParaRPr lang="en-US" altLang="ko-KR" dirty="0"/>
          </a:p>
          <a:p>
            <a:endParaRPr lang="en-US" altLang="ko-KR" sz="2300" dirty="0" smtClean="0"/>
          </a:p>
          <a:p>
            <a:r>
              <a:rPr lang="en-US" altLang="ko-KR" sz="2300" dirty="0" smtClean="0"/>
              <a:t>3. </a:t>
            </a:r>
            <a:r>
              <a:rPr lang="ko-KR" altLang="en-US" sz="2300" dirty="0" smtClean="0"/>
              <a:t>첫 페이지에서 씨앗 </a:t>
            </a:r>
            <a:r>
              <a:rPr lang="ko-KR" altLang="en-US" sz="2300" dirty="0" err="1" smtClean="0"/>
              <a:t>노드들</a:t>
            </a:r>
            <a:r>
              <a:rPr lang="ko-KR" altLang="en-US" sz="2300" dirty="0" smtClean="0"/>
              <a:t> 보여주는 방식</a:t>
            </a:r>
            <a:endParaRPr lang="en-US" altLang="ko-KR" sz="2300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r>
              <a:rPr lang="en-US" altLang="ko-KR" sz="2300" dirty="0"/>
              <a:t>4</a:t>
            </a:r>
            <a:r>
              <a:rPr lang="en-US" altLang="ko-KR" sz="2300" dirty="0" smtClean="0"/>
              <a:t>. </a:t>
            </a:r>
            <a:r>
              <a:rPr lang="ko-KR" altLang="en-US" sz="2300" dirty="0" smtClean="0"/>
              <a:t>마인드맵 </a:t>
            </a:r>
            <a:r>
              <a:rPr lang="ko-KR" altLang="en-US" sz="2300" dirty="0" err="1" smtClean="0"/>
              <a:t>재밌게</a:t>
            </a:r>
            <a:r>
              <a:rPr lang="ko-KR" altLang="en-US" sz="2300" dirty="0" smtClean="0"/>
              <a:t> 그리는 방법</a:t>
            </a:r>
            <a:endParaRPr lang="en-US" altLang="ko-KR" sz="2300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재밌는</a:t>
            </a:r>
            <a:r>
              <a:rPr lang="ko-KR" altLang="en-US" dirty="0" smtClean="0"/>
              <a:t> 이벤트</a:t>
            </a:r>
            <a:r>
              <a:rPr lang="en-US" altLang="ko-KR" dirty="0" smtClean="0"/>
              <a:t>( </a:t>
            </a:r>
            <a:r>
              <a:rPr lang="ko-KR" altLang="en-US" dirty="0" smtClean="0"/>
              <a:t>물방울이 퍼지는 방법 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노드에</a:t>
            </a:r>
            <a:r>
              <a:rPr lang="ko-KR" altLang="en-US" dirty="0" smtClean="0"/>
              <a:t> 마우스 오버나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생성 </a:t>
            </a:r>
            <a:r>
              <a:rPr lang="ko-KR" altLang="en-US" dirty="0" err="1" smtClean="0"/>
              <a:t>할때</a:t>
            </a:r>
            <a:r>
              <a:rPr lang="ko-KR" altLang="en-US" dirty="0" smtClean="0"/>
              <a:t> 소리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어려울 것 같으면 </a:t>
            </a:r>
            <a:r>
              <a:rPr lang="ko-KR" altLang="en-US" dirty="0" err="1" smtClean="0"/>
              <a:t>오픈소스</a:t>
            </a:r>
            <a:r>
              <a:rPr lang="ko-KR" altLang="en-US" dirty="0" smtClean="0"/>
              <a:t> 그대로</a:t>
            </a:r>
            <a:r>
              <a:rPr lang="en-US" altLang="ko-KR" dirty="0" smtClean="0"/>
              <a:t>…</a:t>
            </a:r>
          </a:p>
          <a:p>
            <a:endParaRPr lang="en-US" altLang="ko-KR" dirty="0" smtClean="0"/>
          </a:p>
          <a:p>
            <a:r>
              <a:rPr lang="en-US" altLang="ko-KR" sz="2300" dirty="0"/>
              <a:t>5. </a:t>
            </a:r>
            <a:r>
              <a:rPr lang="ko-KR" altLang="en-US" sz="2300" dirty="0" smtClean="0"/>
              <a:t>저장 방법</a:t>
            </a:r>
            <a:endParaRPr lang="en-US" altLang="ko-KR" sz="2300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서버에 저장</a:t>
            </a:r>
            <a:r>
              <a:rPr lang="en-US" altLang="ko-KR" dirty="0" smtClean="0"/>
              <a:t>( </a:t>
            </a:r>
            <a:r>
              <a:rPr lang="ko-KR" altLang="en-US" dirty="0" smtClean="0"/>
              <a:t>로그인 한 상태 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자신의 컴퓨터에 저장 </a:t>
            </a:r>
            <a:r>
              <a:rPr lang="en-US" altLang="ko-KR" dirty="0" smtClean="0"/>
              <a:t>( </a:t>
            </a:r>
            <a:r>
              <a:rPr lang="ko-KR" altLang="en-US" dirty="0" smtClean="0"/>
              <a:t>비 로그인 상태 </a:t>
            </a:r>
            <a:r>
              <a:rPr lang="en-US" altLang="ko-KR" dirty="0" smtClean="0"/>
              <a:t>)</a:t>
            </a:r>
          </a:p>
          <a:p>
            <a:endParaRPr lang="en-US" altLang="ko-KR" sz="2300" dirty="0"/>
          </a:p>
          <a:p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sp>
        <p:nvSpPr>
          <p:cNvPr id="8" name="직사각형 52"/>
          <p:cNvSpPr/>
          <p:nvPr/>
        </p:nvSpPr>
        <p:spPr>
          <a:xfrm>
            <a:off x="5034271" y="6285915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“ Open Idea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525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287059" y="3660587"/>
            <a:ext cx="3242235" cy="26050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2000" dirty="0" smtClean="0"/>
              <a:t>1</a:t>
            </a:r>
            <a:r>
              <a:rPr lang="en-US" altLang="ko-KR" sz="2000" dirty="0"/>
              <a:t>. </a:t>
            </a:r>
            <a:r>
              <a:rPr lang="ko-KR" altLang="en-US" sz="2000" dirty="0"/>
              <a:t>작가</a:t>
            </a:r>
          </a:p>
          <a:p>
            <a:pPr marL="0" indent="0">
              <a:buNone/>
            </a:pPr>
            <a:r>
              <a:rPr lang="en-US" altLang="ko-KR" sz="2000" dirty="0"/>
              <a:t>2. </a:t>
            </a:r>
            <a:r>
              <a:rPr lang="ko-KR" altLang="en-US" sz="2000" dirty="0"/>
              <a:t>개발자</a:t>
            </a:r>
          </a:p>
          <a:p>
            <a:pPr marL="0" indent="0">
              <a:buNone/>
            </a:pPr>
            <a:r>
              <a:rPr lang="en-US" altLang="ko-KR" sz="2000" dirty="0"/>
              <a:t>3. </a:t>
            </a:r>
            <a:r>
              <a:rPr lang="ko-KR" altLang="en-US" sz="2000" dirty="0"/>
              <a:t>기획자</a:t>
            </a:r>
          </a:p>
          <a:p>
            <a:pPr marL="0" indent="0">
              <a:buNone/>
            </a:pPr>
            <a:r>
              <a:rPr lang="en-US" altLang="ko-KR" sz="2000" dirty="0"/>
              <a:t>4. </a:t>
            </a:r>
            <a:r>
              <a:rPr lang="ko-KR" altLang="en-US" sz="2000" dirty="0"/>
              <a:t>디자이너</a:t>
            </a:r>
          </a:p>
          <a:p>
            <a:pPr marL="0" indent="0">
              <a:buNone/>
            </a:pPr>
            <a:r>
              <a:rPr lang="en-US" altLang="ko-KR" sz="2000" dirty="0"/>
              <a:t>5. </a:t>
            </a:r>
            <a:r>
              <a:rPr lang="ko-KR" altLang="en-US" sz="2000" dirty="0" smtClean="0"/>
              <a:t>학생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ko-KR" sz="2000" dirty="0" smtClean="0"/>
              <a:t>6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요리사 연습생</a:t>
            </a:r>
            <a:r>
              <a:rPr lang="ko-KR" altLang="ko-KR" sz="2000" dirty="0"/>
              <a:t> 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smtClean="0"/>
              <a:t>등등</a:t>
            </a:r>
            <a:r>
              <a:rPr lang="en-US" altLang="ko-KR" sz="2000" dirty="0" smtClean="0"/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51901" y="125260"/>
            <a:ext cx="607601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Who are target</a:t>
            </a:r>
            <a:r>
              <a:rPr lang="ko-KR" altLang="en-US" sz="50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50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users?</a:t>
            </a:r>
            <a:endParaRPr lang="ko-KR" altLang="en-US" sz="5000" b="1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Oval 9"/>
          <p:cNvSpPr/>
          <p:nvPr/>
        </p:nvSpPr>
        <p:spPr>
          <a:xfrm>
            <a:off x="1688352" y="1538941"/>
            <a:ext cx="6275295" cy="1814356"/>
          </a:xfrm>
          <a:prstGeom prst="ellipse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3">
                  <a:lumMod val="75000"/>
                </a:schemeClr>
              </a:gs>
            </a:gsLst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FFFF00"/>
                </a:solidFill>
              </a:rPr>
              <a:t>" </a:t>
            </a:r>
            <a:r>
              <a:rPr lang="ko-KR" altLang="en-US" sz="2000" dirty="0">
                <a:solidFill>
                  <a:srgbClr val="FFFF00"/>
                </a:solidFill>
              </a:rPr>
              <a:t>창작</a:t>
            </a:r>
            <a:r>
              <a:rPr lang="en-US" altLang="ko-KR" sz="2000" dirty="0">
                <a:solidFill>
                  <a:srgbClr val="FFFF00"/>
                </a:solidFill>
              </a:rPr>
              <a:t>, </a:t>
            </a:r>
            <a:r>
              <a:rPr lang="ko-KR" altLang="en-US" sz="2000" dirty="0">
                <a:solidFill>
                  <a:srgbClr val="FFFF00"/>
                </a:solidFill>
              </a:rPr>
              <a:t>학습</a:t>
            </a:r>
            <a:r>
              <a:rPr lang="en-US" altLang="ko-KR" sz="2000" dirty="0">
                <a:solidFill>
                  <a:srgbClr val="FFFF00"/>
                </a:solidFill>
              </a:rPr>
              <a:t>, </a:t>
            </a:r>
            <a:r>
              <a:rPr lang="ko-KR" altLang="en-US" sz="2000" dirty="0">
                <a:solidFill>
                  <a:srgbClr val="FFFF00"/>
                </a:solidFill>
              </a:rPr>
              <a:t>기획등을 하려는자 </a:t>
            </a:r>
            <a:r>
              <a:rPr lang="en-US" altLang="ko-KR" sz="2000" dirty="0">
                <a:solidFill>
                  <a:srgbClr val="FFFF00"/>
                </a:solidFill>
              </a:rPr>
              <a:t>"</a:t>
            </a:r>
          </a:p>
          <a:p>
            <a:pPr algn="ctr"/>
            <a:r>
              <a:rPr lang="en-US" altLang="ko-KR" sz="1600" dirty="0"/>
              <a:t>(</a:t>
            </a:r>
            <a:r>
              <a:rPr lang="ko-KR" altLang="en-US" sz="1600" dirty="0"/>
              <a:t>불완전한 생각이나 작전</a:t>
            </a:r>
            <a:r>
              <a:rPr lang="en-US" altLang="ko-KR" sz="1600" dirty="0"/>
              <a:t>,</a:t>
            </a:r>
            <a:r>
              <a:rPr lang="ko-KR" altLang="en-US" sz="1600" dirty="0"/>
              <a:t>전략등을 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구체화</a:t>
            </a:r>
            <a:r>
              <a:rPr lang="en-US" altLang="ko-KR" sz="1600" dirty="0"/>
              <a:t>,</a:t>
            </a:r>
            <a:r>
              <a:rPr lang="ko-KR" altLang="en-US" sz="1600" dirty="0"/>
              <a:t>강화 시키고 </a:t>
            </a:r>
            <a:r>
              <a:rPr lang="ko-KR" altLang="en-US" sz="1600" dirty="0" smtClean="0"/>
              <a:t>싶은자</a:t>
            </a:r>
            <a:r>
              <a:rPr lang="ko-KR" altLang="ko-KR" sz="1600" dirty="0" smtClean="0"/>
              <a:t>)</a:t>
            </a:r>
            <a:endParaRPr lang="en-US" altLang="ko-KR" sz="1500" dirty="0" smtClean="0"/>
          </a:p>
        </p:txBody>
      </p:sp>
      <p:sp>
        <p:nvSpPr>
          <p:cNvPr id="11" name="직사각형 52"/>
          <p:cNvSpPr/>
          <p:nvPr/>
        </p:nvSpPr>
        <p:spPr>
          <a:xfrm>
            <a:off x="5034271" y="6285915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“ Open Idea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21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66357" y="122072"/>
            <a:ext cx="3134620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50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다음_Regular" pitchFamily="2" charset="-127"/>
                <a:cs typeface="Arial" pitchFamily="34" charset="0"/>
              </a:rPr>
              <a:t>Before..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3296" y="926356"/>
            <a:ext cx="81280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2013-02-18 (</a:t>
            </a:r>
            <a:r>
              <a:rPr lang="ko-KR" altLang="en-US" dirty="0" smtClean="0"/>
              <a:t>화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ko-KR" altLang="en-US" sz="2200" dirty="0" smtClean="0"/>
              <a:t>발표내용</a:t>
            </a:r>
            <a:r>
              <a:rPr lang="ko-KR" altLang="en-US" dirty="0" smtClean="0"/>
              <a:t>     </a:t>
            </a:r>
            <a:r>
              <a:rPr lang="en-US" altLang="ko-KR" dirty="0" smtClean="0"/>
              <a:t>:</a:t>
            </a:r>
            <a:r>
              <a:rPr lang="ko-KR" altLang="en-US" dirty="0" smtClean="0"/>
              <a:t> 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r>
              <a:rPr lang="en-US" altLang="ko-KR" dirty="0"/>
              <a:t>Idea</a:t>
            </a:r>
            <a:r>
              <a:rPr lang="ko-KR" altLang="en-US" dirty="0"/>
              <a:t>를 발전시키고 공유하는 과정</a:t>
            </a:r>
            <a:r>
              <a:rPr lang="en-US" altLang="ko-KR" dirty="0"/>
              <a:t>,</a:t>
            </a:r>
            <a:r>
              <a:rPr lang="ko-KR" altLang="en-US" dirty="0"/>
              <a:t> 방식</a:t>
            </a:r>
            <a:endParaRPr lang="en-US" altLang="ko-KR" dirty="0"/>
          </a:p>
          <a:p>
            <a:r>
              <a:rPr lang="ko-KR" altLang="ko-KR" dirty="0" smtClean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  다른 </a:t>
            </a:r>
            <a:r>
              <a:rPr lang="en-US" altLang="ko-KR" dirty="0"/>
              <a:t>style</a:t>
            </a:r>
            <a:r>
              <a:rPr lang="ko-KR" altLang="en-US" dirty="0"/>
              <a:t>의 </a:t>
            </a:r>
            <a:r>
              <a:rPr lang="en-US" altLang="ko-KR" dirty="0"/>
              <a:t>idea(</a:t>
            </a:r>
            <a:r>
              <a:rPr lang="ko-KR" altLang="en-US" dirty="0"/>
              <a:t>소프트웨어 개발 등등</a:t>
            </a:r>
            <a:r>
              <a:rPr lang="ko-KR" altLang="ko-KR" dirty="0"/>
              <a:t>.</a:t>
            </a:r>
            <a:r>
              <a:rPr lang="en-US" altLang="ko-KR" dirty="0"/>
              <a:t>.)</a:t>
            </a:r>
            <a:r>
              <a:rPr lang="ko-KR" altLang="en-US" dirty="0"/>
              <a:t> 에 대해서도 추가 예시</a:t>
            </a:r>
            <a:endParaRPr lang="en-US" dirty="0"/>
          </a:p>
          <a:p>
            <a:endParaRPr lang="en-US" altLang="ko-KR" sz="2200" dirty="0" smtClean="0"/>
          </a:p>
          <a:p>
            <a:r>
              <a:rPr lang="ko-KR" altLang="en-US" sz="2200" dirty="0" smtClean="0"/>
              <a:t>개선할사항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또 다른 </a:t>
            </a:r>
            <a:r>
              <a:rPr lang="en-US" altLang="ko-KR" dirty="0" smtClean="0"/>
              <a:t>Idea</a:t>
            </a:r>
            <a:r>
              <a:rPr lang="ko-KR" altLang="en-US" dirty="0" smtClean="0"/>
              <a:t> 방식에 대한 고민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sz="2200" dirty="0" smtClean="0"/>
              <a:t>&lt;</a:t>
            </a:r>
            <a:r>
              <a:rPr lang="en-US" altLang="ko-KR" sz="2200" dirty="0" smtClean="0"/>
              <a:t>&lt;</a:t>
            </a:r>
            <a:r>
              <a:rPr lang="ko-KR" altLang="en-US" sz="2200" dirty="0" smtClean="0"/>
              <a:t> 오늘 발표할 내용 </a:t>
            </a:r>
            <a:r>
              <a:rPr lang="en-US" altLang="ko-KR" sz="2200" dirty="0" smtClean="0"/>
              <a:t>&gt;&gt;</a:t>
            </a:r>
          </a:p>
          <a:p>
            <a:endParaRPr lang="en-US" altLang="ko-KR" sz="2200" dirty="0" smtClean="0"/>
          </a:p>
          <a:p>
            <a:r>
              <a:rPr lang="ko-KR" altLang="en-US" sz="2200" dirty="0" smtClean="0"/>
              <a:t>프로젝트 제안서 </a:t>
            </a:r>
            <a:endParaRPr lang="en-US" altLang="ko-KR" sz="2200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우리 사이트의 철학</a:t>
            </a:r>
            <a:r>
              <a:rPr lang="en-US" altLang="ko-KR" dirty="0" smtClean="0"/>
              <a:t>,</a:t>
            </a:r>
            <a:r>
              <a:rPr lang="ko-KR" altLang="en-US" dirty="0" smtClean="0"/>
              <a:t> 추구하려는바 </a:t>
            </a:r>
            <a:r>
              <a:rPr lang="en-US" altLang="ko-KR" dirty="0" smtClean="0"/>
              <a:t>,</a:t>
            </a:r>
            <a:r>
              <a:rPr lang="ko-KR" altLang="en-US" dirty="0" smtClean="0"/>
              <a:t> 목적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인간이 </a:t>
            </a:r>
            <a:r>
              <a:rPr lang="ko-KR" altLang="en-US" dirty="0"/>
              <a:t>이해할수있는 우리 사이트 이용하기 시나리오 </a:t>
            </a:r>
            <a:r>
              <a:rPr lang="en-US" altLang="ko-KR" dirty="0"/>
              <a:t>(</a:t>
            </a:r>
            <a:r>
              <a:rPr lang="ko-KR" altLang="en-US" dirty="0"/>
              <a:t>동기</a:t>
            </a:r>
            <a:r>
              <a:rPr lang="en-US" altLang="ko-KR" dirty="0"/>
              <a:t>-&gt; </a:t>
            </a:r>
            <a:r>
              <a:rPr lang="ko-KR" altLang="en-US" dirty="0"/>
              <a:t>솔루션까지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 startAt="3"/>
            </a:pPr>
            <a:r>
              <a:rPr lang="ko-KR" altLang="en-US" dirty="0" smtClean="0"/>
              <a:t>모든 </a:t>
            </a:r>
            <a:r>
              <a:rPr lang="ko-KR" altLang="en-US" dirty="0"/>
              <a:t>이슈들에 대해서 기능을 전부 나열해서 기능 </a:t>
            </a:r>
            <a:r>
              <a:rPr lang="ko-KR" altLang="en-US" dirty="0" smtClean="0"/>
              <a:t>리스트</a:t>
            </a:r>
            <a:endParaRPr lang="en-US" altLang="ko-KR" dirty="0" smtClean="0"/>
          </a:p>
          <a:p>
            <a:pPr marL="342900" indent="-342900">
              <a:buAutoNum type="arabicPeriod" startAt="3"/>
            </a:pPr>
            <a:r>
              <a:rPr lang="ko-KR" altLang="en-US" dirty="0" smtClean="0"/>
              <a:t>사용자 타겟 </a:t>
            </a:r>
            <a:r>
              <a:rPr lang="en-US" altLang="ko-KR" dirty="0" smtClean="0"/>
              <a:t>,</a:t>
            </a:r>
            <a:r>
              <a:rPr lang="ko-KR" altLang="en-US" dirty="0" smtClean="0"/>
              <a:t> 기타 적합한 프로젝트 유형</a:t>
            </a:r>
            <a:endParaRPr lang="en-US" dirty="0"/>
          </a:p>
        </p:txBody>
      </p:sp>
      <p:sp>
        <p:nvSpPr>
          <p:cNvPr id="6" name="직사각형 52"/>
          <p:cNvSpPr/>
          <p:nvPr/>
        </p:nvSpPr>
        <p:spPr>
          <a:xfrm>
            <a:off x="5034271" y="6285915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“ Open Idea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411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882" y="149413"/>
            <a:ext cx="89785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kind of  projects</a:t>
            </a:r>
            <a:r>
              <a:rPr lang="en-US" altLang="ko-KR" sz="4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4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suitable ?   </a:t>
            </a:r>
            <a:endParaRPr lang="ko-KR" altLang="en-US" sz="48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8117" y="2131773"/>
            <a:ext cx="839694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200" dirty="0" smtClean="0"/>
              <a:t>게임의 </a:t>
            </a:r>
            <a:r>
              <a:rPr lang="ko-KR" altLang="en-US" sz="2200" dirty="0"/>
              <a:t>작전</a:t>
            </a:r>
            <a:r>
              <a:rPr lang="en-US" altLang="ko-KR" sz="2200" dirty="0"/>
              <a:t>, </a:t>
            </a:r>
            <a:r>
              <a:rPr lang="ko-KR" altLang="en-US" sz="2200" dirty="0"/>
              <a:t>전략 </a:t>
            </a:r>
            <a:endParaRPr lang="en-US" altLang="ko-KR" sz="2200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디아블로의 </a:t>
            </a:r>
            <a:r>
              <a:rPr lang="en-US" altLang="ko-KR" dirty="0"/>
              <a:t>'</a:t>
            </a:r>
            <a:r>
              <a:rPr lang="ko-KR" altLang="en-US" dirty="0"/>
              <a:t>바바리안</a:t>
            </a:r>
            <a:r>
              <a:rPr lang="en-US" altLang="ko-KR" dirty="0"/>
              <a:t>' </a:t>
            </a:r>
            <a:r>
              <a:rPr lang="ko-KR" altLang="en-US" dirty="0"/>
              <a:t>캐릭터 </a:t>
            </a:r>
            <a:r>
              <a:rPr lang="ko-KR" altLang="en-US" dirty="0" smtClean="0"/>
              <a:t>전략을 다양한 줄기로</a:t>
            </a:r>
            <a:r>
              <a:rPr lang="ko-KR" altLang="ko-KR" dirty="0" smtClean="0"/>
              <a:t>.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sz="2200" dirty="0"/>
              <a:t>2. </a:t>
            </a:r>
            <a:r>
              <a:rPr lang="ko-KR" altLang="en-US" sz="2200" dirty="0"/>
              <a:t>영화의 </a:t>
            </a:r>
            <a:r>
              <a:rPr lang="ko-KR" altLang="en-US" sz="2200" dirty="0" smtClean="0"/>
              <a:t>시나리오</a:t>
            </a:r>
            <a:r>
              <a:rPr lang="en-US" altLang="ko-KR" sz="2200" dirty="0" smtClean="0"/>
              <a:t>,</a:t>
            </a:r>
            <a:r>
              <a:rPr lang="ko-KR" altLang="en-US" sz="2200" dirty="0" smtClean="0"/>
              <a:t> 드라마 각본 </a:t>
            </a:r>
            <a:endParaRPr lang="en-US" altLang="ko-KR" sz="2200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투표에의해서 </a:t>
            </a:r>
            <a:r>
              <a:rPr lang="ko-KR" altLang="en-US" dirty="0"/>
              <a:t>다양한 줄기로 이야기의 흐름이 바뀔수있게</a:t>
            </a:r>
            <a:r>
              <a:rPr lang="en-US" altLang="ko-KR" dirty="0"/>
              <a:t>.</a:t>
            </a:r>
            <a:r>
              <a:rPr lang="en-US" altLang="ko-KR" dirty="0" smtClean="0"/>
              <a:t>.</a:t>
            </a:r>
          </a:p>
          <a:p>
            <a:endParaRPr lang="en-US" altLang="ko-KR" sz="2200" dirty="0"/>
          </a:p>
          <a:p>
            <a:r>
              <a:rPr lang="ko-KR" altLang="ko-KR" sz="2200" dirty="0"/>
              <a:t>3</a:t>
            </a:r>
            <a:r>
              <a:rPr lang="en-US" altLang="ko-KR" sz="2200" dirty="0" smtClean="0"/>
              <a:t>. </a:t>
            </a:r>
            <a:r>
              <a:rPr lang="ko-KR" altLang="en-US" sz="2200" dirty="0"/>
              <a:t>교과목 학습 </a:t>
            </a:r>
            <a:endParaRPr lang="en-US" altLang="ko-KR" sz="2200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윤리</a:t>
            </a:r>
            <a:r>
              <a:rPr lang="en-US" altLang="ko-KR" dirty="0"/>
              <a:t>,</a:t>
            </a:r>
            <a:r>
              <a:rPr lang="ko-KR" altLang="en-US" dirty="0"/>
              <a:t>국사 등의 특정범위 공부하기위한 마인드맵</a:t>
            </a:r>
            <a:r>
              <a:rPr lang="en-US" altLang="ko-KR" dirty="0"/>
              <a:t>(</a:t>
            </a:r>
            <a:r>
              <a:rPr lang="ko-KR" altLang="en-US" dirty="0"/>
              <a:t>연상기법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ko-KR" dirty="0" smtClean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 소프트웨어 개발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큰 소프트웨어를 조금씩 나눠가며 작은 모듈하나까지 나누고</a:t>
            </a:r>
            <a:endParaRPr lang="en-US" altLang="ko-KR" dirty="0" smtClean="0"/>
          </a:p>
          <a:p>
            <a:r>
              <a:rPr lang="ko-KR" altLang="ko-KR" dirty="0"/>
              <a:t> </a:t>
            </a:r>
            <a:r>
              <a:rPr lang="ko-KR" altLang="en-US" dirty="0" smtClean="0"/>
              <a:t>    작은 모듈을 함께 만들어 최종적으로는 큰 소프트웨어를 개발하기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등등</a:t>
            </a:r>
            <a:r>
              <a:rPr lang="en-US" altLang="ko-KR" dirty="0"/>
              <a:t>... </a:t>
            </a:r>
            <a:endParaRPr lang="en-US" dirty="0"/>
          </a:p>
        </p:txBody>
      </p:sp>
      <p:sp>
        <p:nvSpPr>
          <p:cNvPr id="9" name="직사각형 52"/>
          <p:cNvSpPr/>
          <p:nvPr/>
        </p:nvSpPr>
        <p:spPr>
          <a:xfrm>
            <a:off x="5034271" y="6285915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“ Open Idea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931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29221" y="179876"/>
            <a:ext cx="706975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 Done &amp; To Do ” on R&amp;R. </a:t>
            </a:r>
            <a:endParaRPr lang="ko-KR" altLang="en-US" sz="50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825004"/>
              </p:ext>
            </p:extLst>
          </p:nvPr>
        </p:nvGraphicFramePr>
        <p:xfrm>
          <a:off x="161329" y="1135531"/>
          <a:ext cx="8818319" cy="5065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5530"/>
                <a:gridCol w="6852789"/>
              </a:tblGrid>
              <a:tr h="434629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이름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</a:tr>
              <a:tr h="44066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 Do</a:t>
                      </a:r>
                      <a:endParaRPr lang="en-US" dirty="0"/>
                    </a:p>
                  </a:txBody>
                  <a:tcPr anchor="ctr"/>
                </a:tc>
              </a:tr>
              <a:tr h="603881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장영창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임시 홈페이지 </a:t>
                      </a:r>
                      <a:r>
                        <a:rPr lang="en-US" altLang="ko-KR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UI </a:t>
                      </a:r>
                      <a:r>
                        <a:rPr lang="ko-KR" altLang="en-US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코딩</a:t>
                      </a:r>
                      <a:endParaRPr lang="en-US" dirty="0" smtClean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55282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D3 </a:t>
                      </a:r>
                      <a:r>
                        <a:rPr lang="ko-KR" altLang="en-US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공부</a:t>
                      </a:r>
                      <a:r>
                        <a:rPr lang="en-US" altLang="ko-KR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임시 홈페이지에 </a:t>
                      </a:r>
                      <a:r>
                        <a:rPr lang="en-US" altLang="ko-KR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D3 </a:t>
                      </a:r>
                      <a:r>
                        <a:rPr lang="ko-KR" altLang="en-US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적용</a:t>
                      </a:r>
                      <a:endParaRPr lang="en-US" altLang="ko-KR" dirty="0" smtClean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582706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신승진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마인드맵 임시 홈페이지에 올리기</a:t>
                      </a:r>
                    </a:p>
                  </a:txBody>
                  <a:tcPr anchor="ctr"/>
                </a:tc>
              </a:tr>
              <a:tr h="44066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마인드맵 </a:t>
                      </a:r>
                      <a:r>
                        <a:rPr lang="ko-KR" altLang="en-US" dirty="0" err="1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오픈소스</a:t>
                      </a:r>
                      <a:r>
                        <a:rPr lang="ko-KR" altLang="en-US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공부</a:t>
                      </a:r>
                    </a:p>
                  </a:txBody>
                  <a:tcPr anchor="ctr"/>
                </a:tc>
              </a:tr>
              <a:tr h="530512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송태웅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임시 홈페이지 서버 구축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59784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Node.js </a:t>
                      </a:r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공부</a:t>
                      </a:r>
                      <a:r>
                        <a:rPr lang="en-US" altLang="ko-K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임시 홈페이지 서버 구축</a:t>
                      </a:r>
                      <a:endParaRPr lang="en-US" altLang="ko-KR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440665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김미림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rgbClr val="800000"/>
                          </a:solidFill>
                        </a:rPr>
                        <a:t>HTML, CSS </a:t>
                      </a:r>
                      <a:r>
                        <a:rPr lang="ko-KR" altLang="en-US" dirty="0" smtClean="0">
                          <a:solidFill>
                            <a:srgbClr val="800000"/>
                          </a:solidFill>
                        </a:rPr>
                        <a:t>공부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 anchor="ctr"/>
                </a:tc>
              </a:tr>
              <a:tr h="440665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HTML</a:t>
                      </a:r>
                      <a:r>
                        <a:rPr lang="en-US" baseline="0" dirty="0" smtClean="0">
                          <a:solidFill>
                            <a:srgbClr val="800000"/>
                          </a:solidFill>
                        </a:rPr>
                        <a:t> + CSS </a:t>
                      </a:r>
                      <a:r>
                        <a:rPr lang="ko-KR" altLang="en-US" baseline="0" dirty="0" smtClean="0">
                          <a:solidFill>
                            <a:srgbClr val="800000"/>
                          </a:solidFill>
                        </a:rPr>
                        <a:t>예제 돌려보기</a:t>
                      </a:r>
                      <a:endParaRPr lang="en-US" dirty="0" smtClean="0">
                        <a:solidFill>
                          <a:srgbClr val="80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직사각형 52"/>
          <p:cNvSpPr/>
          <p:nvPr/>
        </p:nvSpPr>
        <p:spPr>
          <a:xfrm>
            <a:off x="5034271" y="6285915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“ Open Idea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362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271774"/>
              </p:ext>
            </p:extLst>
          </p:nvPr>
        </p:nvGraphicFramePr>
        <p:xfrm>
          <a:off x="543838" y="1703295"/>
          <a:ext cx="8068242" cy="370541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344707"/>
                <a:gridCol w="1344707"/>
                <a:gridCol w="1344707"/>
                <a:gridCol w="1344707"/>
                <a:gridCol w="1344707"/>
                <a:gridCol w="1344707"/>
              </a:tblGrid>
              <a:tr h="1226273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월별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월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월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월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월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월</a:t>
                      </a:r>
                      <a:endParaRPr lang="en-US" dirty="0"/>
                    </a:p>
                  </a:txBody>
                  <a:tcPr anchor="ctr"/>
                </a:tc>
              </a:tr>
              <a:tr h="1243304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진행 </a:t>
                      </a:r>
                      <a:r>
                        <a:rPr lang="en-US" altLang="ko-KR" dirty="0" smtClean="0"/>
                        <a:t>1.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기획 회의</a:t>
                      </a:r>
                      <a:endParaRPr lang="en-US" altLang="ko-KR" dirty="0" smtClean="0"/>
                    </a:p>
                    <a:p>
                      <a:pPr algn="ctr"/>
                      <a:r>
                        <a:rPr lang="ko-KR" altLang="ko-KR" dirty="0" smtClean="0"/>
                        <a:t>&amp;</a:t>
                      </a:r>
                      <a:r>
                        <a:rPr lang="ko-KR" altLang="en-US" dirty="0" smtClean="0"/>
                        <a:t> 아이디어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구체화된 </a:t>
                      </a:r>
                      <a:endParaRPr lang="en-US" altLang="ko-KR" dirty="0" smtClean="0"/>
                    </a:p>
                    <a:p>
                      <a:pPr algn="ctr"/>
                      <a:r>
                        <a:rPr lang="ko-KR" altLang="en-US" dirty="0" smtClean="0"/>
                        <a:t>기획 작전 회의</a:t>
                      </a:r>
                      <a:endParaRPr lang="en-US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구현 </a:t>
                      </a:r>
                      <a:r>
                        <a:rPr lang="en-US" altLang="ko-KR" dirty="0" smtClean="0"/>
                        <a:t>–</a:t>
                      </a:r>
                    </a:p>
                    <a:p>
                      <a:pPr algn="ctr"/>
                      <a:r>
                        <a:rPr lang="ko-KR" altLang="en-US" dirty="0" smtClean="0"/>
                        <a:t>서버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웹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 알고리즘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프로그램</a:t>
                      </a:r>
                      <a:endParaRPr lang="en-US" altLang="ko-KR" dirty="0" smtClean="0"/>
                    </a:p>
                    <a:p>
                      <a:pPr algn="ctr"/>
                      <a:r>
                        <a:rPr lang="ko-KR" altLang="en-US" dirty="0" smtClean="0"/>
                        <a:t>통합 회의</a:t>
                      </a:r>
                      <a:endParaRPr lang="en-US" altLang="ko-KR" dirty="0" smtClean="0"/>
                    </a:p>
                    <a:p>
                      <a:pPr algn="ctr"/>
                      <a:r>
                        <a:rPr lang="ko-KR" altLang="ko-KR" dirty="0" smtClean="0"/>
                        <a:t>&amp;</a:t>
                      </a:r>
                      <a:r>
                        <a:rPr lang="ko-KR" altLang="en-US" dirty="0" smtClean="0"/>
                        <a:t> 이슈관리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발표준비</a:t>
                      </a:r>
                      <a:endParaRPr lang="en-US" altLang="ko-KR" dirty="0" smtClean="0"/>
                    </a:p>
                    <a:p>
                      <a:pPr algn="ctr"/>
                      <a:r>
                        <a:rPr lang="ko-KR" altLang="ko-KR" dirty="0" smtClean="0"/>
                        <a:t>&amp;</a:t>
                      </a:r>
                      <a:r>
                        <a:rPr lang="ko-KR" altLang="en-US" dirty="0" smtClean="0"/>
                        <a:t> 회의</a:t>
                      </a:r>
                      <a:endParaRPr lang="en-US" dirty="0"/>
                    </a:p>
                  </a:txBody>
                  <a:tcPr anchor="ctr"/>
                </a:tc>
              </a:tr>
              <a:tr h="1235834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진행 </a:t>
                      </a:r>
                      <a:r>
                        <a:rPr lang="en-US" altLang="ko-KR" dirty="0" smtClean="0"/>
                        <a:t>2.</a:t>
                      </a:r>
                      <a:r>
                        <a:rPr lang="ko-KR" altLang="en-US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기술 학습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기술학습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기술회의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테스트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배포 및 피드백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82206" y="298823"/>
            <a:ext cx="293387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Schedule..  </a:t>
            </a:r>
            <a:endParaRPr lang="ko-KR" altLang="en-US" sz="5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직사각형 52"/>
          <p:cNvSpPr/>
          <p:nvPr/>
        </p:nvSpPr>
        <p:spPr>
          <a:xfrm>
            <a:off x="5034271" y="6285915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“ Open Idea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543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2880" y="0"/>
            <a:ext cx="615835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‘ Open Idea ’ ? </a:t>
            </a:r>
            <a:endParaRPr lang="ko-KR" altLang="en-US" sz="5000" b="1" dirty="0">
              <a:solidFill>
                <a:srgbClr val="66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Oval 8"/>
          <p:cNvSpPr/>
          <p:nvPr/>
        </p:nvSpPr>
        <p:spPr>
          <a:xfrm>
            <a:off x="992078" y="976759"/>
            <a:ext cx="7291294" cy="1757478"/>
          </a:xfrm>
          <a:prstGeom prst="ellipse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100000">
                <a:schemeClr val="accent5">
                  <a:lumMod val="75000"/>
                </a:schemeClr>
              </a:gs>
            </a:gsLst>
          </a:gra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FFFF00"/>
                </a:solidFill>
              </a:rPr>
              <a:t>” Open Idea </a:t>
            </a:r>
            <a:r>
              <a:rPr lang="en-US" altLang="ko-KR" sz="2000" dirty="0">
                <a:solidFill>
                  <a:srgbClr val="FFFF00"/>
                </a:solidFill>
              </a:rPr>
              <a:t>"</a:t>
            </a:r>
            <a:r>
              <a:rPr lang="ko-KR" altLang="en-US" sz="1600" dirty="0"/>
              <a:t>의 </a:t>
            </a:r>
            <a:r>
              <a:rPr lang="ko-KR" altLang="en-US" sz="1600" dirty="0" smtClean="0"/>
              <a:t>뜻은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 </a:t>
            </a:r>
            <a:r>
              <a:rPr lang="ko-KR" altLang="en-US" sz="2000" dirty="0" smtClean="0">
                <a:solidFill>
                  <a:srgbClr val="FFFF00"/>
                </a:solidFill>
              </a:rPr>
              <a:t> </a:t>
            </a:r>
            <a:r>
              <a:rPr lang="en-US" altLang="ko-KR" sz="2000" dirty="0" smtClean="0">
                <a:solidFill>
                  <a:srgbClr val="FFFF00"/>
                </a:solidFill>
              </a:rPr>
              <a:t>Idea</a:t>
            </a:r>
            <a:r>
              <a:rPr lang="ko-KR" altLang="en-US" sz="1600" dirty="0" smtClean="0"/>
              <a:t>를 마인드맵으로 정리해서</a:t>
            </a:r>
            <a:r>
              <a:rPr lang="ko-KR" altLang="ko-KR" sz="1600" dirty="0"/>
              <a:t> </a:t>
            </a:r>
            <a:r>
              <a:rPr lang="ko-KR" altLang="en-US" sz="2000" dirty="0" smtClean="0">
                <a:solidFill>
                  <a:srgbClr val="FFFF00"/>
                </a:solidFill>
              </a:rPr>
              <a:t>공개해라</a:t>
            </a:r>
            <a:r>
              <a:rPr lang="en-US" altLang="ko-KR" sz="2000" dirty="0" smtClean="0">
                <a:solidFill>
                  <a:srgbClr val="FFFF00"/>
                </a:solidFill>
              </a:rPr>
              <a:t>!</a:t>
            </a:r>
          </a:p>
          <a:p>
            <a:pPr algn="ctr"/>
            <a:r>
              <a:rPr lang="ko-KR" altLang="en-US" sz="1600" dirty="0" smtClean="0"/>
              <a:t>그러면 </a:t>
            </a:r>
            <a:r>
              <a:rPr lang="ko-KR" altLang="en-US" sz="2000" dirty="0" smtClean="0">
                <a:solidFill>
                  <a:srgbClr val="FFFF00"/>
                </a:solidFill>
              </a:rPr>
              <a:t>더 큰것을 얻어 갈수</a:t>
            </a:r>
            <a:r>
              <a:rPr lang="ko-KR" altLang="en-US" sz="1600" dirty="0" smtClean="0"/>
              <a:t>있을것이다</a:t>
            </a:r>
            <a:r>
              <a:rPr lang="ko-KR" altLang="ko-KR" sz="1600" dirty="0"/>
              <a:t> </a:t>
            </a:r>
            <a:r>
              <a:rPr lang="en-US" altLang="ko-KR" sz="1600" dirty="0" smtClean="0"/>
              <a:t>!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43647" y="2787787"/>
            <a:ext cx="8441764" cy="3477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/>
              <a:t> </a:t>
            </a:r>
            <a:r>
              <a:rPr lang="ko-KR" altLang="en-US" sz="2200" dirty="0"/>
              <a:t>프로젝트가 추구하려는것 </a:t>
            </a:r>
            <a:r>
              <a:rPr lang="en-US" altLang="ko-KR" sz="2200" dirty="0"/>
              <a:t>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하나의 문제를 여러가지 방식으로 해결해나갈수있을때 함께</a:t>
            </a:r>
            <a:endParaRPr lang="en-US" altLang="ko-KR" dirty="0" smtClean="0"/>
          </a:p>
          <a:p>
            <a:r>
              <a:rPr lang="ko-KR" altLang="ko-KR" dirty="0" smtClean="0"/>
              <a:t> </a:t>
            </a:r>
            <a:r>
              <a:rPr lang="ko-KR" altLang="en-US" dirty="0" smtClean="0"/>
              <a:t>     여러 풀이방식을 공유하고 발전 시켜나갈수있다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ko-KR" altLang="en-US" dirty="0" smtClean="0"/>
              <a:t>큰 문제가 되는것을 작게 나눠가면서 작아진 쉬운문제를 함께 풀어내고</a:t>
            </a:r>
            <a:endParaRPr lang="en-US" altLang="ko-KR" dirty="0" smtClean="0"/>
          </a:p>
          <a:p>
            <a:r>
              <a:rPr lang="ko-KR" altLang="ko-KR" dirty="0" smtClean="0"/>
              <a:t> </a:t>
            </a:r>
            <a:r>
              <a:rPr lang="ko-KR" altLang="en-US" dirty="0" smtClean="0"/>
              <a:t>     최종적으로 모두를 합하면 큰 문제가 해결되게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342900" indent="-342900">
              <a:buAutoNum type="arabicPeriod" startAt="3"/>
            </a:pPr>
            <a:r>
              <a:rPr lang="ko-KR" altLang="en-US" dirty="0" smtClean="0"/>
              <a:t>하나의 화제를 두고 여러 사람의 여러 시야의 발상과 연관된 생각을</a:t>
            </a:r>
            <a:endParaRPr lang="en-US" altLang="ko-KR" dirty="0" smtClean="0"/>
          </a:p>
          <a:p>
            <a:r>
              <a:rPr lang="ko-KR" altLang="en-US" dirty="0" smtClean="0"/>
              <a:t>      덧붙혀 나가서 한 사람의 우물안의 생각을 벗어나게 해준다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ko-KR" dirty="0" smtClean="0"/>
              <a:t>4.</a:t>
            </a:r>
            <a:r>
              <a:rPr lang="ko-KR" altLang="en-US" dirty="0" smtClean="0"/>
              <a:t> 부족할것같은 계획이나 내용을 함께 채워나간다</a:t>
            </a:r>
            <a:r>
              <a:rPr lang="en-US" altLang="ko-KR" dirty="0" smtClean="0"/>
              <a:t>.</a:t>
            </a:r>
          </a:p>
        </p:txBody>
      </p:sp>
      <p:sp>
        <p:nvSpPr>
          <p:cNvPr id="12" name="직사각형 52"/>
          <p:cNvSpPr/>
          <p:nvPr/>
        </p:nvSpPr>
        <p:spPr>
          <a:xfrm>
            <a:off x="5034271" y="6285915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“ Open Idea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835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17" y="1359648"/>
            <a:ext cx="9191495" cy="361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indent="-914400" algn="ctr">
              <a:buAutoNum type="arabicPeriod"/>
            </a:pPr>
            <a:r>
              <a:rPr lang="ko-KR" altLang="en-US" sz="5000" b="1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시나리오 </a:t>
            </a:r>
            <a:endParaRPr lang="en-US" altLang="ko-KR" sz="5000" b="1" dirty="0" smtClean="0">
              <a:solidFill>
                <a:srgbClr val="66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ko-KR" sz="5000" b="1" dirty="0" smtClean="0">
              <a:solidFill>
                <a:srgbClr val="66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ko-KR" sz="4300" b="1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ko-KR" altLang="en-US" sz="4300" b="1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디자인과 학생이</a:t>
            </a:r>
            <a:r>
              <a:rPr lang="ko-KR" altLang="ko-KR" sz="4300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4300" b="1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크리스마스 관련된 </a:t>
            </a:r>
            <a:endParaRPr lang="en-US" altLang="ko-KR" sz="4300" b="1" dirty="0" smtClean="0">
              <a:solidFill>
                <a:srgbClr val="66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sz="4300" b="1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작품을 만드려고 </a:t>
            </a:r>
            <a:endParaRPr lang="en-US" altLang="ko-KR" sz="4300" b="1" dirty="0" smtClean="0">
              <a:solidFill>
                <a:srgbClr val="66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sz="4300" b="1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연관된 소재 거리를 고민하고 있다</a:t>
            </a:r>
            <a:r>
              <a:rPr lang="en-US" altLang="ko-KR" sz="4300" b="1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.”</a:t>
            </a:r>
            <a:endParaRPr lang="ko-KR" altLang="en-US" sz="4300" b="1" dirty="0">
              <a:solidFill>
                <a:srgbClr val="66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직사각형 52"/>
          <p:cNvSpPr/>
          <p:nvPr/>
        </p:nvSpPr>
        <p:spPr>
          <a:xfrm>
            <a:off x="5034271" y="6285915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“ Open Idea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907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58" name="제목 1"/>
          <p:cNvSpPr>
            <a:spLocks noGrp="1"/>
          </p:cNvSpPr>
          <p:nvPr>
            <p:ph type="title"/>
          </p:nvPr>
        </p:nvSpPr>
        <p:spPr>
          <a:xfrm>
            <a:off x="131639" y="10244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1. User </a:t>
            </a:r>
            <a:r>
              <a:rPr lang="ko-KR" altLang="en-US" dirty="0" smtClean="0"/>
              <a:t>가 아이디어를 올리면</a:t>
            </a:r>
            <a:endParaRPr lang="ko-KR" altLang="en-US" dirty="0"/>
          </a:p>
        </p:txBody>
      </p:sp>
      <p:pic>
        <p:nvPicPr>
          <p:cNvPr id="2" name="Picture 1" descr="스크린샷 2013-02-18 오후 10.19.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29" y="1153244"/>
            <a:ext cx="7336118" cy="4890745"/>
          </a:xfrm>
          <a:prstGeom prst="rect">
            <a:avLst/>
          </a:prstGeom>
        </p:spPr>
      </p:pic>
      <p:sp>
        <p:nvSpPr>
          <p:cNvPr id="59" name="한쪽 모서리가 잘린 사각형 4"/>
          <p:cNvSpPr/>
          <p:nvPr/>
        </p:nvSpPr>
        <p:spPr>
          <a:xfrm>
            <a:off x="7127509" y="5228680"/>
            <a:ext cx="1008112" cy="28803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게시하</a:t>
            </a:r>
            <a:r>
              <a:rPr lang="ko-KR" altLang="en-US" sz="1500" dirty="0"/>
              <a:t>기</a:t>
            </a:r>
          </a:p>
        </p:txBody>
      </p:sp>
      <p:sp>
        <p:nvSpPr>
          <p:cNvPr id="60" name="위쪽 화살표 5"/>
          <p:cNvSpPr/>
          <p:nvPr/>
        </p:nvSpPr>
        <p:spPr>
          <a:xfrm rot="19351611">
            <a:off x="8021831" y="5322138"/>
            <a:ext cx="227582" cy="274328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7883776" y="5525535"/>
            <a:ext cx="995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돋움" pitchFamily="50" charset="-127"/>
                <a:ea typeface="돋움" pitchFamily="50" charset="-127"/>
              </a:rPr>
              <a:t>click</a:t>
            </a:r>
            <a:endParaRPr lang="ko-KR" altLang="en-US" sz="20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" name="직사각형 52"/>
          <p:cNvSpPr/>
          <p:nvPr/>
        </p:nvSpPr>
        <p:spPr>
          <a:xfrm>
            <a:off x="5034271" y="6285915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“ Open Idea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446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새로운 마인드맵이 등록된다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직사각형 3"/>
          <p:cNvSpPr/>
          <p:nvPr/>
        </p:nvSpPr>
        <p:spPr>
          <a:xfrm>
            <a:off x="503548" y="1686289"/>
            <a:ext cx="7848872" cy="4337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5"/>
          <p:cNvSpPr/>
          <p:nvPr/>
        </p:nvSpPr>
        <p:spPr>
          <a:xfrm>
            <a:off x="755576" y="1801026"/>
            <a:ext cx="2952328" cy="4038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Theme : </a:t>
            </a:r>
            <a:r>
              <a:rPr lang="ko-KR" altLang="en-US" b="1" dirty="0" smtClean="0">
                <a:solidFill>
                  <a:schemeClr val="tx1"/>
                </a:solidFill>
              </a:rPr>
              <a:t>크리스마스 연상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6"/>
          <p:cNvSpPr/>
          <p:nvPr/>
        </p:nvSpPr>
        <p:spPr>
          <a:xfrm>
            <a:off x="755576" y="2204864"/>
            <a:ext cx="3672408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작성자 </a:t>
            </a:r>
            <a:r>
              <a:rPr lang="en-US" altLang="ko-KR" sz="1200" dirty="0" smtClean="0">
                <a:solidFill>
                  <a:schemeClr val="tx1"/>
                </a:solidFill>
              </a:rPr>
              <a:t>: 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raflove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작성일</a:t>
            </a:r>
            <a:r>
              <a:rPr lang="en-US" altLang="ko-KR" sz="1200" dirty="0" smtClean="0">
                <a:solidFill>
                  <a:schemeClr val="tx1"/>
                </a:solidFill>
              </a:rPr>
              <a:t>:  2013.02.18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7"/>
          <p:cNvSpPr/>
          <p:nvPr/>
        </p:nvSpPr>
        <p:spPr>
          <a:xfrm>
            <a:off x="899592" y="5215650"/>
            <a:ext cx="2808312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Comment &amp; </a:t>
            </a:r>
            <a:r>
              <a:rPr lang="en-US" altLang="ko-KR" dirty="0">
                <a:solidFill>
                  <a:schemeClr val="tx1"/>
                </a:solidFill>
              </a:rPr>
              <a:t>F</a:t>
            </a:r>
            <a:r>
              <a:rPr lang="en-US" altLang="ko-KR" dirty="0" smtClean="0">
                <a:solidFill>
                  <a:schemeClr val="tx1"/>
                </a:solidFill>
              </a:rPr>
              <a:t>eedback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위쪽 화살표 8"/>
          <p:cNvSpPr/>
          <p:nvPr/>
        </p:nvSpPr>
        <p:spPr>
          <a:xfrm rot="19351611">
            <a:off x="3594113" y="5360381"/>
            <a:ext cx="227582" cy="274328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659808" y="5503682"/>
            <a:ext cx="995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돋움" pitchFamily="50" charset="-127"/>
                <a:ea typeface="돋움" pitchFamily="50" charset="-127"/>
              </a:rPr>
              <a:t>click</a:t>
            </a:r>
            <a:endParaRPr lang="ko-KR" altLang="en-US" sz="20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5" name="Picture 14" descr="스크린샷 2013-02-18 오후 10.19.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119" y="2629017"/>
            <a:ext cx="3494160" cy="2329440"/>
          </a:xfrm>
          <a:prstGeom prst="rect">
            <a:avLst/>
          </a:prstGeom>
        </p:spPr>
      </p:pic>
      <p:sp>
        <p:nvSpPr>
          <p:cNvPr id="17" name="직사각형 52"/>
          <p:cNvSpPr/>
          <p:nvPr/>
        </p:nvSpPr>
        <p:spPr>
          <a:xfrm>
            <a:off x="5034271" y="6285915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“ Open Idea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912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000" dirty="0" smtClean="0"/>
              <a:t>Comment</a:t>
            </a:r>
            <a:r>
              <a:rPr lang="ko-KR" altLang="en-US" sz="3000" dirty="0" smtClean="0"/>
              <a:t>와 </a:t>
            </a:r>
            <a:r>
              <a:rPr lang="en-US" altLang="ko-KR" sz="3000" dirty="0" smtClean="0"/>
              <a:t>Feedback</a:t>
            </a:r>
            <a:r>
              <a:rPr lang="ko-KR" altLang="en-US" sz="3000" dirty="0" smtClean="0"/>
              <a:t>을 확인할 수 있다</a:t>
            </a:r>
            <a:endParaRPr lang="ko-KR" altLang="en-US" sz="3000" dirty="0"/>
          </a:p>
        </p:txBody>
      </p:sp>
      <p:sp>
        <p:nvSpPr>
          <p:cNvPr id="5" name="직사각형 5"/>
          <p:cNvSpPr/>
          <p:nvPr/>
        </p:nvSpPr>
        <p:spPr>
          <a:xfrm>
            <a:off x="547732" y="4149080"/>
            <a:ext cx="4160243" cy="201622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15"/>
          <p:cNvSpPr/>
          <p:nvPr/>
        </p:nvSpPr>
        <p:spPr>
          <a:xfrm>
            <a:off x="1105794" y="4477160"/>
            <a:ext cx="2790203" cy="3910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디자이너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: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크리스마스를 다른시야로 볼수도 있군요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..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새로운 생각입니다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7" name="한쪽 모서리가 잘린 사각형 16"/>
          <p:cNvSpPr/>
          <p:nvPr/>
        </p:nvSpPr>
        <p:spPr>
          <a:xfrm>
            <a:off x="547733" y="3861048"/>
            <a:ext cx="743812" cy="288032"/>
          </a:xfrm>
          <a:prstGeom prst="snip1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Comment</a:t>
            </a:r>
            <a:endParaRPr lang="ko-KR" altLang="en-US" sz="900" dirty="0"/>
          </a:p>
        </p:txBody>
      </p:sp>
      <p:sp>
        <p:nvSpPr>
          <p:cNvPr id="9" name="한쪽 모서리가 잘린 사각형 17"/>
          <p:cNvSpPr/>
          <p:nvPr/>
        </p:nvSpPr>
        <p:spPr>
          <a:xfrm>
            <a:off x="1318058" y="3861048"/>
            <a:ext cx="805670" cy="281768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latin typeface="굴림" pitchFamily="50" charset="-127"/>
                <a:ea typeface="굴림" pitchFamily="50" charset="-127"/>
              </a:rPr>
              <a:t>Feedback</a:t>
            </a:r>
            <a:endParaRPr lang="ko-KR" altLang="en-US" sz="9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위쪽 화살표 9"/>
          <p:cNvSpPr/>
          <p:nvPr/>
        </p:nvSpPr>
        <p:spPr>
          <a:xfrm rot="19351611">
            <a:off x="1103576" y="3977844"/>
            <a:ext cx="227582" cy="274328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9"/>
          <p:cNvSpPr/>
          <p:nvPr/>
        </p:nvSpPr>
        <p:spPr>
          <a:xfrm>
            <a:off x="1220847" y="4212891"/>
            <a:ext cx="2675151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댓글ㄹㄹㄹㄹㄹㄹㄹ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20"/>
          <p:cNvSpPr/>
          <p:nvPr/>
        </p:nvSpPr>
        <p:spPr>
          <a:xfrm>
            <a:off x="604079" y="4212891"/>
            <a:ext cx="583545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Name :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타원 22"/>
          <p:cNvSpPr/>
          <p:nvPr/>
        </p:nvSpPr>
        <p:spPr>
          <a:xfrm>
            <a:off x="619251" y="4450465"/>
            <a:ext cx="432048" cy="2694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/>
          </a:p>
        </p:txBody>
      </p:sp>
      <p:sp>
        <p:nvSpPr>
          <p:cNvPr id="15" name="TextBox 14"/>
          <p:cNvSpPr txBox="1"/>
          <p:nvPr/>
        </p:nvSpPr>
        <p:spPr>
          <a:xfrm>
            <a:off x="604079" y="4467209"/>
            <a:ext cx="790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Best</a:t>
            </a:r>
            <a:endParaRPr lang="ko-KR" altLang="en-US" sz="1000" b="1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" name="직사각형 25"/>
          <p:cNvSpPr/>
          <p:nvPr/>
        </p:nvSpPr>
        <p:spPr>
          <a:xfrm>
            <a:off x="619250" y="4887809"/>
            <a:ext cx="3276747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장영</a:t>
            </a:r>
            <a:r>
              <a:rPr lang="ko-KR" altLang="en-US" sz="1200" dirty="0">
                <a:solidFill>
                  <a:schemeClr val="tx1"/>
                </a:solidFill>
              </a:rPr>
              <a:t>창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</a:rPr>
              <a:t>좋다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30"/>
          <p:cNvSpPr/>
          <p:nvPr/>
        </p:nvSpPr>
        <p:spPr>
          <a:xfrm>
            <a:off x="619249" y="5224877"/>
            <a:ext cx="3276747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신승</a:t>
            </a:r>
            <a:r>
              <a:rPr lang="ko-KR" altLang="en-US" sz="1200" dirty="0">
                <a:solidFill>
                  <a:schemeClr val="tx1"/>
                </a:solidFill>
              </a:rPr>
              <a:t>진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별론데</a:t>
            </a:r>
            <a:r>
              <a:rPr lang="en-US" altLang="ko-KR" sz="1200" dirty="0" smtClean="0">
                <a:solidFill>
                  <a:schemeClr val="tx1"/>
                </a:solidFill>
              </a:rPr>
              <a:t>….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8" name="Picture 2" descr="C:\Documents and Settings\Administrator\바탕 화면\좋아요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710" y="4515746"/>
            <a:ext cx="139234" cy="13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Documents and Settings\Administrator\바탕 화면\좋아요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288750" y="4515746"/>
            <a:ext cx="139234" cy="13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4004482" y="4478616"/>
            <a:ext cx="301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1C01BF"/>
                </a:solidFill>
                <a:latin typeface="돋움" pitchFamily="50" charset="-127"/>
                <a:ea typeface="돋움" pitchFamily="50" charset="-127"/>
              </a:rPr>
              <a:t>58</a:t>
            </a:r>
            <a:endParaRPr lang="ko-KR" altLang="en-US" sz="800" b="1" dirty="0">
              <a:solidFill>
                <a:srgbClr val="1C01BF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06339" y="4475516"/>
            <a:ext cx="301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5</a:t>
            </a:r>
            <a:endParaRPr lang="ko-KR" altLang="en-US" sz="800" b="1" dirty="0">
              <a:solidFill>
                <a:srgbClr val="FF0000"/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22" name="Picture 2" descr="C:\Documents and Settings\Administrator\바탕 화면\좋아요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865" y="4944007"/>
            <a:ext cx="158722" cy="15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Documents and Settings\Administrator\바탕 화면\좋아요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283968" y="4944007"/>
            <a:ext cx="139234" cy="13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4016706" y="4914595"/>
            <a:ext cx="301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1C01BF"/>
                </a:solidFill>
                <a:latin typeface="돋움" pitchFamily="50" charset="-127"/>
                <a:ea typeface="돋움" pitchFamily="50" charset="-127"/>
              </a:rPr>
              <a:t>5</a:t>
            </a:r>
            <a:endParaRPr lang="ko-KR" altLang="en-US" sz="800" b="1" dirty="0">
              <a:solidFill>
                <a:srgbClr val="1C01BF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58366" y="4899342"/>
            <a:ext cx="301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0</a:t>
            </a:r>
            <a:endParaRPr lang="ko-KR" altLang="en-US" sz="800" b="1" dirty="0">
              <a:solidFill>
                <a:srgbClr val="FF0000"/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26" name="Picture 2" descr="C:\Documents and Settings\Administrator\바탕 화면\좋아요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747" y="5284377"/>
            <a:ext cx="139234" cy="13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C:\Documents and Settings\Administrator\바탕 화면\좋아요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262323" y="5277698"/>
            <a:ext cx="139234" cy="13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3999700" y="5252358"/>
            <a:ext cx="301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1C01BF"/>
                </a:solidFill>
                <a:latin typeface="돋움" pitchFamily="50" charset="-127"/>
                <a:ea typeface="돋움" pitchFamily="50" charset="-127"/>
              </a:rPr>
              <a:t>0</a:t>
            </a:r>
            <a:endParaRPr lang="ko-KR" altLang="en-US" sz="800" b="1" dirty="0">
              <a:solidFill>
                <a:srgbClr val="1C01BF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58366" y="5245350"/>
            <a:ext cx="301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ko-KR" altLang="en-US" sz="800" b="1" dirty="0">
              <a:solidFill>
                <a:srgbClr val="FF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0" name="직사각형 44"/>
          <p:cNvSpPr/>
          <p:nvPr/>
        </p:nvSpPr>
        <p:spPr>
          <a:xfrm>
            <a:off x="4865401" y="4142816"/>
            <a:ext cx="4160243" cy="201622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한쪽 모서리가 잘린 사각형 45"/>
          <p:cNvSpPr/>
          <p:nvPr/>
        </p:nvSpPr>
        <p:spPr>
          <a:xfrm>
            <a:off x="4865402" y="3854784"/>
            <a:ext cx="743812" cy="288032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Comment</a:t>
            </a:r>
            <a:endParaRPr lang="ko-KR" altLang="en-US" sz="900" dirty="0"/>
          </a:p>
        </p:txBody>
      </p:sp>
      <p:sp>
        <p:nvSpPr>
          <p:cNvPr id="32" name="한쪽 모서리가 잘린 사각형 46"/>
          <p:cNvSpPr/>
          <p:nvPr/>
        </p:nvSpPr>
        <p:spPr>
          <a:xfrm>
            <a:off x="5635727" y="3854784"/>
            <a:ext cx="805670" cy="281768"/>
          </a:xfrm>
          <a:prstGeom prst="snip1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latin typeface="굴림" pitchFamily="50" charset="-127"/>
                <a:ea typeface="굴림" pitchFamily="50" charset="-127"/>
              </a:rPr>
              <a:t>Feedback</a:t>
            </a:r>
            <a:endParaRPr lang="ko-KR" altLang="en-US" sz="9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004048" y="4301642"/>
            <a:ext cx="439529" cy="24359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5004048" y="4293096"/>
            <a:ext cx="790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Best</a:t>
            </a:r>
            <a:endParaRPr lang="ko-KR" altLang="en-US" sz="1000" b="1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5" name="Picture 2" descr="C:\Documents and Settings\Administrator\바탕 화면\좋아요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744" y="4333326"/>
            <a:ext cx="139234" cy="13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C:\Documents and Settings\Administrator\바탕 화면\좋아요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689784" y="4333326"/>
            <a:ext cx="139234" cy="13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8405516" y="4296196"/>
            <a:ext cx="301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1C01BF"/>
                </a:solidFill>
                <a:latin typeface="돋움" pitchFamily="50" charset="-127"/>
                <a:ea typeface="돋움" pitchFamily="50" charset="-127"/>
              </a:rPr>
              <a:t>58</a:t>
            </a:r>
            <a:endParaRPr lang="ko-KR" altLang="en-US" sz="800" b="1" dirty="0">
              <a:solidFill>
                <a:srgbClr val="1C01BF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807373" y="4293096"/>
            <a:ext cx="301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5</a:t>
            </a:r>
            <a:endParaRPr lang="ko-KR" altLang="en-US" sz="800" b="1" dirty="0">
              <a:solidFill>
                <a:srgbClr val="FF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9" name="직사각형 55"/>
          <p:cNvSpPr/>
          <p:nvPr/>
        </p:nvSpPr>
        <p:spPr>
          <a:xfrm>
            <a:off x="5582682" y="5794277"/>
            <a:ext cx="2720023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err="1" smtClean="0">
                <a:solidFill>
                  <a:srgbClr val="FF0000"/>
                </a:solidFill>
              </a:rPr>
              <a:t>kindboysj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 :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이렇게도 생각을 해보았습니다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.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0" name="위쪽 화살표 56"/>
          <p:cNvSpPr/>
          <p:nvPr/>
        </p:nvSpPr>
        <p:spPr>
          <a:xfrm rot="19351611">
            <a:off x="6300674" y="3973980"/>
            <a:ext cx="227582" cy="274328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2"/>
          <p:cNvSpPr/>
          <p:nvPr/>
        </p:nvSpPr>
        <p:spPr>
          <a:xfrm>
            <a:off x="1394247" y="1196752"/>
            <a:ext cx="5398680" cy="2520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내용 개체 틀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082" y="4301921"/>
            <a:ext cx="2124401" cy="1354142"/>
          </a:xfrm>
          <a:prstGeom prst="rect">
            <a:avLst/>
          </a:prstGeom>
        </p:spPr>
      </p:pic>
      <p:pic>
        <p:nvPicPr>
          <p:cNvPr id="44" name="Picture 43" descr="스크린샷 2013-02-18 오후 10.19.1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120" y="1283005"/>
            <a:ext cx="3494160" cy="2329440"/>
          </a:xfrm>
          <a:prstGeom prst="rect">
            <a:avLst/>
          </a:prstGeom>
        </p:spPr>
      </p:pic>
      <p:sp>
        <p:nvSpPr>
          <p:cNvPr id="45" name="직사각형 52"/>
          <p:cNvSpPr/>
          <p:nvPr/>
        </p:nvSpPr>
        <p:spPr>
          <a:xfrm>
            <a:off x="5034271" y="6285915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“ Open Idea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912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>Mind-Map</a:t>
            </a:r>
            <a:r>
              <a:rPr lang="ko-KR" altLang="en-US" dirty="0" smtClean="0"/>
              <a:t> 프로젝트 화면에서 </a:t>
            </a:r>
            <a:endParaRPr lang="ko-KR" altLang="en-US" dirty="0"/>
          </a:p>
        </p:txBody>
      </p:sp>
      <p:sp>
        <p:nvSpPr>
          <p:cNvPr id="7" name="직사각형 34"/>
          <p:cNvSpPr/>
          <p:nvPr/>
        </p:nvSpPr>
        <p:spPr>
          <a:xfrm>
            <a:off x="2300654" y="4996704"/>
            <a:ext cx="4512522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다른 모든 유저가 </a:t>
            </a:r>
            <a:r>
              <a:rPr lang="ko-KR" altLang="en-US" dirty="0" smtClean="0">
                <a:solidFill>
                  <a:srgbClr val="FF0000"/>
                </a:solidFill>
              </a:rPr>
              <a:t>제한없이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다같이 </a:t>
            </a:r>
            <a:r>
              <a:rPr lang="en-US" altLang="ko-KR" dirty="0" smtClean="0">
                <a:solidFill>
                  <a:schemeClr val="tx1"/>
                </a:solidFill>
              </a:rPr>
              <a:t>Mind-Map</a:t>
            </a:r>
            <a:r>
              <a:rPr lang="ko-KR" altLang="en-US" dirty="0" smtClean="0">
                <a:solidFill>
                  <a:schemeClr val="tx1"/>
                </a:solidFill>
              </a:rPr>
              <a:t>을 </a:t>
            </a:r>
            <a:r>
              <a:rPr lang="ko-KR" altLang="en-US" dirty="0" smtClean="0">
                <a:solidFill>
                  <a:srgbClr val="FF0000"/>
                </a:solidFill>
              </a:rPr>
              <a:t>덧붙혀나가고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추가 된 내용을 </a:t>
            </a:r>
            <a:r>
              <a:rPr lang="ko-KR" altLang="en-US" dirty="0" smtClean="0">
                <a:solidFill>
                  <a:srgbClr val="FF0000"/>
                </a:solidFill>
              </a:rPr>
              <a:t>모두가 확인</a:t>
            </a:r>
            <a:r>
              <a:rPr lang="ko-KR" altLang="en-US" dirty="0" smtClean="0">
                <a:solidFill>
                  <a:schemeClr val="tx1"/>
                </a:solidFill>
              </a:rPr>
              <a:t>할수있다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3" name="Picture 2" descr="스크린샷 2013-02-18 오후 10.28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038" y="1357704"/>
            <a:ext cx="4599059" cy="2885587"/>
          </a:xfrm>
          <a:prstGeom prst="rect">
            <a:avLst/>
          </a:prstGeom>
        </p:spPr>
      </p:pic>
      <p:pic>
        <p:nvPicPr>
          <p:cNvPr id="12" name="Picture 11" descr="스크린샷 2013-02-18 오후 10.19.1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2178"/>
            <a:ext cx="4126670" cy="2751113"/>
          </a:xfrm>
          <a:prstGeom prst="rect">
            <a:avLst/>
          </a:prstGeom>
        </p:spPr>
      </p:pic>
      <p:sp>
        <p:nvSpPr>
          <p:cNvPr id="10" name="오른쪽 화살표 36"/>
          <p:cNvSpPr/>
          <p:nvPr/>
        </p:nvSpPr>
        <p:spPr>
          <a:xfrm>
            <a:off x="3872966" y="2565856"/>
            <a:ext cx="648072" cy="2880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52"/>
          <p:cNvSpPr/>
          <p:nvPr/>
        </p:nvSpPr>
        <p:spPr>
          <a:xfrm>
            <a:off x="5034271" y="6285915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“ Open Idea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912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11763" y="2008628"/>
            <a:ext cx="6144322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결과</a:t>
            </a:r>
            <a:r>
              <a:rPr lang="ko-KR" altLang="en-US" sz="3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en-US" altLang="ko-KR" sz="3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: </a:t>
            </a:r>
          </a:p>
          <a:p>
            <a:pPr algn="ctr"/>
            <a:endParaRPr lang="en-US" altLang="ko-KR" sz="3000" b="1" dirty="0" smtClean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algn="ctr"/>
            <a:r>
              <a:rPr lang="ko-KR" altLang="en-US" sz="3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모든 사람들이 마음껏 마인드맵을 수정함으로써 새로운 정보 발견</a:t>
            </a:r>
            <a:r>
              <a:rPr lang="en-US" altLang="ko-KR" sz="3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.</a:t>
            </a:r>
            <a:endParaRPr lang="ko-KR" altLang="en-US" sz="3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04629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8270</TotalTime>
  <Words>1115</Words>
  <Application>Microsoft Office PowerPoint</Application>
  <PresentationFormat>화면 슬라이드 쇼(4:3)</PresentationFormat>
  <Paragraphs>288</Paragraphs>
  <Slides>22</Slides>
  <Notes>19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Theme</vt:lpstr>
      <vt:lpstr>Social Drawing Mind Map “ Open Idea ”</vt:lpstr>
      <vt:lpstr>PowerPoint 프레젠테이션</vt:lpstr>
      <vt:lpstr>PowerPoint 프레젠테이션</vt:lpstr>
      <vt:lpstr>PowerPoint 프레젠테이션</vt:lpstr>
      <vt:lpstr>1. User 가 아이디어를 올리면</vt:lpstr>
      <vt:lpstr>2. 새로운 마인드맵이 등록된다.</vt:lpstr>
      <vt:lpstr>Comment와 Feedback을 확인할 수 있다</vt:lpstr>
      <vt:lpstr> Mind-Map 프로젝트 화면에서 </vt:lpstr>
      <vt:lpstr>PowerPoint 프레젠테이션</vt:lpstr>
      <vt:lpstr>PowerPoint 프레젠테이션</vt:lpstr>
      <vt:lpstr>1. User 가 아이디어를 올리면</vt:lpstr>
      <vt:lpstr>2. 새로운 마인드맵이 등록된다.</vt:lpstr>
      <vt:lpstr>Comment와 Feedback을 확인할 수 있다</vt:lpstr>
      <vt:lpstr> 관리자 화면에서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yukult400@gmail.com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자전거 공유경제 E.T Bike</dc:title>
  <dc:creator>송 태웅</dc:creator>
  <cp:lastModifiedBy>Song</cp:lastModifiedBy>
  <cp:revision>671</cp:revision>
  <cp:lastPrinted>2012-11-18T16:47:21Z</cp:lastPrinted>
  <dcterms:created xsi:type="dcterms:W3CDTF">2012-11-16T23:10:03Z</dcterms:created>
  <dcterms:modified xsi:type="dcterms:W3CDTF">2013-03-05T09:58:02Z</dcterms:modified>
</cp:coreProperties>
</file>