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2" r:id="rId2"/>
    <p:sldId id="265" r:id="rId3"/>
    <p:sldId id="268" r:id="rId4"/>
    <p:sldId id="264" r:id="rId5"/>
    <p:sldId id="263" r:id="rId6"/>
    <p:sldId id="259" r:id="rId7"/>
    <p:sldId id="260"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904" autoAdjust="0"/>
  </p:normalViewPr>
  <p:slideViewPr>
    <p:cSldViewPr snapToGrid="0" snapToObjects="1" showGuides="1">
      <p:cViewPr varScale="1">
        <p:scale>
          <a:sx n="52" d="100"/>
          <a:sy n="52" d="100"/>
        </p:scale>
        <p:origin x="84" y="294"/>
      </p:cViewPr>
      <p:guideLst/>
    </p:cSldViewPr>
  </p:slideViewPr>
  <p:notesTextViewPr>
    <p:cViewPr>
      <p:scale>
        <a:sx n="1" d="1"/>
        <a:sy n="1" d="1"/>
      </p:scale>
      <p:origin x="0" y="-72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0A484-4683-4D6B-8E94-5D4E2ACA12A0}" type="datetimeFigureOut">
              <a:rPr lang="zh-CN" altLang="en-US" smtClean="0"/>
              <a:t>2020/10/28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52EAD-A491-4E59-A2F7-2D0DD02C09E4}" type="slidenum">
              <a:rPr lang="zh-CN" altLang="en-US" smtClean="0"/>
              <a:t>‹#›</a:t>
            </a:fld>
            <a:endParaRPr lang="zh-CN" altLang="en-US"/>
          </a:p>
        </p:txBody>
      </p:sp>
    </p:spTree>
    <p:extLst>
      <p:ext uri="{BB962C8B-B14F-4D97-AF65-F5344CB8AC3E}">
        <p14:creationId xmlns:p14="http://schemas.microsoft.com/office/powerpoint/2010/main" val="36676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6EE52EAD-A491-4E59-A2F7-2D0DD02C09E4}" type="slidenum">
              <a:rPr lang="zh-CN" altLang="en-US" smtClean="0"/>
              <a:t>1</a:t>
            </a:fld>
            <a:endParaRPr lang="zh-CN" altLang="en-US"/>
          </a:p>
        </p:txBody>
      </p:sp>
    </p:spTree>
    <p:extLst>
      <p:ext uri="{BB962C8B-B14F-4D97-AF65-F5344CB8AC3E}">
        <p14:creationId xmlns:p14="http://schemas.microsoft.com/office/powerpoint/2010/main" val="231891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Since in common law judgments, judges must read a large number of previous relevant cases to find out the Ratio Decidendi, which is a heavy workload. So this project aims to help  legal practitioners liberate from “exhaustive </a:t>
            </a:r>
            <a:r>
              <a:rPr lang="en-US" altLang="zh-CN" dirty="0" err="1"/>
              <a:t>shepardizing</a:t>
            </a:r>
            <a:r>
              <a:rPr lang="en-US" altLang="zh-CN" dirty="0"/>
              <a:t>”</a:t>
            </a:r>
            <a:r>
              <a:rPr lang="zh-CN" altLang="en-US" dirty="0"/>
              <a:t>，</a:t>
            </a:r>
            <a:r>
              <a:rPr lang="en-US" altLang="zh-CN" dirty="0"/>
              <a:t>by realizing automated identification of the ratio within case law.</a:t>
            </a:r>
          </a:p>
          <a:p>
            <a:endParaRPr lang="en-US" altLang="zh-CN" dirty="0"/>
          </a:p>
          <a:p>
            <a:r>
              <a:rPr lang="en-US" altLang="zh-CN" dirty="0"/>
              <a:t>The focus of the research, the scope in this project falls between two areas of computer science: natural language processing and machine learning. This will be detailly introduced later.</a:t>
            </a:r>
          </a:p>
        </p:txBody>
      </p:sp>
      <p:sp>
        <p:nvSpPr>
          <p:cNvPr id="4" name="Slide Number Placeholder 3"/>
          <p:cNvSpPr>
            <a:spLocks noGrp="1"/>
          </p:cNvSpPr>
          <p:nvPr>
            <p:ph type="sldNum" sz="quarter" idx="5"/>
          </p:nvPr>
        </p:nvSpPr>
        <p:spPr/>
        <p:txBody>
          <a:bodyPr/>
          <a:lstStyle/>
          <a:p>
            <a:fld id="{6EE52EAD-A491-4E59-A2F7-2D0DD02C09E4}" type="slidenum">
              <a:rPr lang="zh-CN" altLang="en-US" smtClean="0"/>
              <a:t>3</a:t>
            </a:fld>
            <a:endParaRPr lang="zh-CN" altLang="en-US"/>
          </a:p>
        </p:txBody>
      </p:sp>
    </p:spTree>
    <p:extLst>
      <p:ext uri="{BB962C8B-B14F-4D97-AF65-F5344CB8AC3E}">
        <p14:creationId xmlns:p14="http://schemas.microsoft.com/office/powerpoint/2010/main" val="8014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two tasks a legal workers faces during analyzing relevant case text can be simplified as: </a:t>
            </a:r>
          </a:p>
          <a:p>
            <a:r>
              <a:rPr lang="en-US" altLang="zh-CN" dirty="0"/>
              <a:t>One, to find the cases that contain the law, by looking for related cases on facts. </a:t>
            </a:r>
          </a:p>
          <a:p>
            <a:r>
              <a:rPr lang="en-US" altLang="zh-CN" dirty="0"/>
              <a:t>For this task, there are already some useful research tools here, </a:t>
            </a:r>
            <a:r>
              <a:rPr lang="en-US" altLang="zh-CN" dirty="0" err="1"/>
              <a:t>westlaw</a:t>
            </a:r>
            <a:r>
              <a:rPr lang="en-US" altLang="zh-CN" dirty="0"/>
              <a:t> and </a:t>
            </a:r>
            <a:r>
              <a:rPr lang="en-US" altLang="zh-CN" dirty="0" err="1"/>
              <a:t>lexisnex</a:t>
            </a:r>
            <a:endParaRPr lang="en-US" altLang="zh-CN" dirty="0"/>
          </a:p>
          <a:p>
            <a:r>
              <a:rPr lang="en-US" altLang="zh-CN" dirty="0"/>
              <a:t>They further classify cases into topics, so that it is easy to find the leading case of a specific area of law.</a:t>
            </a:r>
          </a:p>
          <a:p>
            <a:r>
              <a:rPr lang="en-US" altLang="zh-CN" dirty="0"/>
              <a:t>And as you can see in the brackets, they also provide  additional professional functions to help users.</a:t>
            </a:r>
            <a:r>
              <a:rPr lang="zh-CN" altLang="en-US" dirty="0"/>
              <a:t> </a:t>
            </a:r>
            <a:r>
              <a:rPr lang="en-US" altLang="zh-CN" dirty="0"/>
              <a:t>Westlaw</a:t>
            </a:r>
            <a:r>
              <a:rPr lang="zh-CN" altLang="en-US" dirty="0"/>
              <a:t> </a:t>
            </a:r>
            <a:r>
              <a:rPr lang="en-US" altLang="zh-CN" dirty="0"/>
              <a:t>allows the user to browse a graphical history of a case</a:t>
            </a:r>
          </a:p>
          <a:p>
            <a:r>
              <a:rPr lang="en-US" altLang="zh-CN" dirty="0"/>
              <a:t>LexisNexis has highlighting of the summary, </a:t>
            </a:r>
          </a:p>
          <a:p>
            <a:endParaRPr lang="en-US" altLang="zh-CN" dirty="0"/>
          </a:p>
          <a:p>
            <a:r>
              <a:rPr lang="en-US" altLang="zh-CN" dirty="0"/>
              <a:t>The second task is, to find the ratio within these cases. Unfortunately, the current legal tools are equipped for solving the first task, while offer very little help in solving the second. </a:t>
            </a:r>
          </a:p>
          <a:p>
            <a:r>
              <a:rPr lang="en-US" altLang="zh-CN" dirty="0"/>
              <a:t>Therefore, the aim of this project is to fill this gap in legal research tools. </a:t>
            </a:r>
          </a:p>
          <a:p>
            <a:endParaRPr lang="en-US" altLang="zh-CN" dirty="0"/>
          </a:p>
          <a:p>
            <a:endParaRPr lang="en-US" altLang="zh-CN" dirty="0"/>
          </a:p>
          <a:p>
            <a:endParaRPr lang="en-US" altLang="zh-CN" dirty="0"/>
          </a:p>
          <a:p>
            <a:r>
              <a:rPr lang="en-US" altLang="zh-CN" dirty="0"/>
              <a:t>While Westlaw and LexisNexis provide a list of cases citing the case of interest, they do not show which paragraphs have been subsequently cited and apart from reading the subsequent judgements, there is no other way of obtaining this information. The second problem can therefore be broken down into two subtasks. One, to quickly identify the principles. Two, to discriminate between ratio and obiter. Neither of these is addressed by the current legal indexes. </a:t>
            </a:r>
          </a:p>
          <a:p>
            <a:endParaRPr lang="en-US" altLang="zh-CN" dirty="0"/>
          </a:p>
          <a:p>
            <a:r>
              <a:rPr lang="en-US" altLang="zh-CN" dirty="0"/>
              <a:t>Being the only legal search engine directly not prohibiting collection of data, Westlaw was selected as the source for the Cited corpus used in this project.</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6EE52EAD-A491-4E59-A2F7-2D0DD02C09E4}" type="slidenum">
              <a:rPr lang="zh-CN" altLang="en-US" smtClean="0"/>
              <a:t>4</a:t>
            </a:fld>
            <a:endParaRPr lang="zh-CN" altLang="en-US"/>
          </a:p>
        </p:txBody>
      </p:sp>
    </p:spTree>
    <p:extLst>
      <p:ext uri="{BB962C8B-B14F-4D97-AF65-F5344CB8AC3E}">
        <p14:creationId xmlns:p14="http://schemas.microsoft.com/office/powerpoint/2010/main" val="325976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308F-12A0-4A5A-AA88-CAFCC2A490A8}"/>
              </a:ext>
            </a:extLst>
          </p:cNvPr>
          <p:cNvSpPr>
            <a:spLocks noGrp="1"/>
          </p:cNvSpPr>
          <p:nvPr>
            <p:ph type="ctrTitle"/>
          </p:nvPr>
        </p:nvSpPr>
        <p:spPr>
          <a:xfrm>
            <a:off x="1915385" y="2152347"/>
            <a:ext cx="8361229" cy="2098226"/>
          </a:xfrm>
        </p:spPr>
        <p:txBody>
          <a:bodyPr/>
          <a:lstStyle/>
          <a:p>
            <a:r>
              <a:rPr lang="en-US" altLang="zh-CN" sz="4800" i="1" dirty="0"/>
              <a:t> </a:t>
            </a:r>
            <a:r>
              <a:rPr lang="en-US" altLang="zh-CN" sz="4800" dirty="0"/>
              <a:t>project background</a:t>
            </a:r>
            <a:br>
              <a:rPr lang="en-US" altLang="zh-CN" sz="4800" dirty="0"/>
            </a:br>
            <a:r>
              <a:rPr lang="en-US" altLang="zh-CN" sz="3200" dirty="0"/>
              <a:t>of</a:t>
            </a:r>
            <a:br>
              <a:rPr lang="en-US" altLang="zh-CN" sz="4800" dirty="0"/>
            </a:br>
            <a:r>
              <a:rPr lang="en-US" altLang="zh-CN" sz="4800" i="1" dirty="0"/>
              <a:t>From Case Law to Ratio Decidendi</a:t>
            </a:r>
            <a:endParaRPr lang="zh-CN" altLang="en-US" sz="4800" i="1" dirty="0"/>
          </a:p>
        </p:txBody>
      </p:sp>
      <p:sp>
        <p:nvSpPr>
          <p:cNvPr id="3" name="Subtitle 2">
            <a:extLst>
              <a:ext uri="{FF2B5EF4-FFF2-40B4-BE49-F238E27FC236}">
                <a16:creationId xmlns:a16="http://schemas.microsoft.com/office/drawing/2014/main" id="{A9442139-B382-4CB8-B283-1DAB3F8FDE17}"/>
              </a:ext>
            </a:extLst>
          </p:cNvPr>
          <p:cNvSpPr>
            <a:spLocks noGrp="1"/>
          </p:cNvSpPr>
          <p:nvPr>
            <p:ph type="subTitle" idx="1"/>
          </p:nvPr>
        </p:nvSpPr>
        <p:spPr>
          <a:xfrm>
            <a:off x="2680163" y="4320172"/>
            <a:ext cx="6831673" cy="1086237"/>
          </a:xfrm>
        </p:spPr>
        <p:txBody>
          <a:bodyPr/>
          <a:lstStyle/>
          <a:p>
            <a:r>
              <a:rPr lang="en-US" altLang="zh-CN" dirty="0"/>
              <a:t>Panelists: Masashi </a:t>
            </a:r>
            <a:r>
              <a:rPr lang="en-US" altLang="zh-CN" dirty="0" err="1"/>
              <a:t>Asai</a:t>
            </a:r>
            <a:r>
              <a:rPr lang="en-US" altLang="zh-CN" dirty="0"/>
              <a:t>, Jing Yang</a:t>
            </a:r>
            <a:endParaRPr lang="zh-CN" altLang="en-US" dirty="0"/>
          </a:p>
        </p:txBody>
      </p:sp>
    </p:spTree>
    <p:extLst>
      <p:ext uri="{BB962C8B-B14F-4D97-AF65-F5344CB8AC3E}">
        <p14:creationId xmlns:p14="http://schemas.microsoft.com/office/powerpoint/2010/main" val="294577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DB0D-78BA-1644-95E2-D74D1B834F47}"/>
              </a:ext>
            </a:extLst>
          </p:cNvPr>
          <p:cNvSpPr>
            <a:spLocks noGrp="1"/>
          </p:cNvSpPr>
          <p:nvPr>
            <p:ph type="title"/>
          </p:nvPr>
        </p:nvSpPr>
        <p:spPr/>
        <p:txBody>
          <a:bodyPr/>
          <a:lstStyle/>
          <a:p>
            <a:r>
              <a:rPr kumimoji="1" lang="en-US" altLang="ja-JP" dirty="0"/>
              <a:t>Outlines</a:t>
            </a:r>
            <a:endParaRPr kumimoji="1" lang="ja-JP" altLang="en-US" dirty="0"/>
          </a:p>
        </p:txBody>
      </p:sp>
      <p:sp>
        <p:nvSpPr>
          <p:cNvPr id="3" name="コンテンツ プレースホルダー 2">
            <a:extLst>
              <a:ext uri="{FF2B5EF4-FFF2-40B4-BE49-F238E27FC236}">
                <a16:creationId xmlns:a16="http://schemas.microsoft.com/office/drawing/2014/main" id="{1A361481-4BD6-5E40-8124-3CCD9670C35E}"/>
              </a:ext>
            </a:extLst>
          </p:cNvPr>
          <p:cNvSpPr>
            <a:spLocks noGrp="1"/>
          </p:cNvSpPr>
          <p:nvPr>
            <p:ph idx="1"/>
          </p:nvPr>
        </p:nvSpPr>
        <p:spPr/>
        <p:txBody>
          <a:bodyPr>
            <a:normAutofit/>
          </a:bodyPr>
          <a:lstStyle/>
          <a:p>
            <a:r>
              <a:rPr lang="en-US" altLang="ja-JP" sz="2400" dirty="0"/>
              <a:t>Project In</a:t>
            </a:r>
            <a:r>
              <a:rPr lang="en-US" altLang="zh-CN" sz="2400" dirty="0"/>
              <a:t>t</a:t>
            </a:r>
            <a:r>
              <a:rPr lang="en-US" altLang="ja-JP" sz="2400" dirty="0"/>
              <a:t>rodu</a:t>
            </a:r>
            <a:r>
              <a:rPr lang="en-US" altLang="zh-CN" sz="2400" dirty="0"/>
              <a:t>ction</a:t>
            </a:r>
          </a:p>
          <a:p>
            <a:pPr marL="0" indent="0">
              <a:buNone/>
            </a:pPr>
            <a:br>
              <a:rPr lang="en-US" altLang="ja-JP" i="0" dirty="0"/>
            </a:br>
            <a:endParaRPr lang="en-US" altLang="ja-JP" i="0" dirty="0"/>
          </a:p>
          <a:p>
            <a:r>
              <a:rPr lang="en-US" altLang="ja-JP" sz="2400" dirty="0"/>
              <a:t>Background: </a:t>
            </a:r>
          </a:p>
          <a:p>
            <a:pPr lvl="1"/>
            <a:r>
              <a:rPr lang="en-US" altLang="ja-JP" sz="2400" i="0" dirty="0"/>
              <a:t>Legal research</a:t>
            </a:r>
          </a:p>
          <a:p>
            <a:pPr lvl="1"/>
            <a:r>
              <a:rPr lang="en-US" altLang="ja-JP" sz="2400" i="0" dirty="0"/>
              <a:t>Legal information mining </a:t>
            </a:r>
          </a:p>
        </p:txBody>
      </p:sp>
    </p:spTree>
    <p:extLst>
      <p:ext uri="{BB962C8B-B14F-4D97-AF65-F5344CB8AC3E}">
        <p14:creationId xmlns:p14="http://schemas.microsoft.com/office/powerpoint/2010/main" val="6064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DB0D-78BA-1644-95E2-D74D1B834F47}"/>
              </a:ext>
            </a:extLst>
          </p:cNvPr>
          <p:cNvSpPr>
            <a:spLocks noGrp="1"/>
          </p:cNvSpPr>
          <p:nvPr>
            <p:ph type="title"/>
          </p:nvPr>
        </p:nvSpPr>
        <p:spPr/>
        <p:txBody>
          <a:bodyPr/>
          <a:lstStyle/>
          <a:p>
            <a:r>
              <a:rPr kumimoji="1" lang="en-US" altLang="ja-JP" dirty="0"/>
              <a:t>Project Introduction</a:t>
            </a:r>
          </a:p>
        </p:txBody>
      </p:sp>
      <p:sp>
        <p:nvSpPr>
          <p:cNvPr id="3" name="コンテンツ プレースホルダー 2">
            <a:extLst>
              <a:ext uri="{FF2B5EF4-FFF2-40B4-BE49-F238E27FC236}">
                <a16:creationId xmlns:a16="http://schemas.microsoft.com/office/drawing/2014/main" id="{1A361481-4BD6-5E40-8124-3CCD9670C35E}"/>
              </a:ext>
            </a:extLst>
          </p:cNvPr>
          <p:cNvSpPr>
            <a:spLocks noGrp="1"/>
          </p:cNvSpPr>
          <p:nvPr>
            <p:ph idx="1"/>
          </p:nvPr>
        </p:nvSpPr>
        <p:spPr/>
        <p:txBody>
          <a:bodyPr>
            <a:normAutofit/>
          </a:bodyPr>
          <a:lstStyle/>
          <a:p>
            <a:r>
              <a:rPr lang="en-US" altLang="zh-CN" sz="2400" dirty="0"/>
              <a:t>Aim</a:t>
            </a:r>
            <a:endParaRPr lang="en-US" altLang="zh-CN" sz="2400" i="1" dirty="0"/>
          </a:p>
          <a:p>
            <a:pPr lvl="1"/>
            <a:r>
              <a:rPr lang="en-US" altLang="zh-CN" sz="2400" i="0" dirty="0"/>
              <a:t>Automatically identify the ratio within case law</a:t>
            </a:r>
          </a:p>
          <a:p>
            <a:pPr lvl="1"/>
            <a:endParaRPr lang="en-US" altLang="ja-JP" sz="2400" i="0" dirty="0"/>
          </a:p>
          <a:p>
            <a:r>
              <a:rPr lang="en-US" altLang="ja-JP" sz="2400" dirty="0"/>
              <a:t>Research </a:t>
            </a:r>
            <a:r>
              <a:rPr lang="en-US" altLang="zh-CN" sz="2400" dirty="0"/>
              <a:t>scope in CS</a:t>
            </a:r>
            <a:endParaRPr lang="en-US" altLang="ja-JP" sz="2400" dirty="0"/>
          </a:p>
          <a:p>
            <a:pPr marL="987552" lvl="1" indent="-457200">
              <a:lnSpc>
                <a:spcPct val="150000"/>
              </a:lnSpc>
              <a:buAutoNum type="arabicParenR"/>
            </a:pPr>
            <a:r>
              <a:rPr lang="en-US" altLang="zh-CN" sz="2400" i="0" dirty="0"/>
              <a:t>N</a:t>
            </a:r>
            <a:r>
              <a:rPr lang="en-US" altLang="ja-JP" sz="2400" i="0" dirty="0"/>
              <a:t>atural language processing </a:t>
            </a:r>
          </a:p>
          <a:p>
            <a:pPr marL="987552" lvl="1" indent="-457200">
              <a:lnSpc>
                <a:spcPct val="150000"/>
              </a:lnSpc>
              <a:buAutoNum type="arabicParenR"/>
            </a:pPr>
            <a:r>
              <a:rPr lang="en-US" altLang="zh-CN" sz="2400" i="0" dirty="0"/>
              <a:t>M</a:t>
            </a:r>
            <a:r>
              <a:rPr kumimoji="1" lang="en-US" altLang="ja-JP" sz="2400" i="0" dirty="0"/>
              <a:t>achine learning</a:t>
            </a:r>
            <a:br>
              <a:rPr lang="en-US" altLang="ja-JP" i="0" dirty="0"/>
            </a:br>
            <a:endParaRPr kumimoji="1" lang="en-US" altLang="ja-JP" i="0" dirty="0"/>
          </a:p>
        </p:txBody>
      </p:sp>
    </p:spTree>
    <p:extLst>
      <p:ext uri="{BB962C8B-B14F-4D97-AF65-F5344CB8AC3E}">
        <p14:creationId xmlns:p14="http://schemas.microsoft.com/office/powerpoint/2010/main" val="187671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DB0D-78BA-1644-95E2-D74D1B834F47}"/>
              </a:ext>
            </a:extLst>
          </p:cNvPr>
          <p:cNvSpPr>
            <a:spLocks noGrp="1"/>
          </p:cNvSpPr>
          <p:nvPr>
            <p:ph type="title"/>
          </p:nvPr>
        </p:nvSpPr>
        <p:spPr/>
        <p:txBody>
          <a:bodyPr/>
          <a:lstStyle/>
          <a:p>
            <a:r>
              <a:rPr kumimoji="1" lang="en-US" altLang="ja-JP" dirty="0"/>
              <a:t>Background: Legal research</a:t>
            </a:r>
            <a:endParaRPr kumimoji="1" lang="ja-JP" altLang="en-US" dirty="0"/>
          </a:p>
        </p:txBody>
      </p:sp>
      <p:sp>
        <p:nvSpPr>
          <p:cNvPr id="3" name="コンテンツ プレースホルダー 2">
            <a:extLst>
              <a:ext uri="{FF2B5EF4-FFF2-40B4-BE49-F238E27FC236}">
                <a16:creationId xmlns:a16="http://schemas.microsoft.com/office/drawing/2014/main" id="{1A361481-4BD6-5E40-8124-3CCD9670C35E}"/>
              </a:ext>
            </a:extLst>
          </p:cNvPr>
          <p:cNvSpPr>
            <a:spLocks noGrp="1"/>
          </p:cNvSpPr>
          <p:nvPr>
            <p:ph idx="1"/>
          </p:nvPr>
        </p:nvSpPr>
        <p:spPr/>
        <p:txBody>
          <a:bodyPr>
            <a:normAutofit lnSpcReduction="10000"/>
          </a:bodyPr>
          <a:lstStyle/>
          <a:p>
            <a:r>
              <a:rPr lang="en-US" altLang="ja-JP" sz="2400" dirty="0"/>
              <a:t>Tasks and tools</a:t>
            </a:r>
            <a:endParaRPr kumimoji="1" lang="en-US" altLang="ja-JP" sz="2400" dirty="0"/>
          </a:p>
          <a:p>
            <a:pPr marL="987552" lvl="1" indent="-457200">
              <a:lnSpc>
                <a:spcPct val="150000"/>
              </a:lnSpc>
              <a:buAutoNum type="arabicParenR"/>
            </a:pPr>
            <a:r>
              <a:rPr lang="en-US" altLang="ja-JP" sz="2400" i="0" dirty="0"/>
              <a:t>Looking for related cases on facts</a:t>
            </a:r>
            <a:br>
              <a:rPr lang="en-US" altLang="ja-JP" sz="2400" i="0" dirty="0"/>
            </a:br>
            <a:r>
              <a:rPr lang="en-US" altLang="ja-JP" i="0" dirty="0"/>
              <a:t>-&gt; Westlaw (</a:t>
            </a:r>
            <a:r>
              <a:rPr lang="en-US" altLang="zh-CN" dirty="0"/>
              <a:t>graphical history of a case</a:t>
            </a:r>
            <a:r>
              <a:rPr lang="en-US" altLang="ja-JP" i="0" dirty="0"/>
              <a:t>)</a:t>
            </a:r>
          </a:p>
          <a:p>
            <a:pPr marL="987552" lvl="2" indent="0">
              <a:lnSpc>
                <a:spcPct val="150000"/>
              </a:lnSpc>
              <a:buNone/>
            </a:pPr>
            <a:r>
              <a:rPr lang="en-US" altLang="ja-JP" sz="2100" i="0"/>
              <a:t>-&gt; LexisNex</a:t>
            </a:r>
            <a:r>
              <a:rPr lang="en-US" altLang="zh-CN" sz="2100" i="0"/>
              <a:t>is</a:t>
            </a:r>
            <a:r>
              <a:rPr lang="en-US" altLang="ja-JP" sz="2100" i="0"/>
              <a:t> </a:t>
            </a:r>
            <a:r>
              <a:rPr lang="en-US" altLang="ja-JP" sz="2100" i="0" dirty="0"/>
              <a:t>(highlighting of the summary)</a:t>
            </a:r>
            <a:endParaRPr lang="en-US" altLang="ja-JP" sz="2200" i="0" dirty="0"/>
          </a:p>
          <a:p>
            <a:pPr marL="987552" lvl="1" indent="-457200">
              <a:lnSpc>
                <a:spcPct val="150000"/>
              </a:lnSpc>
              <a:buAutoNum type="arabicParenR"/>
            </a:pPr>
            <a:r>
              <a:rPr kumimoji="1" lang="en-US" altLang="ja-JP" sz="2400" i="0" dirty="0"/>
              <a:t>Find the ratio within these cases</a:t>
            </a:r>
            <a:br>
              <a:rPr kumimoji="1" lang="en-US" altLang="ja-JP" sz="2400" i="0" dirty="0"/>
            </a:br>
            <a:r>
              <a:rPr kumimoji="1" lang="en-US" altLang="ja-JP" i="0" dirty="0"/>
              <a:t>-&gt; </a:t>
            </a:r>
            <a:r>
              <a:rPr kumimoji="1" lang="en-US" altLang="ja-JP" b="1" i="0" dirty="0">
                <a:solidFill>
                  <a:srgbClr val="FF0000"/>
                </a:solidFill>
              </a:rPr>
              <a:t>No relevant legal research tools</a:t>
            </a:r>
            <a:br>
              <a:rPr lang="en-US" altLang="ja-JP" b="1" i="0" dirty="0">
                <a:solidFill>
                  <a:srgbClr val="FF0000"/>
                </a:solidFill>
              </a:rPr>
            </a:br>
            <a:endParaRPr kumimoji="1" lang="en-US" altLang="ja-JP" b="1" i="0" dirty="0">
              <a:solidFill>
                <a:srgbClr val="FF0000"/>
              </a:solidFill>
            </a:endParaRPr>
          </a:p>
        </p:txBody>
      </p:sp>
    </p:spTree>
    <p:extLst>
      <p:ext uri="{BB962C8B-B14F-4D97-AF65-F5344CB8AC3E}">
        <p14:creationId xmlns:p14="http://schemas.microsoft.com/office/powerpoint/2010/main" val="219074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DB0D-78BA-1644-95E2-D74D1B834F47}"/>
              </a:ext>
            </a:extLst>
          </p:cNvPr>
          <p:cNvSpPr>
            <a:spLocks noGrp="1"/>
          </p:cNvSpPr>
          <p:nvPr>
            <p:ph type="title"/>
          </p:nvPr>
        </p:nvSpPr>
        <p:spPr/>
        <p:txBody>
          <a:bodyPr/>
          <a:lstStyle/>
          <a:p>
            <a:r>
              <a:rPr kumimoji="1" lang="en-US" altLang="ja-JP" dirty="0"/>
              <a:t>Background: Legal information mining </a:t>
            </a:r>
            <a:endParaRPr kumimoji="1" lang="ja-JP" altLang="en-US" dirty="0"/>
          </a:p>
        </p:txBody>
      </p:sp>
      <p:sp>
        <p:nvSpPr>
          <p:cNvPr id="3" name="コンテンツ プレースホルダー 2">
            <a:extLst>
              <a:ext uri="{FF2B5EF4-FFF2-40B4-BE49-F238E27FC236}">
                <a16:creationId xmlns:a16="http://schemas.microsoft.com/office/drawing/2014/main" id="{1A361481-4BD6-5E40-8124-3CCD9670C35E}"/>
              </a:ext>
            </a:extLst>
          </p:cNvPr>
          <p:cNvSpPr>
            <a:spLocks noGrp="1"/>
          </p:cNvSpPr>
          <p:nvPr>
            <p:ph idx="1"/>
          </p:nvPr>
        </p:nvSpPr>
        <p:spPr/>
        <p:txBody>
          <a:bodyPr>
            <a:normAutofit/>
          </a:bodyPr>
          <a:lstStyle/>
          <a:p>
            <a:r>
              <a:rPr lang="en-US" altLang="ja-JP" sz="2400" dirty="0"/>
              <a:t>Focused on 2</a:t>
            </a:r>
            <a:r>
              <a:rPr kumimoji="1" lang="en-US" altLang="ja-JP" sz="2400" dirty="0"/>
              <a:t> areas of research in legal information mining :</a:t>
            </a:r>
          </a:p>
          <a:p>
            <a:pPr marL="987552" lvl="1" indent="-457200">
              <a:lnSpc>
                <a:spcPct val="150000"/>
              </a:lnSpc>
              <a:buAutoNum type="arabicParenR"/>
            </a:pPr>
            <a:r>
              <a:rPr lang="en-US" altLang="ja-JP" sz="2400" i="0" dirty="0"/>
              <a:t>Principle identification</a:t>
            </a:r>
            <a:br>
              <a:rPr lang="en-US" altLang="ja-JP" sz="2400" i="0" dirty="0"/>
            </a:br>
            <a:r>
              <a:rPr lang="en-US" altLang="ja-JP" i="0" dirty="0"/>
              <a:t>-&gt; identifying legal principle from corpus of case l</a:t>
            </a:r>
            <a:r>
              <a:rPr lang="en-US" altLang="zh-CN" i="0" dirty="0"/>
              <a:t>a</a:t>
            </a:r>
            <a:r>
              <a:rPr lang="en-US" altLang="ja-JP" i="0" dirty="0"/>
              <a:t>w.</a:t>
            </a:r>
            <a:endParaRPr lang="en-US" altLang="ja-JP" sz="2400" i="0" dirty="0"/>
          </a:p>
          <a:p>
            <a:pPr marL="987552" lvl="1" indent="-457200">
              <a:lnSpc>
                <a:spcPct val="150000"/>
              </a:lnSpc>
              <a:buAutoNum type="arabicParenR"/>
            </a:pPr>
            <a:r>
              <a:rPr kumimoji="1" lang="en-US" altLang="ja-JP" sz="2400" i="0" dirty="0"/>
              <a:t>Cited paragraph identification</a:t>
            </a:r>
            <a:br>
              <a:rPr kumimoji="1" lang="en-US" altLang="ja-JP" sz="2400" i="0" dirty="0"/>
            </a:br>
            <a:r>
              <a:rPr kumimoji="1" lang="en-US" altLang="ja-JP" i="0" dirty="0"/>
              <a:t>-&gt; identifying cited paragraph in corpus of case l</a:t>
            </a:r>
            <a:r>
              <a:rPr kumimoji="1" lang="en-US" altLang="zh-CN" i="0" dirty="0"/>
              <a:t>a</a:t>
            </a:r>
            <a:r>
              <a:rPr kumimoji="1" lang="en-US" altLang="ja-JP" i="0" dirty="0"/>
              <a:t>w in order to identify ratio.</a:t>
            </a:r>
            <a:br>
              <a:rPr lang="en-US" altLang="ja-JP" i="0" dirty="0"/>
            </a:br>
            <a:endParaRPr kumimoji="1" lang="en-US" altLang="ja-JP" i="0" dirty="0"/>
          </a:p>
        </p:txBody>
      </p:sp>
    </p:spTree>
    <p:extLst>
      <p:ext uri="{BB962C8B-B14F-4D97-AF65-F5344CB8AC3E}">
        <p14:creationId xmlns:p14="http://schemas.microsoft.com/office/powerpoint/2010/main" val="369564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DB0D-78BA-1644-95E2-D74D1B834F47}"/>
              </a:ext>
            </a:extLst>
          </p:cNvPr>
          <p:cNvSpPr>
            <a:spLocks noGrp="1"/>
          </p:cNvSpPr>
          <p:nvPr>
            <p:ph type="title"/>
          </p:nvPr>
        </p:nvSpPr>
        <p:spPr>
          <a:xfrm>
            <a:off x="1371599" y="685800"/>
            <a:ext cx="10136459" cy="1485900"/>
          </a:xfrm>
        </p:spPr>
        <p:txBody>
          <a:bodyPr>
            <a:normAutofit/>
          </a:bodyPr>
          <a:lstStyle/>
          <a:p>
            <a:r>
              <a:rPr kumimoji="1" lang="en-US" altLang="ja-JP" sz="4000" dirty="0"/>
              <a:t>Legal information mining: Previous Research </a:t>
            </a:r>
            <a:endParaRPr kumimoji="1" lang="ja-JP" altLang="en-US" sz="4000" dirty="0"/>
          </a:p>
        </p:txBody>
      </p:sp>
      <p:sp>
        <p:nvSpPr>
          <p:cNvPr id="3" name="コンテンツ プレースホルダー 2">
            <a:extLst>
              <a:ext uri="{FF2B5EF4-FFF2-40B4-BE49-F238E27FC236}">
                <a16:creationId xmlns:a16="http://schemas.microsoft.com/office/drawing/2014/main" id="{1A361481-4BD6-5E40-8124-3CCD9670C35E}"/>
              </a:ext>
            </a:extLst>
          </p:cNvPr>
          <p:cNvSpPr>
            <a:spLocks noGrp="1"/>
          </p:cNvSpPr>
          <p:nvPr>
            <p:ph idx="1"/>
          </p:nvPr>
        </p:nvSpPr>
        <p:spPr>
          <a:xfrm>
            <a:off x="1371600" y="2171700"/>
            <a:ext cx="10136459" cy="3581400"/>
          </a:xfrm>
        </p:spPr>
        <p:txBody>
          <a:bodyPr>
            <a:normAutofit/>
          </a:bodyPr>
          <a:lstStyle/>
          <a:p>
            <a:pPr>
              <a:lnSpc>
                <a:spcPct val="150000"/>
              </a:lnSpc>
            </a:pPr>
            <a:r>
              <a:rPr lang="en-US" altLang="ja-JP" sz="2400" i="0" dirty="0"/>
              <a:t>Principle identification :</a:t>
            </a:r>
          </a:p>
          <a:p>
            <a:pPr lvl="1">
              <a:lnSpc>
                <a:spcPct val="150000"/>
              </a:lnSpc>
              <a:buFontTx/>
              <a:buChar char="-"/>
            </a:pPr>
            <a:r>
              <a:rPr lang="en-US" altLang="ja-JP" sz="2400" i="0" dirty="0" err="1"/>
              <a:t>Shulayeva</a:t>
            </a:r>
            <a:r>
              <a:rPr lang="en-US" altLang="ja-JP" sz="2400" i="0" dirty="0"/>
              <a:t> et al.</a:t>
            </a:r>
          </a:p>
          <a:p>
            <a:pPr marL="530352" lvl="1" indent="0">
              <a:lnSpc>
                <a:spcPct val="150000"/>
              </a:lnSpc>
              <a:buNone/>
            </a:pPr>
            <a:r>
              <a:rPr lang="en-US" altLang="ja-JP" i="0" dirty="0"/>
              <a:t>	1) Employed (supervised) machine learning (ML) model.</a:t>
            </a:r>
          </a:p>
          <a:p>
            <a:pPr marL="530352" lvl="1" indent="0">
              <a:lnSpc>
                <a:spcPct val="150000"/>
              </a:lnSpc>
              <a:buNone/>
            </a:pPr>
            <a:r>
              <a:rPr lang="en-US" altLang="ja-JP" i="0" dirty="0"/>
              <a:t>	2) Features used: speech tags, unigrams, length of sentence, position is text, etc.</a:t>
            </a:r>
          </a:p>
          <a:p>
            <a:pPr marL="530352" lvl="1" indent="0">
              <a:lnSpc>
                <a:spcPct val="150000"/>
              </a:lnSpc>
              <a:buNone/>
            </a:pPr>
            <a:r>
              <a:rPr lang="en-US" altLang="ja-JP" i="0" dirty="0"/>
              <a:t>	3) Corpus: the British and Irish Legal Institute web page. </a:t>
            </a:r>
          </a:p>
          <a:p>
            <a:pPr marL="0" indent="0">
              <a:lnSpc>
                <a:spcPct val="150000"/>
              </a:lnSpc>
              <a:buNone/>
            </a:pPr>
            <a:r>
              <a:rPr kumimoji="1" lang="en-US" altLang="ja-JP" i="0" dirty="0"/>
              <a:t>	-&gt; Accuracy of distinguishing facts and principle: 85% </a:t>
            </a:r>
          </a:p>
        </p:txBody>
      </p:sp>
    </p:spTree>
    <p:extLst>
      <p:ext uri="{BB962C8B-B14F-4D97-AF65-F5344CB8AC3E}">
        <p14:creationId xmlns:p14="http://schemas.microsoft.com/office/powerpoint/2010/main" val="344628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DB0D-78BA-1644-95E2-D74D1B834F47}"/>
              </a:ext>
            </a:extLst>
          </p:cNvPr>
          <p:cNvSpPr>
            <a:spLocks noGrp="1"/>
          </p:cNvSpPr>
          <p:nvPr>
            <p:ph type="title"/>
          </p:nvPr>
        </p:nvSpPr>
        <p:spPr>
          <a:xfrm>
            <a:off x="1371599" y="685800"/>
            <a:ext cx="10448693" cy="1485900"/>
          </a:xfrm>
        </p:spPr>
        <p:txBody>
          <a:bodyPr>
            <a:normAutofit/>
          </a:bodyPr>
          <a:lstStyle/>
          <a:p>
            <a:r>
              <a:rPr lang="en-US" altLang="ja-JP" sz="4000" dirty="0"/>
              <a:t>Legal information mining: Previous Research </a:t>
            </a:r>
            <a:endParaRPr kumimoji="1" lang="ja-JP" altLang="en-US" sz="4000"/>
          </a:p>
        </p:txBody>
      </p:sp>
      <p:sp>
        <p:nvSpPr>
          <p:cNvPr id="3" name="コンテンツ プレースホルダー 2">
            <a:extLst>
              <a:ext uri="{FF2B5EF4-FFF2-40B4-BE49-F238E27FC236}">
                <a16:creationId xmlns:a16="http://schemas.microsoft.com/office/drawing/2014/main" id="{1A361481-4BD6-5E40-8124-3CCD9670C35E}"/>
              </a:ext>
            </a:extLst>
          </p:cNvPr>
          <p:cNvSpPr>
            <a:spLocks noGrp="1"/>
          </p:cNvSpPr>
          <p:nvPr>
            <p:ph idx="1"/>
          </p:nvPr>
        </p:nvSpPr>
        <p:spPr>
          <a:xfrm>
            <a:off x="1371600" y="2171700"/>
            <a:ext cx="10136459" cy="3581400"/>
          </a:xfrm>
        </p:spPr>
        <p:txBody>
          <a:bodyPr>
            <a:normAutofit/>
          </a:bodyPr>
          <a:lstStyle/>
          <a:p>
            <a:pPr>
              <a:lnSpc>
                <a:spcPct val="150000"/>
              </a:lnSpc>
            </a:pPr>
            <a:r>
              <a:rPr lang="en-US" altLang="ja-JP" sz="2400" dirty="0"/>
              <a:t>Cited paragraph identification </a:t>
            </a:r>
            <a:r>
              <a:rPr lang="en-US" altLang="ja-JP" sz="2400" i="0" dirty="0"/>
              <a:t>:</a:t>
            </a:r>
          </a:p>
          <a:p>
            <a:pPr lvl="1">
              <a:lnSpc>
                <a:spcPct val="150000"/>
              </a:lnSpc>
              <a:buFontTx/>
              <a:buChar char="-"/>
            </a:pPr>
            <a:r>
              <a:rPr lang="en-US" altLang="ja-JP" sz="2400" i="0" dirty="0" err="1"/>
              <a:t>Adedjouma</a:t>
            </a:r>
            <a:r>
              <a:rPr lang="en-US" altLang="ja-JP" sz="2400" i="0" dirty="0"/>
              <a:t> et al.</a:t>
            </a:r>
          </a:p>
          <a:p>
            <a:pPr marL="530352" lvl="1" indent="0">
              <a:lnSpc>
                <a:spcPct val="150000"/>
              </a:lnSpc>
              <a:buNone/>
            </a:pPr>
            <a:r>
              <a:rPr lang="en-US" altLang="ja-JP" i="0" dirty="0"/>
              <a:t>	1) Natural language processing (NLP) approach.</a:t>
            </a:r>
          </a:p>
          <a:p>
            <a:pPr marL="530352" lvl="1" indent="0">
              <a:lnSpc>
                <a:spcPct val="150000"/>
              </a:lnSpc>
              <a:buNone/>
            </a:pPr>
            <a:r>
              <a:rPr lang="en-US" altLang="ja-JP" i="0" dirty="0"/>
              <a:t>	2) Corpus: Luxembourg’s legal corpora </a:t>
            </a:r>
          </a:p>
          <a:p>
            <a:pPr marL="530352" lvl="1" indent="0">
              <a:lnSpc>
                <a:spcPct val="150000"/>
              </a:lnSpc>
              <a:buNone/>
            </a:pPr>
            <a:r>
              <a:rPr kumimoji="1" lang="en-US" altLang="ja-JP" i="0" dirty="0"/>
              <a:t>	-&gt; Precision: 99.7%, Recall: 97.9%,  F-measure: 98.8% </a:t>
            </a:r>
          </a:p>
        </p:txBody>
      </p:sp>
    </p:spTree>
    <p:extLst>
      <p:ext uri="{BB962C8B-B14F-4D97-AF65-F5344CB8AC3E}">
        <p14:creationId xmlns:p14="http://schemas.microsoft.com/office/powerpoint/2010/main" val="47363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308F-12A0-4A5A-AA88-CAFCC2A490A8}"/>
              </a:ext>
            </a:extLst>
          </p:cNvPr>
          <p:cNvSpPr>
            <a:spLocks noGrp="1"/>
          </p:cNvSpPr>
          <p:nvPr>
            <p:ph type="ctrTitle"/>
          </p:nvPr>
        </p:nvSpPr>
        <p:spPr>
          <a:xfrm>
            <a:off x="1915385" y="1303262"/>
            <a:ext cx="8361229" cy="2098226"/>
          </a:xfrm>
        </p:spPr>
        <p:txBody>
          <a:bodyPr/>
          <a:lstStyle/>
          <a:p>
            <a:r>
              <a:rPr lang="en-US" altLang="zh-CN" sz="5400" dirty="0"/>
              <a:t>Thank you for listening!</a:t>
            </a:r>
            <a:endParaRPr lang="zh-CN" altLang="en-US" sz="5400" i="1" dirty="0"/>
          </a:p>
        </p:txBody>
      </p:sp>
      <p:sp>
        <p:nvSpPr>
          <p:cNvPr id="3" name="Subtitle 2">
            <a:extLst>
              <a:ext uri="{FF2B5EF4-FFF2-40B4-BE49-F238E27FC236}">
                <a16:creationId xmlns:a16="http://schemas.microsoft.com/office/drawing/2014/main" id="{A9442139-B382-4CB8-B283-1DAB3F8FDE17}"/>
              </a:ext>
            </a:extLst>
          </p:cNvPr>
          <p:cNvSpPr>
            <a:spLocks noGrp="1"/>
          </p:cNvSpPr>
          <p:nvPr>
            <p:ph type="subTitle" idx="1"/>
          </p:nvPr>
        </p:nvSpPr>
        <p:spPr>
          <a:xfrm>
            <a:off x="2680163" y="3471087"/>
            <a:ext cx="6831673" cy="1086237"/>
          </a:xfrm>
        </p:spPr>
        <p:txBody>
          <a:bodyPr/>
          <a:lstStyle/>
          <a:p>
            <a:r>
              <a:rPr lang="en-US" altLang="zh-CN" dirty="0"/>
              <a:t>Panelists: Masashi </a:t>
            </a:r>
            <a:r>
              <a:rPr lang="en-US" altLang="zh-CN" dirty="0" err="1"/>
              <a:t>Asai</a:t>
            </a:r>
            <a:r>
              <a:rPr lang="en-US" altLang="zh-CN" dirty="0"/>
              <a:t>, Jing Yang</a:t>
            </a:r>
            <a:endParaRPr lang="zh-CN" altLang="en-US" dirty="0"/>
          </a:p>
        </p:txBody>
      </p:sp>
    </p:spTree>
    <p:extLst>
      <p:ext uri="{BB962C8B-B14F-4D97-AF65-F5344CB8AC3E}">
        <p14:creationId xmlns:p14="http://schemas.microsoft.com/office/powerpoint/2010/main" val="2975576241"/>
      </p:ext>
    </p:extLst>
  </p:cSld>
  <p:clrMapOvr>
    <a:masterClrMapping/>
  </p:clrMapOvr>
</p:sld>
</file>

<file path=ppt/theme/theme1.xml><?xml version="1.0" encoding="utf-8"?>
<a:theme xmlns:a="http://schemas.openxmlformats.org/drawingml/2006/main" name="トリミン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トリミング</Template>
  <TotalTime>717</TotalTime>
  <Words>646</Words>
  <Application>Microsoft Office PowerPoint</Application>
  <PresentationFormat>Widescreen</PresentationFormat>
  <Paragraphs>60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等线</vt:lpstr>
      <vt:lpstr>Franklin Gothic Book</vt:lpstr>
      <vt:lpstr>トリミング</vt:lpstr>
      <vt:lpstr> project background of From Case Law to Ratio Decidendi</vt:lpstr>
      <vt:lpstr>Outlines</vt:lpstr>
      <vt:lpstr>Project Introduction</vt:lpstr>
      <vt:lpstr>Background: Legal research</vt:lpstr>
      <vt:lpstr>Background: Legal information mining </vt:lpstr>
      <vt:lpstr>Legal information mining: Previous Research </vt:lpstr>
      <vt:lpstr>Legal information mining: Previous Research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Legal information mining   –review of previous research-</dc:title>
  <dc:creator>浅井 正史</dc:creator>
  <cp:lastModifiedBy>Jing Yang</cp:lastModifiedBy>
  <cp:revision>28</cp:revision>
  <dcterms:created xsi:type="dcterms:W3CDTF">2020-10-23T12:55:36Z</dcterms:created>
  <dcterms:modified xsi:type="dcterms:W3CDTF">2020-10-28T14:46:25Z</dcterms:modified>
</cp:coreProperties>
</file>