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E03CC-D657-45AE-B1F8-F354772C0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156944-4924-46C2-9760-520739091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C9D035-51CB-4141-A5DD-A9993F665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3C76-D83C-41D1-94E7-61C49C98AAF1}" type="datetimeFigureOut">
              <a:rPr lang="ko-KR" altLang="en-US" smtClean="0"/>
              <a:t>2025-03-19(Wed)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ADA26F-C465-4C41-9608-71EF16AAF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D8274C-C254-407A-93CB-76B1CFB6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07D3-CCA4-4190-AD6E-A22529355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269A6-0FCC-4F8B-91C7-8C5ABA89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A28F97-E288-4167-8C01-87D4777E5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07ABA9-3739-4270-9A6C-362CF6DAD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3C76-D83C-41D1-94E7-61C49C98AAF1}" type="datetimeFigureOut">
              <a:rPr lang="ko-KR" altLang="en-US" smtClean="0"/>
              <a:t>2025-03-19(Wed)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E7BDF6-AEDC-4068-B3F4-50AE8A5A1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EF2E09-BEB1-4F68-A9C2-0A5C102AB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07D3-CCA4-4190-AD6E-A22529355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2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A712B9-09E6-489B-A62A-DB9CC8C2F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FA227A-97B5-4072-8651-64AA2CD2D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22C671-1AC1-4B57-8262-A7A09C92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3C76-D83C-41D1-94E7-61C49C98AAF1}" type="datetimeFigureOut">
              <a:rPr lang="ko-KR" altLang="en-US" smtClean="0"/>
              <a:t>2025-03-19(Wed)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23332-4180-424F-A229-8BC621507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183850-D135-470E-95D0-557FD68B8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07D3-CCA4-4190-AD6E-A22529355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40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C5613-AB95-4CAA-B22C-A6521150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F6D5BE-9906-4EB6-BD62-5C8C1167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5FCC58-66AA-416A-A649-BA90CF83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3C76-D83C-41D1-94E7-61C49C98AAF1}" type="datetimeFigureOut">
              <a:rPr lang="ko-KR" altLang="en-US" smtClean="0"/>
              <a:t>2025-03-19(Wed)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1ACAEA-E8D4-4AD5-9C39-7CA5763A7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8707B9-CD86-4C6C-ACB1-768133221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07D3-CCA4-4190-AD6E-A22529355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13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26CF7-AC8C-41F8-BE1E-FF45AD7B7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179520-1341-4D50-990A-16614A250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0C863-7518-4BBB-88A4-3F5CD29B0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3C76-D83C-41D1-94E7-61C49C98AAF1}" type="datetimeFigureOut">
              <a:rPr lang="ko-KR" altLang="en-US" smtClean="0"/>
              <a:t>2025-03-19(Wed)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5E438-97BE-45A1-860F-82D06447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828381-BE65-453E-898D-4E160919C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07D3-CCA4-4190-AD6E-A22529355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74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BC780-C3FE-47BB-9516-850FBAF57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FF6014-A637-49EF-B683-F8F497F00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E197CD-BEA6-4588-B6E9-06D142405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3E16CB-C4A1-4D62-B55F-1425043C6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3C76-D83C-41D1-94E7-61C49C98AAF1}" type="datetimeFigureOut">
              <a:rPr lang="ko-KR" altLang="en-US" smtClean="0"/>
              <a:t>2025-03-19(Wed)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D83364-35C2-4C4C-9EC8-4245585E1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F488A0-381F-4690-AFF9-7BFF5A029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07D3-CCA4-4190-AD6E-A22529355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79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BE70A-0F0A-42FA-930F-84857972E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300506-AF94-4FFF-A47F-F1D4C92EF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337E3E-AD40-4E71-8B4A-E47B57525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B7193E-25FB-480B-94C7-2CC496B46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8FE2F7-F283-478C-BCF9-F23C97591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DCFBC0-E5B2-436D-B3C1-55D88C79C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3C76-D83C-41D1-94E7-61C49C98AAF1}" type="datetimeFigureOut">
              <a:rPr lang="ko-KR" altLang="en-US" smtClean="0"/>
              <a:t>2025-03-19(Wed)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7B35B5-28AE-4C3B-B4C3-AC4A893EA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AD313E-93E0-432F-8D6A-76C13A59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07D3-CCA4-4190-AD6E-A22529355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15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F9008-7F40-4756-AB7C-C368016FC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41B6C3-9D01-4450-88A3-BE6B171C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3C76-D83C-41D1-94E7-61C49C98AAF1}" type="datetimeFigureOut">
              <a:rPr lang="ko-KR" altLang="en-US" smtClean="0"/>
              <a:t>2025-03-19(Wed)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497895-8BFE-4BFC-9EB4-D299B8FA4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F2CB03-FAB8-407D-85FB-EB3BFF91A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07D3-CCA4-4190-AD6E-A22529355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80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159AE4-4049-4CB1-8F99-71CF3CB79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3C76-D83C-41D1-94E7-61C49C98AAF1}" type="datetimeFigureOut">
              <a:rPr lang="ko-KR" altLang="en-US" smtClean="0"/>
              <a:t>2025-03-19(Wed)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C6C47C-DEA9-4815-9D20-5FB3D4597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F5B2EF-A7C1-439F-813D-1A5C01AE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07D3-CCA4-4190-AD6E-A22529355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93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88647-39DC-4DBB-BE99-885B052B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26E5EB-2E9B-4BA0-87E4-001CE3E76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094477-EF64-4DD5-8861-3671E381B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1A702B-7A2C-4759-98E2-39944073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3C76-D83C-41D1-94E7-61C49C98AAF1}" type="datetimeFigureOut">
              <a:rPr lang="ko-KR" altLang="en-US" smtClean="0"/>
              <a:t>2025-03-19(Wed)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C85DA2-B6E3-4C82-B8FF-403567572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635E4A-D8BF-40B8-9F04-348DA335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07D3-CCA4-4190-AD6E-A22529355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11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45712-A6DC-4D81-8EE4-02DF067BF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39CA7D-5335-46A9-892F-456EEA546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672DB8-867A-4504-9B11-85E01B84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8E1EEB-FFA6-409B-AC35-0624F27CF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3C76-D83C-41D1-94E7-61C49C98AAF1}" type="datetimeFigureOut">
              <a:rPr lang="ko-KR" altLang="en-US" smtClean="0"/>
              <a:t>2025-03-19(Wed)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AD5ED2-8DC8-4AC7-B0C5-803C1B52D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A2A3D6-9F3F-4D5D-B7F4-55C3403B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07D3-CCA4-4190-AD6E-A22529355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51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A4D682-9269-4E96-B659-9E6380A1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CB8009-6108-44CE-8951-AF5EC4F0E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FD1822-6C30-4D13-A1DE-7BB10ECA9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33C76-D83C-41D1-94E7-61C49C98AAF1}" type="datetimeFigureOut">
              <a:rPr lang="ko-KR" altLang="en-US" smtClean="0"/>
              <a:t>2025-03-19(Wed)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1D647-0EAE-4D84-A620-5A430ADCA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88D27D-0E02-4EBE-AA9A-91337DF20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E07D3-CCA4-4190-AD6E-A22529355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20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CB4B1-5DD8-4100-B102-A82F997E0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NVIDIA GPU </a:t>
            </a:r>
            <a:r>
              <a:rPr lang="ko-KR" altLang="en-US" dirty="0"/>
              <a:t>활성화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93AD4-9316-4D93-9DAA-716558FC8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NVIDIA </a:t>
            </a:r>
            <a:r>
              <a:rPr lang="ko-KR" altLang="en-US" dirty="0"/>
              <a:t>그래픽 카드 별 </a:t>
            </a:r>
            <a:r>
              <a:rPr lang="en-US" altLang="ko-KR" dirty="0"/>
              <a:t>Architecture Version </a:t>
            </a:r>
            <a:r>
              <a:rPr lang="ko-KR" altLang="en-US" dirty="0"/>
              <a:t>확인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en-US" altLang="ko-KR" dirty="0"/>
              <a:t>https://developer.nvidia.com/cuda-gpus</a:t>
            </a:r>
          </a:p>
          <a:p>
            <a:pPr marL="514350" indent="-514350">
              <a:buAutoNum type="arabicPeriod"/>
            </a:pPr>
            <a:r>
              <a:rPr lang="en-US" altLang="ko-KR" dirty="0"/>
              <a:t>Architecture Version</a:t>
            </a:r>
            <a:r>
              <a:rPr lang="ko-KR" altLang="en-US" dirty="0"/>
              <a:t>별 사용가능한 </a:t>
            </a:r>
            <a:r>
              <a:rPr lang="en-US" altLang="ko-KR" dirty="0"/>
              <a:t>CUDA Version </a:t>
            </a:r>
            <a:r>
              <a:rPr lang="ko-KR" altLang="en-US" dirty="0"/>
              <a:t>확인</a:t>
            </a:r>
            <a:endParaRPr lang="en-US" altLang="ko-KR" dirty="0"/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altLang="ko-KR" dirty="0"/>
              <a:t>https://en.wikipedia.org/wiki/CUDA#GPUs_supported</a:t>
            </a:r>
          </a:p>
          <a:p>
            <a:pPr marL="514350" indent="-514350">
              <a:buAutoNum type="arabicPeriod"/>
            </a:pPr>
            <a:r>
              <a:rPr lang="en-US" altLang="ko-KR" dirty="0"/>
              <a:t>Anaconda </a:t>
            </a:r>
            <a:r>
              <a:rPr lang="ko-KR" altLang="en-US" dirty="0"/>
              <a:t>가상환경 셋팅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en-US" altLang="ko-KR" dirty="0" err="1"/>
              <a:t>Numpy</a:t>
            </a:r>
            <a:r>
              <a:rPr lang="ko-KR" altLang="en-US" dirty="0"/>
              <a:t> 호환성으로 인해 </a:t>
            </a:r>
            <a:r>
              <a:rPr lang="en-US" altLang="ko-KR" dirty="0" err="1"/>
              <a:t>Tensorflow</a:t>
            </a:r>
            <a:r>
              <a:rPr lang="ko-KR" altLang="en-US" dirty="0"/>
              <a:t>와 </a:t>
            </a:r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가상환경 개별 셋팅 필요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en-US" altLang="ko-KR" dirty="0" err="1"/>
              <a:t>Tensorflow</a:t>
            </a:r>
            <a:r>
              <a:rPr lang="ko-KR" altLang="en-US" dirty="0"/>
              <a:t> 셋팅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en-US" altLang="ko-KR" dirty="0" err="1"/>
              <a:t>Pytorch</a:t>
            </a:r>
            <a:r>
              <a:rPr lang="ko-KR" altLang="en-US" dirty="0"/>
              <a:t> 셋팅</a:t>
            </a:r>
            <a:endParaRPr lang="en-US" altLang="ko-KR" dirty="0"/>
          </a:p>
        </p:txBody>
      </p:sp>
      <p:sp>
        <p:nvSpPr>
          <p:cNvPr id="4" name="실행 단추: 앞으로 또는 다음으로 이동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A037F00-DE94-4A92-B01E-43D78674FB86}"/>
              </a:ext>
            </a:extLst>
          </p:cNvPr>
          <p:cNvSpPr/>
          <p:nvPr/>
        </p:nvSpPr>
        <p:spPr>
          <a:xfrm>
            <a:off x="7491370" y="2303797"/>
            <a:ext cx="377504" cy="37750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실행 단추: 앞으로 또는 다음으로 이동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C1F5FED7-BE8A-4885-86DE-6993FCC8AC89}"/>
              </a:ext>
            </a:extLst>
          </p:cNvPr>
          <p:cNvSpPr/>
          <p:nvPr/>
        </p:nvSpPr>
        <p:spPr>
          <a:xfrm>
            <a:off x="9303392" y="3176252"/>
            <a:ext cx="377504" cy="37750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실행 단추: 앞으로 또는 다음으로 이동 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E2F4E74A-B2E7-406E-A812-499CAA1B26D0}"/>
              </a:ext>
            </a:extLst>
          </p:cNvPr>
          <p:cNvSpPr/>
          <p:nvPr/>
        </p:nvSpPr>
        <p:spPr>
          <a:xfrm>
            <a:off x="4127384" y="4795328"/>
            <a:ext cx="377504" cy="37750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실행 단추: 앞으로 또는 다음으로 이동 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0C857233-F118-4941-979A-944663D935BF}"/>
              </a:ext>
            </a:extLst>
          </p:cNvPr>
          <p:cNvSpPr/>
          <p:nvPr/>
        </p:nvSpPr>
        <p:spPr>
          <a:xfrm>
            <a:off x="3674379" y="5197999"/>
            <a:ext cx="377504" cy="37750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98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8A2A44E-EB40-419A-95DD-7572AE907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77" y="0"/>
            <a:ext cx="5127249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7BCFBF7-9725-4A48-8B0A-03B270276D02}"/>
              </a:ext>
            </a:extLst>
          </p:cNvPr>
          <p:cNvSpPr/>
          <p:nvPr/>
        </p:nvSpPr>
        <p:spPr>
          <a:xfrm>
            <a:off x="5606642" y="911059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/>
              <a:t>Compute Capability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</a:p>
          <a:p>
            <a:r>
              <a:rPr lang="en-US" altLang="ko-KR" dirty="0"/>
              <a:t>NVIDIA GPU</a:t>
            </a:r>
            <a:r>
              <a:rPr lang="ko-KR" altLang="en-US" dirty="0"/>
              <a:t>는 세대마다 아키텍처가 업그레이드되는데</a:t>
            </a:r>
            <a:r>
              <a:rPr lang="en-US" altLang="ko-KR" dirty="0"/>
              <a:t>, </a:t>
            </a:r>
            <a:r>
              <a:rPr lang="ko-KR" altLang="en-US" dirty="0"/>
              <a:t>이를 구분하기 위해 </a:t>
            </a:r>
            <a:r>
              <a:rPr lang="en-US" altLang="ko-KR" b="1" dirty="0"/>
              <a:t>Compute Capability(CC)</a:t>
            </a:r>
            <a:r>
              <a:rPr lang="ko-KR" altLang="en-US" dirty="0"/>
              <a:t> 라는 숫자를 부여해</a:t>
            </a:r>
            <a:r>
              <a:rPr lang="en-US" altLang="ko-KR" dirty="0"/>
              <a:t>. </a:t>
            </a:r>
            <a:r>
              <a:rPr lang="ko-KR" altLang="en-US" dirty="0"/>
              <a:t>이 값은 특정 </a:t>
            </a:r>
            <a:r>
              <a:rPr lang="en-US" altLang="ko-KR" dirty="0"/>
              <a:t>GPU</a:t>
            </a:r>
            <a:r>
              <a:rPr lang="ko-KR" altLang="en-US" dirty="0"/>
              <a:t>가 지원하는 </a:t>
            </a:r>
            <a:r>
              <a:rPr lang="en-US" altLang="ko-KR" b="1" dirty="0"/>
              <a:t>CUDA </a:t>
            </a:r>
            <a:r>
              <a:rPr lang="ko-KR" altLang="en-US" b="1" dirty="0"/>
              <a:t>기능</a:t>
            </a:r>
            <a:r>
              <a:rPr lang="en-US" altLang="ko-KR" b="1" dirty="0"/>
              <a:t>, </a:t>
            </a:r>
            <a:r>
              <a:rPr lang="ko-KR" altLang="en-US" b="1" dirty="0"/>
              <a:t>명령어</a:t>
            </a:r>
            <a:r>
              <a:rPr lang="en-US" altLang="ko-KR" b="1" dirty="0"/>
              <a:t>, </a:t>
            </a:r>
            <a:r>
              <a:rPr lang="ko-KR" altLang="en-US" b="1" dirty="0"/>
              <a:t>메모리 구조</a:t>
            </a:r>
            <a:r>
              <a:rPr lang="en-US" altLang="ko-KR" b="1" dirty="0"/>
              <a:t>, </a:t>
            </a:r>
            <a:r>
              <a:rPr lang="ko-KR" altLang="en-US" b="1" dirty="0"/>
              <a:t>병렬 연산 기능</a:t>
            </a:r>
            <a:r>
              <a:rPr lang="ko-KR" altLang="en-US" dirty="0"/>
              <a:t> 등을 정의하지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RTX 3060</a:t>
            </a:r>
            <a:r>
              <a:rPr lang="ko-KR" altLang="en-US" dirty="0"/>
              <a:t>의 </a:t>
            </a:r>
            <a:r>
              <a:rPr lang="en-US" altLang="ko-KR" dirty="0"/>
              <a:t>Compute Capability</a:t>
            </a:r>
            <a:r>
              <a:rPr lang="ko-KR" altLang="en-US" dirty="0"/>
              <a:t>가 </a:t>
            </a:r>
            <a:r>
              <a:rPr lang="en-US" altLang="ko-KR" b="1" dirty="0"/>
              <a:t>8.6</a:t>
            </a:r>
            <a:r>
              <a:rPr lang="ko-KR" altLang="en-US" dirty="0"/>
              <a:t>이라는 것은</a:t>
            </a:r>
            <a:r>
              <a:rPr lang="en-US" altLang="ko-KR" dirty="0"/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RTX 3060</a:t>
            </a:r>
            <a:r>
              <a:rPr lang="ko-KR" altLang="en-US" dirty="0"/>
              <a:t>이 </a:t>
            </a:r>
            <a:r>
              <a:rPr lang="en-US" altLang="ko-KR" b="1" dirty="0"/>
              <a:t>Ampere </a:t>
            </a:r>
            <a:r>
              <a:rPr lang="ko-KR" altLang="en-US" b="1" dirty="0"/>
              <a:t>아키텍처</a:t>
            </a:r>
            <a:r>
              <a:rPr lang="ko-KR" altLang="en-US" dirty="0"/>
              <a:t> 기반이라는 걸 의미하고</a:t>
            </a:r>
            <a:r>
              <a:rPr lang="en-US" altLang="ko-KR" dirty="0"/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CUDA 11.1 </a:t>
            </a:r>
            <a:r>
              <a:rPr lang="ko-KR" altLang="en-US" b="1" dirty="0"/>
              <a:t>이상</a:t>
            </a:r>
            <a:r>
              <a:rPr lang="ko-KR" altLang="en-US" dirty="0"/>
              <a:t>에서 최적의 성능을 발휘할 수 있다는 뜻이야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Compute Capability</a:t>
            </a:r>
            <a:r>
              <a:rPr lang="ko-KR" altLang="en-US" b="1" dirty="0"/>
              <a:t>와 </a:t>
            </a:r>
            <a:r>
              <a:rPr lang="en-US" altLang="ko-KR" b="1" dirty="0"/>
              <a:t>CUDA </a:t>
            </a:r>
            <a:r>
              <a:rPr lang="ko-KR" altLang="en-US" b="1" dirty="0"/>
              <a:t>버전의 관계</a:t>
            </a:r>
          </a:p>
          <a:p>
            <a:r>
              <a:rPr lang="en-US" altLang="ko-KR" dirty="0"/>
              <a:t>Compute Capability</a:t>
            </a:r>
            <a:r>
              <a:rPr lang="ko-KR" altLang="en-US" dirty="0"/>
              <a:t>는 </a:t>
            </a:r>
            <a:r>
              <a:rPr lang="en-US" altLang="ko-KR" dirty="0"/>
              <a:t>GPU</a:t>
            </a:r>
            <a:r>
              <a:rPr lang="ko-KR" altLang="en-US" dirty="0"/>
              <a:t>의 하드웨어 기능을 정의하는 반면</a:t>
            </a:r>
            <a:r>
              <a:rPr lang="en-US" altLang="ko-KR" dirty="0"/>
              <a:t>, CUDA </a:t>
            </a:r>
            <a:r>
              <a:rPr lang="ko-KR" altLang="en-US" dirty="0"/>
              <a:t>버전은 해당 기능을 사용할 수 있는 소프트웨어 환경을 의미해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RTX 3060(Compute Capability 8.6)</a:t>
            </a:r>
            <a:r>
              <a:rPr lang="ko-KR" altLang="en-US" dirty="0"/>
              <a:t>은 </a:t>
            </a:r>
            <a:r>
              <a:rPr lang="ko-KR" altLang="en-US" b="1" dirty="0"/>
              <a:t>최소 </a:t>
            </a:r>
            <a:r>
              <a:rPr lang="en-US" altLang="ko-KR" b="1" dirty="0"/>
              <a:t>CUDA 11.1</a:t>
            </a:r>
            <a:r>
              <a:rPr lang="ko-KR" altLang="en-US" dirty="0"/>
              <a:t>을 지원하고</a:t>
            </a:r>
            <a:r>
              <a:rPr lang="en-US" altLang="ko-KR" dirty="0"/>
              <a:t>, </a:t>
            </a:r>
            <a:r>
              <a:rPr lang="ko-KR" altLang="en-US" b="1" dirty="0"/>
              <a:t>최신 </a:t>
            </a:r>
            <a:r>
              <a:rPr lang="en-US" altLang="ko-KR" b="1" dirty="0"/>
              <a:t>CUDA </a:t>
            </a:r>
            <a:r>
              <a:rPr lang="ko-KR" altLang="en-US" b="1" dirty="0"/>
              <a:t>버전도 사용 가능</a:t>
            </a:r>
            <a:r>
              <a:rPr lang="ko-KR" altLang="en-US" dirty="0"/>
              <a:t>해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025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063AB6-9A83-4D0B-B8C6-0FB64FD45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779" y="0"/>
            <a:ext cx="74664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2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D94979D-2CDE-4A16-A5BA-A3890F722EA4}"/>
              </a:ext>
            </a:extLst>
          </p:cNvPr>
          <p:cNvGrpSpPr/>
          <p:nvPr/>
        </p:nvGrpSpPr>
        <p:grpSpPr>
          <a:xfrm>
            <a:off x="0" y="0"/>
            <a:ext cx="8657439" cy="3380575"/>
            <a:chOff x="0" y="0"/>
            <a:chExt cx="10173269" cy="3972479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CFD3B43-3A2E-49CA-B9C7-08D3C8672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8154538" cy="3972479"/>
            </a:xfrm>
            <a:prstGeom prst="rect">
              <a:avLst/>
            </a:prstGeom>
          </p:spPr>
        </p:pic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4C686B1F-ECD7-411D-AEF9-02E0F14FC4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280095"/>
              <a:ext cx="1017326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754870-C108-4262-8082-9DB09E48C307}"/>
                </a:ext>
              </a:extLst>
            </p:cNvPr>
            <p:cNvSpPr txBox="1"/>
            <p:nvPr/>
          </p:nvSpPr>
          <p:spPr>
            <a:xfrm>
              <a:off x="6736238" y="2910763"/>
              <a:ext cx="2769903" cy="325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Tensorflow</a:t>
              </a:r>
              <a:r>
                <a:rPr lang="en-US" altLang="ko-KR" sz="1200" dirty="0"/>
                <a:t> 2.11 </a:t>
              </a:r>
              <a:r>
                <a:rPr lang="ko-KR" altLang="en-US" sz="1200" dirty="0"/>
                <a:t>이후 </a:t>
              </a:r>
              <a:r>
                <a:rPr lang="en-US" altLang="ko-KR" sz="1200" dirty="0"/>
                <a:t>GPU </a:t>
              </a:r>
              <a:r>
                <a:rPr lang="ko-KR" altLang="en-US" sz="1200" dirty="0"/>
                <a:t>지원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8938F65-F640-4221-867A-26C75F146D1C}"/>
              </a:ext>
            </a:extLst>
          </p:cNvPr>
          <p:cNvGrpSpPr/>
          <p:nvPr/>
        </p:nvGrpSpPr>
        <p:grpSpPr>
          <a:xfrm>
            <a:off x="5654180" y="3589090"/>
            <a:ext cx="6537820" cy="3268910"/>
            <a:chOff x="1637678" y="852819"/>
            <a:chExt cx="8916644" cy="445832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9F093F1-0959-4D29-A77F-13ED33647344}"/>
                </a:ext>
              </a:extLst>
            </p:cNvPr>
            <p:cNvGrpSpPr/>
            <p:nvPr/>
          </p:nvGrpSpPr>
          <p:grpSpPr>
            <a:xfrm>
              <a:off x="1637678" y="852819"/>
              <a:ext cx="8916644" cy="4458322"/>
              <a:chOff x="1637678" y="852819"/>
              <a:chExt cx="8916644" cy="4458322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211E5EB8-3564-4366-BC8B-D45D6093A1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7678" y="852819"/>
                <a:ext cx="8916644" cy="2753109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F69F9F90-A2DD-4C3C-9920-A2E07DC77D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1493" y="3605928"/>
                <a:ext cx="8869013" cy="1705213"/>
              </a:xfrm>
              <a:prstGeom prst="rect">
                <a:avLst/>
              </a:prstGeom>
            </p:spPr>
          </p:pic>
        </p:grp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92E1D7D-31CB-4D45-8581-46692153D9DA}"/>
                </a:ext>
              </a:extLst>
            </p:cNvPr>
            <p:cNvCxnSpPr>
              <a:cxnSpLocks/>
            </p:cNvCxnSpPr>
            <p:nvPr/>
          </p:nvCxnSpPr>
          <p:spPr>
            <a:xfrm>
              <a:off x="5092117" y="1894574"/>
              <a:ext cx="455522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9F156A-06C4-4519-B39B-19CEEC7937E7}"/>
              </a:ext>
            </a:extLst>
          </p:cNvPr>
          <p:cNvSpPr/>
          <p:nvPr/>
        </p:nvSpPr>
        <p:spPr>
          <a:xfrm>
            <a:off x="0" y="0"/>
            <a:ext cx="385894" cy="2348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5382677-F163-4288-9777-ED472CA10921}"/>
              </a:ext>
            </a:extLst>
          </p:cNvPr>
          <p:cNvSpPr/>
          <p:nvPr/>
        </p:nvSpPr>
        <p:spPr>
          <a:xfrm>
            <a:off x="5877886" y="3585689"/>
            <a:ext cx="385894" cy="2348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506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A8CCFF-CB9F-4723-83A8-6A8039259A2D}"/>
              </a:ext>
            </a:extLst>
          </p:cNvPr>
          <p:cNvSpPr txBox="1"/>
          <p:nvPr/>
        </p:nvSpPr>
        <p:spPr>
          <a:xfrm>
            <a:off x="1625866" y="1305341"/>
            <a:ext cx="894026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Arial Unicode MS"/>
              </a:rPr>
              <a:t>Tensorflow</a:t>
            </a:r>
            <a:r>
              <a:rPr lang="en-US" altLang="ko-KR" dirty="0">
                <a:latin typeface="Arial Unicode MS"/>
              </a:rPr>
              <a:t> </a:t>
            </a:r>
            <a:r>
              <a:rPr lang="ko-KR" altLang="en-US" dirty="0">
                <a:latin typeface="Arial Unicode MS"/>
              </a:rPr>
              <a:t>설치하기</a:t>
            </a:r>
            <a:endParaRPr lang="en-US" altLang="ko-KR" dirty="0">
              <a:latin typeface="Arial Unicode MS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Arial Unicode MS"/>
              </a:rPr>
              <a:t>콘다</a:t>
            </a:r>
            <a:r>
              <a:rPr lang="ko-KR" altLang="en-US" dirty="0">
                <a:latin typeface="Arial Unicode MS"/>
              </a:rPr>
              <a:t> 환경 만들기</a:t>
            </a:r>
            <a:endParaRPr lang="en-US" altLang="ko-KR" dirty="0">
              <a:latin typeface="Arial Unicode MS"/>
            </a:endParaRPr>
          </a:p>
          <a:p>
            <a:pPr marL="800100" lvl="1" indent="-342900">
              <a:buAutoNum type="arabicPeriod"/>
            </a:pPr>
            <a:r>
              <a:rPr lang="en-US" altLang="ko-KR" dirty="0">
                <a:latin typeface="Arial Unicode MS"/>
              </a:rPr>
              <a:t>Anaconda Prompt </a:t>
            </a:r>
            <a:r>
              <a:rPr lang="ko-KR" altLang="en-US" dirty="0">
                <a:latin typeface="Arial Unicode MS"/>
              </a:rPr>
              <a:t>관리자 권한 실행</a:t>
            </a:r>
            <a:endParaRPr lang="en-US" altLang="ko-KR" dirty="0">
              <a:latin typeface="Arial Unicode MS"/>
            </a:endParaRPr>
          </a:p>
          <a:p>
            <a:pPr marL="800100" lvl="1" indent="-342900">
              <a:buFontTx/>
              <a:buAutoNum type="arabicPeriod"/>
            </a:pPr>
            <a:r>
              <a:rPr lang="en-US" altLang="ko-KR" dirty="0">
                <a:latin typeface="Arial Unicode MS"/>
              </a:rPr>
              <a:t>C</a:t>
            </a:r>
            <a:r>
              <a:rPr lang="ko-KR" altLang="ko-KR" dirty="0" err="1">
                <a:latin typeface="Arial Unicode MS"/>
              </a:rPr>
              <a:t>onda</a:t>
            </a:r>
            <a:r>
              <a:rPr lang="ko-KR" altLang="ko-KR" dirty="0">
                <a:latin typeface="Arial Unicode MS"/>
                <a:ea typeface="var(--devsite-code-font-family)"/>
              </a:rPr>
              <a:t> </a:t>
            </a:r>
            <a:r>
              <a:rPr lang="ko-KR" altLang="ko-KR" dirty="0" err="1">
                <a:latin typeface="Arial Unicode MS"/>
              </a:rPr>
              <a:t>create</a:t>
            </a:r>
            <a:r>
              <a:rPr lang="ko-KR" altLang="ko-KR" dirty="0">
                <a:latin typeface="Arial Unicode MS"/>
                <a:ea typeface="var(--devsite-code-font-family)"/>
              </a:rPr>
              <a:t> </a:t>
            </a:r>
            <a:r>
              <a:rPr lang="en-US" altLang="ko-KR" dirty="0">
                <a:latin typeface="Arial Unicode MS"/>
              </a:rPr>
              <a:t>–</a:t>
            </a:r>
            <a:r>
              <a:rPr lang="ko-KR" altLang="ko-KR" dirty="0" err="1">
                <a:latin typeface="Arial Unicode MS"/>
              </a:rPr>
              <a:t>name</a:t>
            </a:r>
            <a:r>
              <a:rPr lang="ko-KR" altLang="ko-KR" dirty="0">
                <a:latin typeface="Arial Unicode MS"/>
                <a:ea typeface="var(--devsite-code-font-family)"/>
              </a:rPr>
              <a:t> </a:t>
            </a:r>
            <a:r>
              <a:rPr lang="ko-KR" altLang="ko-KR" dirty="0" err="1">
                <a:latin typeface="Arial Unicode MS"/>
              </a:rPr>
              <a:t>tf</a:t>
            </a:r>
            <a:r>
              <a:rPr lang="ko-KR" altLang="ko-KR" dirty="0">
                <a:latin typeface="Arial Unicode MS"/>
                <a:ea typeface="var(--devsite-code-font-family)"/>
              </a:rPr>
              <a:t> </a:t>
            </a:r>
            <a:r>
              <a:rPr lang="ko-KR" altLang="ko-KR" dirty="0" err="1">
                <a:latin typeface="Arial Unicode MS"/>
                <a:ea typeface="var(--devsite-code-font-family)"/>
              </a:rPr>
              <a:t>python</a:t>
            </a:r>
            <a:r>
              <a:rPr lang="ko-KR" altLang="ko-KR" dirty="0">
                <a:latin typeface="Arial Unicode MS"/>
                <a:ea typeface="var(--devsite-code-font-family)"/>
              </a:rPr>
              <a:t>=3</a:t>
            </a:r>
            <a:r>
              <a:rPr lang="ko-KR" altLang="ko-KR" dirty="0">
                <a:latin typeface="Arial Unicode MS"/>
              </a:rPr>
              <a:t>.9</a:t>
            </a:r>
            <a:r>
              <a:rPr lang="ko-KR" altLang="ko-KR" sz="1400" dirty="0"/>
              <a:t> </a:t>
            </a:r>
            <a:endParaRPr lang="ko-KR" altLang="ko-KR" sz="4000" dirty="0">
              <a:latin typeface="Arial" panose="020B0604020202020204" pitchFamily="34" charset="0"/>
            </a:endParaRPr>
          </a:p>
          <a:p>
            <a:pPr marL="800100" lvl="1" indent="-342900">
              <a:buFontTx/>
              <a:buAutoNum type="arabicPeriod"/>
            </a:pPr>
            <a:r>
              <a:rPr lang="en-US" altLang="ko-KR" dirty="0">
                <a:latin typeface="Arial Unicode MS"/>
              </a:rPr>
              <a:t>C</a:t>
            </a:r>
            <a:r>
              <a:rPr lang="ko-KR" altLang="ko-KR" dirty="0" err="1">
                <a:latin typeface="Arial Unicode MS"/>
              </a:rPr>
              <a:t>onda</a:t>
            </a:r>
            <a:r>
              <a:rPr lang="ko-KR" altLang="ko-KR" dirty="0">
                <a:latin typeface="Arial Unicode MS"/>
                <a:ea typeface="var(--devsite-code-font-family)"/>
              </a:rPr>
              <a:t> </a:t>
            </a:r>
            <a:r>
              <a:rPr lang="ko-KR" altLang="ko-KR" dirty="0" err="1">
                <a:latin typeface="Arial Unicode MS"/>
              </a:rPr>
              <a:t>deactivate</a:t>
            </a:r>
            <a:r>
              <a:rPr lang="ko-KR" altLang="ko-KR" dirty="0">
                <a:latin typeface="Arial Unicode MS"/>
              </a:rPr>
              <a:t> </a:t>
            </a:r>
            <a:endParaRPr lang="en-US" altLang="ko-KR" dirty="0">
              <a:latin typeface="Arial Unicode MS"/>
            </a:endParaRPr>
          </a:p>
          <a:p>
            <a:pPr marL="800100" lvl="1" indent="-342900">
              <a:buFontTx/>
              <a:buAutoNum type="arabicPeriod"/>
            </a:pPr>
            <a:r>
              <a:rPr lang="en-US" altLang="ko-KR" dirty="0">
                <a:latin typeface="Arial Unicode MS"/>
              </a:rPr>
              <a:t>C</a:t>
            </a:r>
            <a:r>
              <a:rPr lang="ko-KR" altLang="ko-KR" dirty="0" err="1">
                <a:latin typeface="Arial Unicode MS"/>
              </a:rPr>
              <a:t>onda</a:t>
            </a:r>
            <a:r>
              <a:rPr lang="ko-KR" altLang="ko-KR" dirty="0">
                <a:latin typeface="Arial Unicode MS"/>
                <a:ea typeface="var(--devsite-code-font-family)"/>
              </a:rPr>
              <a:t> </a:t>
            </a:r>
            <a:r>
              <a:rPr lang="ko-KR" altLang="ko-KR" dirty="0" err="1">
                <a:latin typeface="Arial Unicode MS"/>
              </a:rPr>
              <a:t>activate</a:t>
            </a:r>
            <a:r>
              <a:rPr lang="ko-KR" altLang="ko-KR" dirty="0">
                <a:latin typeface="Arial Unicode MS"/>
                <a:ea typeface="var(--devsite-code-font-family)"/>
              </a:rPr>
              <a:t> </a:t>
            </a:r>
            <a:r>
              <a:rPr lang="ko-KR" altLang="ko-KR" dirty="0" err="1">
                <a:latin typeface="Arial Unicode MS"/>
              </a:rPr>
              <a:t>tf</a:t>
            </a:r>
            <a:r>
              <a:rPr lang="ko-KR" altLang="ko-KR" sz="1400" dirty="0"/>
              <a:t> </a:t>
            </a:r>
            <a:endParaRPr lang="ko-KR" altLang="ko-KR" sz="4000" dirty="0"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Arial Unicode MS"/>
              </a:rPr>
              <a:t>GPU </a:t>
            </a:r>
            <a:r>
              <a:rPr lang="ko-KR" altLang="en-US" dirty="0">
                <a:latin typeface="Arial Unicode MS"/>
              </a:rPr>
              <a:t>설정</a:t>
            </a:r>
            <a:endParaRPr lang="en-US" altLang="ko-KR" dirty="0">
              <a:latin typeface="Arial Unicode MS"/>
            </a:endParaRPr>
          </a:p>
          <a:p>
            <a:pPr marL="800100" lvl="1" indent="-342900">
              <a:buFontTx/>
              <a:buAutoNum type="arabicPeriod"/>
            </a:pPr>
            <a:r>
              <a:rPr lang="en-US" altLang="ko-KR" dirty="0" err="1">
                <a:latin typeface="Arial Unicode MS"/>
              </a:rPr>
              <a:t>conda</a:t>
            </a:r>
            <a:r>
              <a:rPr lang="en-US" altLang="ko-KR" dirty="0">
                <a:latin typeface="Arial Unicode MS"/>
              </a:rPr>
              <a:t> install -c </a:t>
            </a:r>
            <a:r>
              <a:rPr lang="en-US" altLang="ko-KR" dirty="0" err="1">
                <a:latin typeface="Arial Unicode MS"/>
              </a:rPr>
              <a:t>conda</a:t>
            </a:r>
            <a:r>
              <a:rPr lang="en-US" altLang="ko-KR" dirty="0">
                <a:latin typeface="Arial Unicode MS"/>
              </a:rPr>
              <a:t>-forge </a:t>
            </a:r>
            <a:r>
              <a:rPr lang="en-US" altLang="ko-KR" dirty="0" err="1">
                <a:latin typeface="Arial Unicode MS"/>
              </a:rPr>
              <a:t>cudatoolkit</a:t>
            </a:r>
            <a:r>
              <a:rPr lang="en-US" altLang="ko-KR" dirty="0">
                <a:latin typeface="Arial Unicode MS"/>
              </a:rPr>
              <a:t>=11.8 </a:t>
            </a:r>
            <a:r>
              <a:rPr lang="en-US" altLang="ko-KR" dirty="0" err="1">
                <a:latin typeface="Arial Unicode MS"/>
              </a:rPr>
              <a:t>cudnn</a:t>
            </a:r>
            <a:r>
              <a:rPr lang="en-US" altLang="ko-KR" dirty="0">
                <a:latin typeface="Arial Unicode MS"/>
              </a:rPr>
              <a:t>=8.6.0</a:t>
            </a:r>
          </a:p>
          <a:p>
            <a:pPr marL="800100" lvl="1" indent="-342900">
              <a:buFontTx/>
              <a:buAutoNum type="arabicPeriod"/>
            </a:pPr>
            <a:r>
              <a:rPr lang="ko-KR" altLang="ko-KR" dirty="0" err="1">
                <a:latin typeface="Arial Unicode MS"/>
              </a:rPr>
              <a:t>pip</a:t>
            </a:r>
            <a:r>
              <a:rPr lang="ko-KR" altLang="ko-KR" dirty="0">
                <a:latin typeface="Arial Unicode MS"/>
                <a:ea typeface="var(--devsite-code-font-family)"/>
              </a:rPr>
              <a:t> </a:t>
            </a:r>
            <a:r>
              <a:rPr lang="ko-KR" altLang="ko-KR" dirty="0" err="1">
                <a:latin typeface="Arial Unicode MS"/>
              </a:rPr>
              <a:t>install</a:t>
            </a:r>
            <a:r>
              <a:rPr lang="ko-KR" altLang="ko-KR" dirty="0">
                <a:latin typeface="Arial Unicode MS"/>
                <a:ea typeface="var(--devsite-code-font-family)"/>
              </a:rPr>
              <a:t> </a:t>
            </a:r>
            <a:r>
              <a:rPr lang="ko-KR" altLang="ko-KR" dirty="0">
                <a:latin typeface="Arial Unicode MS"/>
              </a:rPr>
              <a:t>--</a:t>
            </a:r>
            <a:r>
              <a:rPr lang="ko-KR" altLang="ko-KR" dirty="0" err="1">
                <a:latin typeface="Arial Unicode MS"/>
              </a:rPr>
              <a:t>upgrade</a:t>
            </a:r>
            <a:r>
              <a:rPr lang="ko-KR" altLang="ko-KR" dirty="0">
                <a:latin typeface="Arial Unicode MS"/>
                <a:ea typeface="var(--devsite-code-font-family)"/>
              </a:rPr>
              <a:t> </a:t>
            </a:r>
            <a:r>
              <a:rPr lang="ko-KR" altLang="ko-KR" dirty="0" err="1">
                <a:latin typeface="Arial Unicode MS"/>
              </a:rPr>
              <a:t>pip</a:t>
            </a:r>
            <a:r>
              <a:rPr lang="ko-KR" altLang="ko-KR" sz="1400" dirty="0"/>
              <a:t> </a:t>
            </a:r>
            <a:endParaRPr lang="en-US" altLang="ko-KR" dirty="0">
              <a:latin typeface="Arial Unicode MS"/>
            </a:endParaRPr>
          </a:p>
          <a:p>
            <a:pPr marL="800100" lvl="1" indent="-342900">
              <a:buFontTx/>
              <a:buAutoNum type="arabicPeriod"/>
            </a:pPr>
            <a:r>
              <a:rPr lang="ko-KR" altLang="ko-KR" dirty="0">
                <a:solidFill>
                  <a:srgbClr val="00B050"/>
                </a:solidFill>
                <a:latin typeface="Arial Unicode MS"/>
              </a:rPr>
              <a:t># </a:t>
            </a:r>
            <a:r>
              <a:rPr lang="ko-KR" altLang="ko-KR" dirty="0" err="1">
                <a:solidFill>
                  <a:srgbClr val="00B050"/>
                </a:solidFill>
                <a:latin typeface="Arial Unicode MS"/>
              </a:rPr>
              <a:t>Anything</a:t>
            </a:r>
            <a:r>
              <a:rPr lang="ko-KR" altLang="ko-KR" dirty="0">
                <a:solidFill>
                  <a:srgbClr val="00B050"/>
                </a:solidFill>
                <a:latin typeface="Arial Unicode MS"/>
              </a:rPr>
              <a:t> </a:t>
            </a:r>
            <a:r>
              <a:rPr lang="ko-KR" altLang="ko-KR" dirty="0" err="1">
                <a:solidFill>
                  <a:srgbClr val="00B050"/>
                </a:solidFill>
                <a:latin typeface="Arial Unicode MS"/>
              </a:rPr>
              <a:t>above</a:t>
            </a:r>
            <a:r>
              <a:rPr lang="ko-KR" altLang="ko-KR" dirty="0">
                <a:solidFill>
                  <a:srgbClr val="00B050"/>
                </a:solidFill>
                <a:latin typeface="Arial Unicode MS"/>
              </a:rPr>
              <a:t> 2.10 </a:t>
            </a:r>
            <a:r>
              <a:rPr lang="ko-KR" altLang="ko-KR" dirty="0" err="1">
                <a:solidFill>
                  <a:srgbClr val="00B050"/>
                </a:solidFill>
                <a:latin typeface="Arial Unicode MS"/>
              </a:rPr>
              <a:t>is</a:t>
            </a:r>
            <a:r>
              <a:rPr lang="ko-KR" altLang="ko-KR" dirty="0">
                <a:solidFill>
                  <a:srgbClr val="00B050"/>
                </a:solidFill>
                <a:latin typeface="Arial Unicode MS"/>
              </a:rPr>
              <a:t> </a:t>
            </a:r>
            <a:r>
              <a:rPr lang="ko-KR" altLang="ko-KR" dirty="0" err="1">
                <a:solidFill>
                  <a:srgbClr val="00B050"/>
                </a:solidFill>
                <a:latin typeface="Arial Unicode MS"/>
              </a:rPr>
              <a:t>not</a:t>
            </a:r>
            <a:r>
              <a:rPr lang="ko-KR" altLang="ko-KR" dirty="0">
                <a:solidFill>
                  <a:srgbClr val="00B050"/>
                </a:solidFill>
                <a:latin typeface="Arial Unicode MS"/>
              </a:rPr>
              <a:t> </a:t>
            </a:r>
            <a:r>
              <a:rPr lang="ko-KR" altLang="ko-KR" dirty="0" err="1">
                <a:solidFill>
                  <a:srgbClr val="00B050"/>
                </a:solidFill>
                <a:latin typeface="Arial Unicode MS"/>
              </a:rPr>
              <a:t>supported</a:t>
            </a:r>
            <a:r>
              <a:rPr lang="ko-KR" altLang="ko-KR" dirty="0">
                <a:solidFill>
                  <a:srgbClr val="00B050"/>
                </a:solidFill>
                <a:latin typeface="Arial Unicode MS"/>
              </a:rPr>
              <a:t> </a:t>
            </a:r>
            <a:r>
              <a:rPr lang="ko-KR" altLang="ko-KR" dirty="0" err="1">
                <a:solidFill>
                  <a:srgbClr val="00B050"/>
                </a:solidFill>
                <a:latin typeface="Arial Unicode MS"/>
              </a:rPr>
              <a:t>on</a:t>
            </a:r>
            <a:r>
              <a:rPr lang="ko-KR" altLang="ko-KR" dirty="0">
                <a:solidFill>
                  <a:srgbClr val="00B050"/>
                </a:solidFill>
                <a:latin typeface="Arial Unicode MS"/>
              </a:rPr>
              <a:t> </a:t>
            </a:r>
            <a:r>
              <a:rPr lang="ko-KR" altLang="ko-KR" dirty="0" err="1">
                <a:solidFill>
                  <a:srgbClr val="00B050"/>
                </a:solidFill>
                <a:latin typeface="Arial Unicode MS"/>
              </a:rPr>
              <a:t>the</a:t>
            </a:r>
            <a:r>
              <a:rPr lang="ko-KR" altLang="ko-KR" dirty="0">
                <a:solidFill>
                  <a:srgbClr val="00B050"/>
                </a:solidFill>
                <a:latin typeface="Arial Unicode MS"/>
              </a:rPr>
              <a:t> GPU </a:t>
            </a:r>
            <a:r>
              <a:rPr lang="ko-KR" altLang="ko-KR" dirty="0" err="1">
                <a:solidFill>
                  <a:srgbClr val="00B050"/>
                </a:solidFill>
                <a:latin typeface="Arial Unicode MS"/>
              </a:rPr>
              <a:t>on</a:t>
            </a:r>
            <a:r>
              <a:rPr lang="ko-KR" altLang="ko-KR" dirty="0">
                <a:solidFill>
                  <a:srgbClr val="00B050"/>
                </a:solidFill>
                <a:latin typeface="Arial Unicode MS"/>
              </a:rPr>
              <a:t> Windows </a:t>
            </a:r>
            <a:r>
              <a:rPr lang="ko-KR" altLang="ko-KR" dirty="0" err="1">
                <a:solidFill>
                  <a:srgbClr val="00B050"/>
                </a:solidFill>
                <a:latin typeface="Arial Unicode MS"/>
              </a:rPr>
              <a:t>Native</a:t>
            </a:r>
            <a:r>
              <a:rPr lang="ko-KR" altLang="ko-KR" dirty="0">
                <a:solidFill>
                  <a:srgbClr val="00B050"/>
                </a:solidFill>
                <a:latin typeface="Arial Unicode MS"/>
              </a:rPr>
              <a:t> </a:t>
            </a:r>
            <a:endParaRPr lang="en-US" altLang="ko-KR" dirty="0">
              <a:solidFill>
                <a:srgbClr val="00B050"/>
              </a:solidFill>
              <a:latin typeface="Arial Unicode MS"/>
            </a:endParaRPr>
          </a:p>
          <a:p>
            <a:pPr marL="800100" lvl="1" indent="-342900">
              <a:buFontTx/>
              <a:buAutoNum type="arabicPeriod"/>
            </a:pPr>
            <a:r>
              <a:rPr lang="ko-KR" altLang="ko-KR" dirty="0" err="1">
                <a:latin typeface="Arial Unicode MS"/>
              </a:rPr>
              <a:t>python</a:t>
            </a:r>
            <a:r>
              <a:rPr lang="ko-KR" altLang="ko-KR" dirty="0">
                <a:latin typeface="Arial Unicode MS"/>
              </a:rPr>
              <a:t> -</a:t>
            </a:r>
            <a:r>
              <a:rPr lang="ko-KR" altLang="ko-KR" dirty="0" err="1">
                <a:latin typeface="Arial Unicode MS"/>
              </a:rPr>
              <a:t>m</a:t>
            </a:r>
            <a:r>
              <a:rPr lang="ko-KR" altLang="ko-KR" dirty="0">
                <a:latin typeface="Arial Unicode MS"/>
              </a:rPr>
              <a:t> </a:t>
            </a:r>
            <a:r>
              <a:rPr lang="ko-KR" altLang="ko-KR" dirty="0" err="1">
                <a:latin typeface="Arial Unicode MS"/>
              </a:rPr>
              <a:t>pip</a:t>
            </a:r>
            <a:r>
              <a:rPr lang="ko-KR" altLang="ko-KR" dirty="0">
                <a:latin typeface="Arial Unicode MS"/>
              </a:rPr>
              <a:t> </a:t>
            </a:r>
            <a:r>
              <a:rPr lang="ko-KR" altLang="ko-KR" dirty="0" err="1">
                <a:latin typeface="Arial Unicode MS"/>
              </a:rPr>
              <a:t>install</a:t>
            </a:r>
            <a:r>
              <a:rPr lang="ko-KR" altLang="ko-KR" dirty="0">
                <a:latin typeface="Arial Unicode MS"/>
              </a:rPr>
              <a:t> "</a:t>
            </a:r>
            <a:r>
              <a:rPr lang="ko-KR" altLang="ko-KR" dirty="0" err="1">
                <a:latin typeface="Arial Unicode MS"/>
              </a:rPr>
              <a:t>tensorflow</a:t>
            </a:r>
            <a:r>
              <a:rPr lang="ko-KR" altLang="ko-KR" dirty="0">
                <a:latin typeface="Arial Unicode MS"/>
              </a:rPr>
              <a:t>&lt;2.11" </a:t>
            </a:r>
            <a:endParaRPr lang="en-US" altLang="ko-KR" dirty="0">
              <a:latin typeface="Arial Unicode MS"/>
            </a:endParaRPr>
          </a:p>
          <a:p>
            <a:pPr marL="800100" lvl="1" indent="-342900">
              <a:buFontTx/>
              <a:buAutoNum type="arabicPeriod"/>
            </a:pPr>
            <a:r>
              <a:rPr lang="ko-KR" altLang="ko-KR" dirty="0" err="1">
                <a:latin typeface="Arial Unicode MS"/>
              </a:rPr>
              <a:t>pip</a:t>
            </a:r>
            <a:r>
              <a:rPr lang="ko-KR" altLang="ko-KR" dirty="0">
                <a:latin typeface="Arial Unicode MS"/>
                <a:ea typeface="var(--devsite-code-font-family)"/>
              </a:rPr>
              <a:t> </a:t>
            </a:r>
            <a:r>
              <a:rPr lang="ko-KR" altLang="ko-KR" dirty="0" err="1">
                <a:latin typeface="Arial Unicode MS"/>
              </a:rPr>
              <a:t>install</a:t>
            </a:r>
            <a:r>
              <a:rPr lang="ko-KR" altLang="ko-KR" dirty="0">
                <a:latin typeface="Arial Unicode MS"/>
                <a:ea typeface="var(--devsite-code-font-family)"/>
              </a:rPr>
              <a:t> </a:t>
            </a:r>
            <a:r>
              <a:rPr lang="en-US" altLang="ko-KR" dirty="0" err="1">
                <a:latin typeface="Arial Unicode MS"/>
              </a:rPr>
              <a:t>numpy</a:t>
            </a:r>
            <a:r>
              <a:rPr lang="en-US" altLang="ko-KR" dirty="0">
                <a:latin typeface="Arial Unicode MS"/>
              </a:rPr>
              <a:t>&lt;2.0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>
                <a:latin typeface="Arial Unicode MS"/>
              </a:rPr>
              <a:t>설치 확인</a:t>
            </a:r>
            <a:r>
              <a:rPr lang="en-US" altLang="ko-KR" dirty="0">
                <a:solidFill>
                  <a:srgbClr val="00B050"/>
                </a:solidFill>
                <a:latin typeface="Arial Unicode MS"/>
              </a:rPr>
              <a:t>	</a:t>
            </a:r>
          </a:p>
          <a:p>
            <a:pPr marL="800100" lvl="1" indent="-342900">
              <a:buFontTx/>
              <a:buAutoNum type="arabicPeriod"/>
            </a:pPr>
            <a:r>
              <a:rPr lang="ko-KR" altLang="ko-KR" dirty="0">
                <a:solidFill>
                  <a:srgbClr val="00B050"/>
                </a:solidFill>
                <a:latin typeface="Arial Unicode MS"/>
              </a:rPr>
              <a:t># </a:t>
            </a:r>
            <a:r>
              <a:rPr lang="ko-KR" altLang="ko-KR" dirty="0" err="1">
                <a:solidFill>
                  <a:srgbClr val="00B050"/>
                </a:solidFill>
                <a:latin typeface="Arial Unicode MS"/>
              </a:rPr>
              <a:t>Verify</a:t>
            </a:r>
            <a:r>
              <a:rPr lang="ko-KR" altLang="ko-KR" dirty="0">
                <a:solidFill>
                  <a:srgbClr val="00B050"/>
                </a:solidFill>
                <a:latin typeface="Arial Unicode MS"/>
              </a:rPr>
              <a:t> </a:t>
            </a:r>
            <a:r>
              <a:rPr lang="ko-KR" altLang="ko-KR" dirty="0" err="1">
                <a:solidFill>
                  <a:srgbClr val="00B050"/>
                </a:solidFill>
                <a:latin typeface="Arial Unicode MS"/>
              </a:rPr>
              <a:t>the</a:t>
            </a:r>
            <a:r>
              <a:rPr lang="ko-KR" altLang="ko-KR" dirty="0">
                <a:solidFill>
                  <a:srgbClr val="00B050"/>
                </a:solidFill>
                <a:latin typeface="Arial Unicode MS"/>
              </a:rPr>
              <a:t> </a:t>
            </a:r>
            <a:r>
              <a:rPr lang="ko-KR" altLang="ko-KR" dirty="0" err="1">
                <a:solidFill>
                  <a:srgbClr val="00B050"/>
                </a:solidFill>
                <a:latin typeface="Arial Unicode MS"/>
              </a:rPr>
              <a:t>installation</a:t>
            </a:r>
            <a:r>
              <a:rPr lang="ko-KR" altLang="ko-KR" dirty="0">
                <a:solidFill>
                  <a:srgbClr val="00B050"/>
                </a:solidFill>
                <a:latin typeface="Arial Unicode MS"/>
              </a:rPr>
              <a:t>: </a:t>
            </a:r>
            <a:endParaRPr lang="en-US" altLang="ko-KR" dirty="0">
              <a:solidFill>
                <a:srgbClr val="00B050"/>
              </a:solidFill>
              <a:latin typeface="Arial Unicode MS"/>
            </a:endParaRPr>
          </a:p>
          <a:p>
            <a:pPr marL="800100" lvl="1" indent="-342900">
              <a:buFontTx/>
              <a:buAutoNum type="arabicPeriod"/>
            </a:pPr>
            <a:r>
              <a:rPr lang="ko-KR" altLang="ko-KR" dirty="0" err="1">
                <a:latin typeface="Arial Unicode MS"/>
              </a:rPr>
              <a:t>python</a:t>
            </a:r>
            <a:r>
              <a:rPr lang="ko-KR" altLang="ko-KR" dirty="0">
                <a:latin typeface="Arial Unicode MS"/>
              </a:rPr>
              <a:t> -c "</a:t>
            </a:r>
            <a:r>
              <a:rPr lang="ko-KR" altLang="ko-KR" dirty="0" err="1">
                <a:latin typeface="Arial Unicode MS"/>
              </a:rPr>
              <a:t>import</a:t>
            </a:r>
            <a:r>
              <a:rPr lang="ko-KR" altLang="ko-KR" dirty="0">
                <a:latin typeface="Arial Unicode MS"/>
              </a:rPr>
              <a:t> </a:t>
            </a:r>
            <a:r>
              <a:rPr lang="ko-KR" altLang="ko-KR" dirty="0" err="1">
                <a:latin typeface="Arial Unicode MS"/>
              </a:rPr>
              <a:t>tensorflow</a:t>
            </a:r>
            <a:r>
              <a:rPr lang="ko-KR" altLang="ko-KR" dirty="0">
                <a:latin typeface="Arial Unicode MS"/>
              </a:rPr>
              <a:t> </a:t>
            </a:r>
            <a:r>
              <a:rPr lang="ko-KR" altLang="ko-KR" dirty="0" err="1">
                <a:latin typeface="Arial Unicode MS"/>
              </a:rPr>
              <a:t>as</a:t>
            </a:r>
            <a:r>
              <a:rPr lang="ko-KR" altLang="ko-KR" dirty="0">
                <a:latin typeface="Arial Unicode MS"/>
              </a:rPr>
              <a:t> </a:t>
            </a:r>
            <a:r>
              <a:rPr lang="ko-KR" altLang="ko-KR" dirty="0" err="1">
                <a:latin typeface="Arial Unicode MS"/>
              </a:rPr>
              <a:t>tf</a:t>
            </a:r>
            <a:r>
              <a:rPr lang="ko-KR" altLang="ko-KR" dirty="0">
                <a:latin typeface="Arial Unicode MS"/>
              </a:rPr>
              <a:t>; </a:t>
            </a:r>
            <a:r>
              <a:rPr lang="ko-KR" altLang="ko-KR" dirty="0" err="1">
                <a:latin typeface="Arial Unicode MS"/>
              </a:rPr>
              <a:t>print</a:t>
            </a:r>
            <a:r>
              <a:rPr lang="ko-KR" altLang="ko-KR" dirty="0">
                <a:latin typeface="Arial Unicode MS"/>
              </a:rPr>
              <a:t>(</a:t>
            </a:r>
            <a:r>
              <a:rPr lang="ko-KR" altLang="ko-KR" dirty="0" err="1">
                <a:latin typeface="Arial Unicode MS"/>
              </a:rPr>
              <a:t>tf.config.list_physical_devices</a:t>
            </a:r>
            <a:r>
              <a:rPr lang="ko-KR" altLang="ko-KR" dirty="0">
                <a:latin typeface="Arial Unicode MS"/>
              </a:rPr>
              <a:t>('GPU</a:t>
            </a:r>
            <a:r>
              <a:rPr lang="ko-KR" altLang="en-US" dirty="0">
                <a:latin typeface="Arial Unicode MS"/>
              </a:rPr>
              <a:t>’</a:t>
            </a:r>
            <a:r>
              <a:rPr lang="ko-KR" altLang="ko-KR" dirty="0">
                <a:latin typeface="Arial Unicode MS"/>
              </a:rPr>
              <a:t>))</a:t>
            </a:r>
            <a:r>
              <a:rPr lang="ko-KR" altLang="en-US" dirty="0">
                <a:latin typeface="Arial Unicode MS"/>
              </a:rPr>
              <a:t>”</a:t>
            </a:r>
            <a:endParaRPr lang="en-US" altLang="ko-KR" dirty="0">
              <a:latin typeface="Arial Unicode MS"/>
            </a:endParaRPr>
          </a:p>
          <a:p>
            <a:pPr marL="800100" lvl="1" indent="-342900">
              <a:buFontTx/>
              <a:buAutoNum type="arabicPeriod"/>
            </a:pPr>
            <a:r>
              <a:rPr lang="en-US" altLang="ko-KR" dirty="0">
                <a:latin typeface="Arial Unicode MS"/>
              </a:rPr>
              <a:t>[</a:t>
            </a:r>
            <a:r>
              <a:rPr lang="en-US" altLang="ko-KR" dirty="0" err="1">
                <a:latin typeface="Arial Unicode MS"/>
              </a:rPr>
              <a:t>PhysicalDevice</a:t>
            </a:r>
            <a:r>
              <a:rPr lang="en-US" altLang="ko-KR" dirty="0">
                <a:latin typeface="Arial Unicode MS"/>
              </a:rPr>
              <a:t>(name='/physical_device:GPU:0', </a:t>
            </a:r>
            <a:r>
              <a:rPr lang="en-US" altLang="ko-KR" dirty="0" err="1">
                <a:latin typeface="Arial Unicode MS"/>
              </a:rPr>
              <a:t>device_type</a:t>
            </a:r>
            <a:r>
              <a:rPr lang="en-US" altLang="ko-KR" dirty="0">
                <a:latin typeface="Arial Unicode MS"/>
              </a:rPr>
              <a:t>='GPU')]</a:t>
            </a:r>
            <a:r>
              <a:rPr lang="ko-KR" altLang="ko-KR" dirty="0">
                <a:latin typeface="Arial Unicode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540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7B700A1-F043-4C53-BAB4-5E5497131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899" y="0"/>
            <a:ext cx="5410202" cy="21080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C9CCF3-1CC6-4C4E-B104-4ACDEFED5A2C}"/>
              </a:ext>
            </a:extLst>
          </p:cNvPr>
          <p:cNvSpPr txBox="1"/>
          <p:nvPr/>
        </p:nvSpPr>
        <p:spPr>
          <a:xfrm>
            <a:off x="1036505" y="2280063"/>
            <a:ext cx="1011898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Arial Unicode MS"/>
              </a:rPr>
              <a:t>PyTorch</a:t>
            </a:r>
            <a:r>
              <a:rPr lang="en-US" altLang="ko-KR" dirty="0">
                <a:latin typeface="Arial Unicode MS"/>
              </a:rPr>
              <a:t> </a:t>
            </a:r>
            <a:r>
              <a:rPr lang="ko-KR" altLang="en-US" dirty="0">
                <a:latin typeface="Arial Unicode MS"/>
              </a:rPr>
              <a:t>설치하기</a:t>
            </a:r>
            <a:endParaRPr lang="en-US" altLang="ko-KR" dirty="0">
              <a:latin typeface="Arial Unicode MS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Arial Unicode MS"/>
              </a:rPr>
              <a:t>콘다</a:t>
            </a:r>
            <a:r>
              <a:rPr lang="ko-KR" altLang="en-US" dirty="0">
                <a:latin typeface="Arial Unicode MS"/>
              </a:rPr>
              <a:t> 환경 만들기</a:t>
            </a:r>
            <a:endParaRPr lang="en-US" altLang="ko-KR" dirty="0">
              <a:latin typeface="Arial Unicode MS"/>
            </a:endParaRPr>
          </a:p>
          <a:p>
            <a:pPr marL="800100" lvl="1" indent="-342900">
              <a:buAutoNum type="arabicPeriod"/>
            </a:pPr>
            <a:r>
              <a:rPr lang="en-US" altLang="ko-KR" dirty="0">
                <a:latin typeface="Arial Unicode MS"/>
              </a:rPr>
              <a:t>Anaconda Prompt </a:t>
            </a:r>
            <a:r>
              <a:rPr lang="ko-KR" altLang="en-US" dirty="0">
                <a:latin typeface="Arial Unicode MS"/>
              </a:rPr>
              <a:t>관리자 권한 실행</a:t>
            </a:r>
            <a:endParaRPr lang="en-US" altLang="ko-KR" dirty="0">
              <a:latin typeface="Arial Unicode MS"/>
            </a:endParaRPr>
          </a:p>
          <a:p>
            <a:pPr marL="800100" lvl="1" indent="-342900">
              <a:buFontTx/>
              <a:buAutoNum type="arabicPeriod"/>
            </a:pPr>
            <a:r>
              <a:rPr lang="en-US" altLang="ko-KR" dirty="0">
                <a:latin typeface="Arial Unicode MS"/>
              </a:rPr>
              <a:t>C</a:t>
            </a:r>
            <a:r>
              <a:rPr lang="ko-KR" altLang="ko-KR" dirty="0" err="1">
                <a:latin typeface="Arial Unicode MS"/>
              </a:rPr>
              <a:t>onda</a:t>
            </a:r>
            <a:r>
              <a:rPr lang="ko-KR" altLang="ko-KR" dirty="0">
                <a:latin typeface="Arial Unicode MS"/>
                <a:ea typeface="var(--devsite-code-font-family)"/>
              </a:rPr>
              <a:t> </a:t>
            </a:r>
            <a:r>
              <a:rPr lang="ko-KR" altLang="ko-KR" dirty="0" err="1">
                <a:latin typeface="Arial Unicode MS"/>
              </a:rPr>
              <a:t>create</a:t>
            </a:r>
            <a:r>
              <a:rPr lang="ko-KR" altLang="ko-KR" dirty="0">
                <a:latin typeface="Arial Unicode MS"/>
                <a:ea typeface="var(--devsite-code-font-family)"/>
              </a:rPr>
              <a:t> </a:t>
            </a:r>
            <a:r>
              <a:rPr lang="en-US" altLang="ko-KR" dirty="0">
                <a:latin typeface="Arial Unicode MS"/>
              </a:rPr>
              <a:t>–</a:t>
            </a:r>
            <a:r>
              <a:rPr lang="ko-KR" altLang="ko-KR" dirty="0" err="1">
                <a:latin typeface="Arial Unicode MS"/>
              </a:rPr>
              <a:t>name</a:t>
            </a:r>
            <a:r>
              <a:rPr lang="ko-KR" altLang="ko-KR" dirty="0">
                <a:latin typeface="Arial Unicode MS"/>
                <a:ea typeface="var(--devsite-code-font-family)"/>
              </a:rPr>
              <a:t> </a:t>
            </a:r>
            <a:r>
              <a:rPr lang="en-US" altLang="ko-KR" dirty="0">
                <a:latin typeface="Arial Unicode MS"/>
                <a:ea typeface="var(--devsite-code-font-family)"/>
              </a:rPr>
              <a:t>torch</a:t>
            </a:r>
            <a:r>
              <a:rPr lang="ko-KR" altLang="ko-KR" dirty="0">
                <a:latin typeface="Arial Unicode MS"/>
                <a:ea typeface="var(--devsite-code-font-family)"/>
              </a:rPr>
              <a:t> </a:t>
            </a:r>
            <a:r>
              <a:rPr lang="ko-KR" altLang="ko-KR" dirty="0" err="1">
                <a:latin typeface="Arial Unicode MS"/>
                <a:ea typeface="var(--devsite-code-font-family)"/>
              </a:rPr>
              <a:t>python</a:t>
            </a:r>
            <a:r>
              <a:rPr lang="ko-KR" altLang="ko-KR" dirty="0">
                <a:latin typeface="Arial Unicode MS"/>
                <a:ea typeface="var(--devsite-code-font-family)"/>
              </a:rPr>
              <a:t>=3</a:t>
            </a:r>
            <a:r>
              <a:rPr lang="ko-KR" altLang="ko-KR" dirty="0">
                <a:latin typeface="Arial Unicode MS"/>
              </a:rPr>
              <a:t>.</a:t>
            </a:r>
            <a:r>
              <a:rPr lang="en-US" altLang="ko-KR" dirty="0">
                <a:latin typeface="Arial Unicode MS"/>
              </a:rPr>
              <a:t>10</a:t>
            </a:r>
            <a:r>
              <a:rPr lang="ko-KR" altLang="ko-KR" sz="1400" dirty="0"/>
              <a:t> </a:t>
            </a:r>
            <a:endParaRPr lang="ko-KR" altLang="ko-KR" sz="4000" dirty="0">
              <a:latin typeface="Arial" panose="020B0604020202020204" pitchFamily="34" charset="0"/>
            </a:endParaRPr>
          </a:p>
          <a:p>
            <a:pPr marL="800100" lvl="1" indent="-342900">
              <a:buFontTx/>
              <a:buAutoNum type="arabicPeriod"/>
            </a:pPr>
            <a:r>
              <a:rPr lang="en-US" altLang="ko-KR" dirty="0">
                <a:latin typeface="Arial Unicode MS"/>
              </a:rPr>
              <a:t>C</a:t>
            </a:r>
            <a:r>
              <a:rPr lang="ko-KR" altLang="ko-KR" dirty="0" err="1">
                <a:latin typeface="Arial Unicode MS"/>
              </a:rPr>
              <a:t>onda</a:t>
            </a:r>
            <a:r>
              <a:rPr lang="ko-KR" altLang="ko-KR" dirty="0">
                <a:latin typeface="Arial Unicode MS"/>
                <a:ea typeface="var(--devsite-code-font-family)"/>
              </a:rPr>
              <a:t> </a:t>
            </a:r>
            <a:r>
              <a:rPr lang="ko-KR" altLang="ko-KR" dirty="0" err="1">
                <a:latin typeface="Arial Unicode MS"/>
              </a:rPr>
              <a:t>deactivate</a:t>
            </a:r>
            <a:r>
              <a:rPr lang="ko-KR" altLang="ko-KR" dirty="0">
                <a:latin typeface="Arial Unicode MS"/>
              </a:rPr>
              <a:t> </a:t>
            </a:r>
            <a:endParaRPr lang="en-US" altLang="ko-KR" dirty="0">
              <a:latin typeface="Arial Unicode MS"/>
            </a:endParaRPr>
          </a:p>
          <a:p>
            <a:pPr marL="800100" lvl="1" indent="-342900">
              <a:buFontTx/>
              <a:buAutoNum type="arabicPeriod"/>
            </a:pPr>
            <a:r>
              <a:rPr lang="en-US" altLang="ko-KR" dirty="0">
                <a:latin typeface="Arial Unicode MS"/>
              </a:rPr>
              <a:t>C</a:t>
            </a:r>
            <a:r>
              <a:rPr lang="ko-KR" altLang="ko-KR" dirty="0" err="1">
                <a:latin typeface="Arial Unicode MS"/>
              </a:rPr>
              <a:t>onda</a:t>
            </a:r>
            <a:r>
              <a:rPr lang="ko-KR" altLang="ko-KR" dirty="0">
                <a:latin typeface="Arial Unicode MS"/>
                <a:ea typeface="var(--devsite-code-font-family)"/>
              </a:rPr>
              <a:t> </a:t>
            </a:r>
            <a:r>
              <a:rPr lang="ko-KR" altLang="ko-KR" dirty="0" err="1">
                <a:latin typeface="Arial Unicode MS"/>
              </a:rPr>
              <a:t>activate</a:t>
            </a:r>
            <a:r>
              <a:rPr lang="ko-KR" altLang="ko-KR" dirty="0">
                <a:latin typeface="Arial Unicode MS"/>
                <a:ea typeface="var(--devsite-code-font-family)"/>
              </a:rPr>
              <a:t> </a:t>
            </a:r>
            <a:r>
              <a:rPr lang="en-US" altLang="ko-KR" dirty="0">
                <a:latin typeface="Arial Unicode MS"/>
                <a:ea typeface="var(--devsite-code-font-family)"/>
              </a:rPr>
              <a:t>torch</a:t>
            </a:r>
            <a:endParaRPr lang="ko-KR" altLang="ko-KR" sz="4000" dirty="0"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Arial Unicode MS"/>
              </a:rPr>
              <a:t>GPU </a:t>
            </a:r>
            <a:r>
              <a:rPr lang="ko-KR" altLang="en-US" dirty="0">
                <a:latin typeface="Arial Unicode MS"/>
              </a:rPr>
              <a:t>설정</a:t>
            </a:r>
            <a:endParaRPr lang="en-US" altLang="ko-KR" dirty="0">
              <a:latin typeface="Arial Unicode MS"/>
            </a:endParaRPr>
          </a:p>
          <a:p>
            <a:pPr marL="800100" lvl="1" indent="-342900">
              <a:buFontTx/>
              <a:buAutoNum type="arabicPeriod"/>
            </a:pPr>
            <a:r>
              <a:rPr lang="en-US" altLang="ko-KR" dirty="0" err="1">
                <a:latin typeface="Arial Unicode MS"/>
              </a:rPr>
              <a:t>conda</a:t>
            </a:r>
            <a:r>
              <a:rPr lang="en-US" altLang="ko-KR" dirty="0">
                <a:latin typeface="Arial Unicode MS"/>
              </a:rPr>
              <a:t> install -c </a:t>
            </a:r>
            <a:r>
              <a:rPr lang="en-US" altLang="ko-KR" dirty="0" err="1">
                <a:latin typeface="Arial Unicode MS"/>
              </a:rPr>
              <a:t>conda</a:t>
            </a:r>
            <a:r>
              <a:rPr lang="en-US" altLang="ko-KR" dirty="0">
                <a:latin typeface="Arial Unicode MS"/>
              </a:rPr>
              <a:t>-forge </a:t>
            </a:r>
            <a:r>
              <a:rPr lang="en-US" altLang="ko-KR" dirty="0" err="1">
                <a:latin typeface="Arial Unicode MS"/>
              </a:rPr>
              <a:t>cudatoolkit</a:t>
            </a:r>
            <a:r>
              <a:rPr lang="en-US" altLang="ko-KR" dirty="0">
                <a:latin typeface="Arial Unicode MS"/>
              </a:rPr>
              <a:t>=11.8 </a:t>
            </a:r>
            <a:r>
              <a:rPr lang="en-US" altLang="ko-KR" dirty="0" err="1">
                <a:latin typeface="Arial Unicode MS"/>
              </a:rPr>
              <a:t>cudnn</a:t>
            </a:r>
            <a:r>
              <a:rPr lang="en-US" altLang="ko-KR" dirty="0">
                <a:latin typeface="Arial Unicode MS"/>
              </a:rPr>
              <a:t>=8.9.2.26(was 8.6.0) </a:t>
            </a:r>
          </a:p>
          <a:p>
            <a:pPr marL="800100" lvl="1" indent="-342900">
              <a:buFontTx/>
              <a:buAutoNum type="arabicPeriod"/>
            </a:pPr>
            <a:r>
              <a:rPr lang="en-US" altLang="ko-KR" dirty="0">
                <a:latin typeface="Arial Unicode MS"/>
              </a:rPr>
              <a:t>pip3 install torch </a:t>
            </a:r>
            <a:r>
              <a:rPr lang="en-US" altLang="ko-KR" dirty="0" err="1">
                <a:latin typeface="Arial Unicode MS"/>
              </a:rPr>
              <a:t>torchvision</a:t>
            </a:r>
            <a:r>
              <a:rPr lang="en-US" altLang="ko-KR" dirty="0">
                <a:latin typeface="Arial Unicode MS"/>
              </a:rPr>
              <a:t> </a:t>
            </a:r>
            <a:r>
              <a:rPr lang="en-US" altLang="ko-KR" dirty="0" err="1">
                <a:latin typeface="Arial Unicode MS"/>
              </a:rPr>
              <a:t>torchaudio</a:t>
            </a:r>
            <a:r>
              <a:rPr lang="en-US" altLang="ko-KR" dirty="0">
                <a:latin typeface="Arial Unicode MS"/>
              </a:rPr>
              <a:t> --index-</a:t>
            </a:r>
            <a:r>
              <a:rPr lang="en-US" altLang="ko-KR" dirty="0" err="1">
                <a:latin typeface="Arial Unicode MS"/>
              </a:rPr>
              <a:t>url</a:t>
            </a:r>
            <a:r>
              <a:rPr lang="en-US" altLang="ko-KR" dirty="0">
                <a:latin typeface="Arial Unicode MS"/>
              </a:rPr>
              <a:t> https://download.pytorch.org/whl/cu118</a:t>
            </a:r>
          </a:p>
          <a:p>
            <a:pPr marL="800100" lvl="1" indent="-342900">
              <a:buFontTx/>
              <a:buAutoNum type="arabicPeriod"/>
            </a:pPr>
            <a:r>
              <a:rPr lang="ko-KR" altLang="ko-KR" dirty="0" err="1">
                <a:latin typeface="Arial Unicode MS"/>
              </a:rPr>
              <a:t>pip</a:t>
            </a:r>
            <a:r>
              <a:rPr lang="ko-KR" altLang="ko-KR" dirty="0">
                <a:latin typeface="Arial Unicode MS"/>
                <a:ea typeface="var(--devsite-code-font-family)"/>
              </a:rPr>
              <a:t> </a:t>
            </a:r>
            <a:r>
              <a:rPr lang="ko-KR" altLang="ko-KR" dirty="0" err="1">
                <a:latin typeface="Arial Unicode MS"/>
              </a:rPr>
              <a:t>install</a:t>
            </a:r>
            <a:r>
              <a:rPr lang="ko-KR" altLang="ko-KR" dirty="0">
                <a:latin typeface="Arial Unicode MS"/>
                <a:ea typeface="var(--devsite-code-font-family)"/>
              </a:rPr>
              <a:t> </a:t>
            </a:r>
            <a:r>
              <a:rPr lang="ko-KR" altLang="ko-KR" dirty="0">
                <a:latin typeface="Arial Unicode MS"/>
              </a:rPr>
              <a:t>--</a:t>
            </a:r>
            <a:r>
              <a:rPr lang="ko-KR" altLang="ko-KR" dirty="0" err="1">
                <a:latin typeface="Arial Unicode MS"/>
              </a:rPr>
              <a:t>upgrade</a:t>
            </a:r>
            <a:r>
              <a:rPr lang="ko-KR" altLang="ko-KR" dirty="0">
                <a:latin typeface="Arial Unicode MS"/>
                <a:ea typeface="var(--devsite-code-font-family)"/>
              </a:rPr>
              <a:t> </a:t>
            </a:r>
            <a:r>
              <a:rPr lang="ko-KR" altLang="ko-KR" dirty="0" err="1">
                <a:latin typeface="Arial Unicode MS"/>
              </a:rPr>
              <a:t>pip</a:t>
            </a:r>
            <a:r>
              <a:rPr lang="ko-KR" altLang="ko-KR" sz="1400" dirty="0"/>
              <a:t> </a:t>
            </a:r>
            <a:endParaRPr lang="en-US" altLang="ko-KR" dirty="0">
              <a:latin typeface="Arial Unicode MS"/>
            </a:endParaRPr>
          </a:p>
          <a:p>
            <a:pPr marL="800100" lvl="1" indent="-342900">
              <a:buFontTx/>
              <a:buAutoNum type="arabicPeriod"/>
            </a:pPr>
            <a:r>
              <a:rPr lang="ko-KR" altLang="ko-KR" dirty="0">
                <a:solidFill>
                  <a:srgbClr val="00B050"/>
                </a:solidFill>
                <a:latin typeface="Arial Unicode MS"/>
              </a:rPr>
              <a:t># </a:t>
            </a:r>
            <a:r>
              <a:rPr lang="ko-KR" altLang="ko-KR" dirty="0" err="1">
                <a:solidFill>
                  <a:srgbClr val="00B050"/>
                </a:solidFill>
                <a:latin typeface="Arial Unicode MS"/>
              </a:rPr>
              <a:t>Anything</a:t>
            </a:r>
            <a:r>
              <a:rPr lang="ko-KR" altLang="ko-KR" dirty="0">
                <a:solidFill>
                  <a:srgbClr val="00B050"/>
                </a:solidFill>
                <a:latin typeface="Arial Unicode MS"/>
              </a:rPr>
              <a:t> </a:t>
            </a:r>
            <a:r>
              <a:rPr lang="ko-KR" altLang="ko-KR" dirty="0" err="1">
                <a:solidFill>
                  <a:srgbClr val="00B050"/>
                </a:solidFill>
                <a:latin typeface="Arial Unicode MS"/>
              </a:rPr>
              <a:t>above</a:t>
            </a:r>
            <a:r>
              <a:rPr lang="ko-KR" altLang="ko-KR" dirty="0">
                <a:solidFill>
                  <a:srgbClr val="00B050"/>
                </a:solidFill>
                <a:latin typeface="Arial Unicode MS"/>
              </a:rPr>
              <a:t> 2.10 </a:t>
            </a:r>
            <a:r>
              <a:rPr lang="ko-KR" altLang="ko-KR" dirty="0" err="1">
                <a:solidFill>
                  <a:srgbClr val="00B050"/>
                </a:solidFill>
                <a:latin typeface="Arial Unicode MS"/>
              </a:rPr>
              <a:t>is</a:t>
            </a:r>
            <a:r>
              <a:rPr lang="ko-KR" altLang="ko-KR" dirty="0">
                <a:solidFill>
                  <a:srgbClr val="00B050"/>
                </a:solidFill>
                <a:latin typeface="Arial Unicode MS"/>
              </a:rPr>
              <a:t> </a:t>
            </a:r>
            <a:r>
              <a:rPr lang="ko-KR" altLang="ko-KR" dirty="0" err="1">
                <a:solidFill>
                  <a:srgbClr val="00B050"/>
                </a:solidFill>
                <a:latin typeface="Arial Unicode MS"/>
              </a:rPr>
              <a:t>not</a:t>
            </a:r>
            <a:r>
              <a:rPr lang="ko-KR" altLang="ko-KR" dirty="0">
                <a:solidFill>
                  <a:srgbClr val="00B050"/>
                </a:solidFill>
                <a:latin typeface="Arial Unicode MS"/>
              </a:rPr>
              <a:t> </a:t>
            </a:r>
            <a:r>
              <a:rPr lang="ko-KR" altLang="ko-KR" dirty="0" err="1">
                <a:solidFill>
                  <a:srgbClr val="00B050"/>
                </a:solidFill>
                <a:latin typeface="Arial Unicode MS"/>
              </a:rPr>
              <a:t>supported</a:t>
            </a:r>
            <a:r>
              <a:rPr lang="ko-KR" altLang="ko-KR" dirty="0">
                <a:solidFill>
                  <a:srgbClr val="00B050"/>
                </a:solidFill>
                <a:latin typeface="Arial Unicode MS"/>
              </a:rPr>
              <a:t> </a:t>
            </a:r>
            <a:r>
              <a:rPr lang="ko-KR" altLang="ko-KR" dirty="0" err="1">
                <a:solidFill>
                  <a:srgbClr val="00B050"/>
                </a:solidFill>
                <a:latin typeface="Arial Unicode MS"/>
              </a:rPr>
              <a:t>on</a:t>
            </a:r>
            <a:r>
              <a:rPr lang="ko-KR" altLang="ko-KR" dirty="0">
                <a:solidFill>
                  <a:srgbClr val="00B050"/>
                </a:solidFill>
                <a:latin typeface="Arial Unicode MS"/>
              </a:rPr>
              <a:t> </a:t>
            </a:r>
            <a:r>
              <a:rPr lang="ko-KR" altLang="ko-KR" dirty="0" err="1">
                <a:solidFill>
                  <a:srgbClr val="00B050"/>
                </a:solidFill>
                <a:latin typeface="Arial Unicode MS"/>
              </a:rPr>
              <a:t>the</a:t>
            </a:r>
            <a:r>
              <a:rPr lang="ko-KR" altLang="ko-KR" dirty="0">
                <a:solidFill>
                  <a:srgbClr val="00B050"/>
                </a:solidFill>
                <a:latin typeface="Arial Unicode MS"/>
              </a:rPr>
              <a:t> GPU </a:t>
            </a:r>
            <a:r>
              <a:rPr lang="ko-KR" altLang="ko-KR" dirty="0" err="1">
                <a:solidFill>
                  <a:srgbClr val="00B050"/>
                </a:solidFill>
                <a:latin typeface="Arial Unicode MS"/>
              </a:rPr>
              <a:t>on</a:t>
            </a:r>
            <a:r>
              <a:rPr lang="ko-KR" altLang="ko-KR" dirty="0">
                <a:solidFill>
                  <a:srgbClr val="00B050"/>
                </a:solidFill>
                <a:latin typeface="Arial Unicode MS"/>
              </a:rPr>
              <a:t> Windows </a:t>
            </a:r>
            <a:r>
              <a:rPr lang="ko-KR" altLang="ko-KR" dirty="0" err="1">
                <a:solidFill>
                  <a:srgbClr val="00B050"/>
                </a:solidFill>
                <a:latin typeface="Arial Unicode MS"/>
              </a:rPr>
              <a:t>Native</a:t>
            </a:r>
            <a:r>
              <a:rPr lang="ko-KR" altLang="ko-KR" dirty="0">
                <a:solidFill>
                  <a:srgbClr val="00B050"/>
                </a:solidFill>
                <a:latin typeface="Arial Unicode MS"/>
              </a:rPr>
              <a:t> </a:t>
            </a:r>
            <a:endParaRPr lang="en-US" altLang="ko-KR" dirty="0">
              <a:solidFill>
                <a:srgbClr val="00B050"/>
              </a:solidFill>
              <a:latin typeface="Arial Unicode MS"/>
            </a:endParaRPr>
          </a:p>
          <a:p>
            <a:pPr marL="800100" lvl="1" indent="-342900">
              <a:buFontTx/>
              <a:buAutoNum type="arabicPeriod"/>
            </a:pPr>
            <a:r>
              <a:rPr lang="ko-KR" altLang="ko-KR" dirty="0" err="1">
                <a:latin typeface="Arial Unicode MS"/>
              </a:rPr>
              <a:t>pip</a:t>
            </a:r>
            <a:r>
              <a:rPr lang="ko-KR" altLang="ko-KR" dirty="0">
                <a:latin typeface="Arial Unicode MS"/>
                <a:ea typeface="var(--devsite-code-font-family)"/>
              </a:rPr>
              <a:t> </a:t>
            </a:r>
            <a:r>
              <a:rPr lang="ko-KR" altLang="ko-KR" dirty="0" err="1">
                <a:latin typeface="Arial Unicode MS"/>
              </a:rPr>
              <a:t>install</a:t>
            </a:r>
            <a:r>
              <a:rPr lang="ko-KR" altLang="ko-KR" dirty="0">
                <a:latin typeface="Arial Unicode MS"/>
                <a:ea typeface="var(--devsite-code-font-family)"/>
              </a:rPr>
              <a:t> </a:t>
            </a:r>
            <a:r>
              <a:rPr lang="en-US" altLang="ko-KR" dirty="0" err="1">
                <a:latin typeface="Arial Unicode MS"/>
              </a:rPr>
              <a:t>numpy</a:t>
            </a:r>
            <a:r>
              <a:rPr lang="en-US" altLang="ko-KR" dirty="0">
                <a:latin typeface="Arial Unicode MS"/>
              </a:rPr>
              <a:t>&lt;2.0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>
                <a:latin typeface="Arial Unicode MS"/>
              </a:rPr>
              <a:t>설치 확인</a:t>
            </a:r>
            <a:r>
              <a:rPr lang="en-US" altLang="ko-KR" dirty="0">
                <a:solidFill>
                  <a:srgbClr val="00B050"/>
                </a:solidFill>
                <a:latin typeface="Arial Unicode MS"/>
              </a:rPr>
              <a:t>	</a:t>
            </a:r>
          </a:p>
          <a:p>
            <a:pPr marL="800100" lvl="1" indent="-342900">
              <a:buAutoNum type="arabicPeriod"/>
            </a:pPr>
            <a:r>
              <a:rPr lang="en-US" altLang="ko-KR" dirty="0">
                <a:latin typeface="Arial Unicode MS"/>
              </a:rPr>
              <a:t>Python -&gt; Import torch -&gt; </a:t>
            </a:r>
            <a:r>
              <a:rPr lang="en-US" altLang="ko-KR" dirty="0" err="1">
                <a:latin typeface="Arial Unicode MS"/>
              </a:rPr>
              <a:t>Torch.cuda.is_available</a:t>
            </a:r>
            <a:r>
              <a:rPr lang="en-US" altLang="ko-KR" dirty="0">
                <a:latin typeface="Arial Unicode MS"/>
              </a:rPr>
              <a:t>()</a:t>
            </a:r>
          </a:p>
          <a:p>
            <a:pPr marL="800100" lvl="1" indent="-342900">
              <a:buAutoNum type="arabicPeriod"/>
            </a:pPr>
            <a:r>
              <a:rPr lang="en-US" altLang="ko-KR" dirty="0">
                <a:latin typeface="Arial Unicode MS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70005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407</Words>
  <Application>Microsoft Office PowerPoint</Application>
  <PresentationFormat>와이드스크린</PresentationFormat>
  <Paragraphs>49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Arial Unicode MS</vt:lpstr>
      <vt:lpstr>var(--devsite-code-font-family)</vt:lpstr>
      <vt:lpstr>맑은 고딕</vt:lpstr>
      <vt:lpstr>Arial</vt:lpstr>
      <vt:lpstr>Office 테마</vt:lpstr>
      <vt:lpstr>NVIDIA GPU 활성화 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권태완</dc:creator>
  <cp:lastModifiedBy>권태완</cp:lastModifiedBy>
  <cp:revision>66</cp:revision>
  <dcterms:created xsi:type="dcterms:W3CDTF">2025-02-15T04:51:45Z</dcterms:created>
  <dcterms:modified xsi:type="dcterms:W3CDTF">2025-03-19T12:57:33Z</dcterms:modified>
</cp:coreProperties>
</file>