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8288000" cy="10287000"/>
  <p:notesSz cx="6858000" cy="9144000"/>
  <p:embeddedFontLst>
    <p:embeddedFont>
      <p:font typeface="Poppins Medium" charset="1" panose="00000600000000000000"/>
      <p:regular r:id="rId30"/>
    </p:embeddedFont>
    <p:embeddedFont>
      <p:font typeface="Poppins" charset="1" panose="00000500000000000000"/>
      <p:regular r:id="rId31"/>
    </p:embeddedFont>
    <p:embeddedFont>
      <p:font typeface="Poppins Semi-Bold" charset="1" panose="00000700000000000000"/>
      <p:regular r:id="rId32"/>
    </p:embeddedFont>
    <p:embeddedFont>
      <p:font typeface="Poppins Thin" charset="1" panose="00000300000000000000"/>
      <p:regular r:id="rId33"/>
    </p:embeddedFont>
    <p:embeddedFont>
      <p:font typeface="IBM Plex Sans Condensed Bold" charset="1" panose="020B0806050203000203"/>
      <p:regular r:id="rId34"/>
    </p:embeddedFont>
    <p:embeddedFont>
      <p:font typeface="Poppins Extra-Light" charset="1" panose="0000030000000000000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4.png" Type="http://schemas.openxmlformats.org/officeDocument/2006/relationships/image"/><Relationship Id="rId5" Target="../embeddings/oleObject2.bin" Type="http://schemas.openxmlformats.org/officeDocument/2006/relationships/oleObjec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embeddings/oleObject1.bin" Type="http://schemas.openxmlformats.org/officeDocument/2006/relationships/oleObjec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34011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260399"/>
            <a:ext cx="8274515" cy="11553097"/>
          </a:xfrm>
          <a:custGeom>
            <a:avLst/>
            <a:gdLst/>
            <a:ahLst/>
            <a:cxnLst/>
            <a:rect r="r" b="b" t="t" l="l"/>
            <a:pathLst>
              <a:path h="11553097" w="8274515">
                <a:moveTo>
                  <a:pt x="0" y="0"/>
                </a:moveTo>
                <a:lnTo>
                  <a:pt x="8274515" y="0"/>
                </a:lnTo>
                <a:lnTo>
                  <a:pt x="8274515" y="11553096"/>
                </a:lnTo>
                <a:lnTo>
                  <a:pt x="0" y="11553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7109973" y="2246897"/>
            <a:ext cx="10533422" cy="27355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135"/>
              </a:lnSpc>
            </a:pPr>
            <a:r>
              <a:rPr lang="en-US" sz="11448" spc="-22" b="tru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AGNET: </a:t>
            </a:r>
          </a:p>
          <a:p>
            <a:pPr algn="l">
              <a:lnSpc>
                <a:spcPts val="8532"/>
              </a:lnSpc>
            </a:pPr>
            <a:r>
              <a:rPr lang="en-US" b="true" sz="8049" spc="-16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The State of the art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34011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260399"/>
            <a:ext cx="8274515" cy="11553097"/>
          </a:xfrm>
          <a:custGeom>
            <a:avLst/>
            <a:gdLst/>
            <a:ahLst/>
            <a:cxnLst/>
            <a:rect r="r" b="b" t="t" l="l"/>
            <a:pathLst>
              <a:path h="11553097" w="8274515">
                <a:moveTo>
                  <a:pt x="0" y="0"/>
                </a:moveTo>
                <a:lnTo>
                  <a:pt x="8274515" y="0"/>
                </a:lnTo>
                <a:lnTo>
                  <a:pt x="8274515" y="11553096"/>
                </a:lnTo>
                <a:lnTo>
                  <a:pt x="0" y="11553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879961"/>
            <a:ext cx="16230600" cy="8527077"/>
            <a:chOff x="0" y="0"/>
            <a:chExt cx="4229939" cy="222228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29939" cy="2222285"/>
            </a:xfrm>
            <a:custGeom>
              <a:avLst/>
              <a:gdLst/>
              <a:ahLst/>
              <a:cxnLst/>
              <a:rect r="r" b="b" t="t" l="l"/>
              <a:pathLst>
                <a:path h="2222285" w="4229939">
                  <a:moveTo>
                    <a:pt x="9540" y="0"/>
                  </a:moveTo>
                  <a:lnTo>
                    <a:pt x="4220400" y="0"/>
                  </a:lnTo>
                  <a:cubicBezTo>
                    <a:pt x="4225668" y="0"/>
                    <a:pt x="4229939" y="4271"/>
                    <a:pt x="4229939" y="9540"/>
                  </a:cubicBezTo>
                  <a:lnTo>
                    <a:pt x="4229939" y="2212745"/>
                  </a:lnTo>
                  <a:cubicBezTo>
                    <a:pt x="4229939" y="2218014"/>
                    <a:pt x="4225668" y="2222285"/>
                    <a:pt x="4220400" y="2222285"/>
                  </a:cubicBezTo>
                  <a:lnTo>
                    <a:pt x="9540" y="2222285"/>
                  </a:lnTo>
                  <a:cubicBezTo>
                    <a:pt x="7010" y="2222285"/>
                    <a:pt x="4583" y="2221280"/>
                    <a:pt x="2794" y="2219491"/>
                  </a:cubicBezTo>
                  <a:cubicBezTo>
                    <a:pt x="1005" y="2217702"/>
                    <a:pt x="0" y="2215275"/>
                    <a:pt x="0" y="2212745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000000">
                <a:alpha val="74902"/>
              </a:srgbClr>
            </a:solidFill>
            <a:ln w="19050" cap="sq">
              <a:solidFill>
                <a:srgbClr val="FFFFFF">
                  <a:alpha val="74902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29939" cy="22603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37573" y="4222307"/>
            <a:ext cx="14737340" cy="4425984"/>
            <a:chOff x="0" y="0"/>
            <a:chExt cx="4003443" cy="120233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03443" cy="1202332"/>
            </a:xfrm>
            <a:custGeom>
              <a:avLst/>
              <a:gdLst/>
              <a:ahLst/>
              <a:cxnLst/>
              <a:rect r="r" b="b" t="t" l="l"/>
              <a:pathLst>
                <a:path h="1202332" w="4003443">
                  <a:moveTo>
                    <a:pt x="10507" y="0"/>
                  </a:moveTo>
                  <a:lnTo>
                    <a:pt x="3992936" y="0"/>
                  </a:lnTo>
                  <a:cubicBezTo>
                    <a:pt x="3998739" y="0"/>
                    <a:pt x="4003443" y="4704"/>
                    <a:pt x="4003443" y="10507"/>
                  </a:cubicBezTo>
                  <a:lnTo>
                    <a:pt x="4003443" y="1191826"/>
                  </a:lnTo>
                  <a:cubicBezTo>
                    <a:pt x="4003443" y="1197628"/>
                    <a:pt x="3998739" y="1202332"/>
                    <a:pt x="3992936" y="1202332"/>
                  </a:cubicBezTo>
                  <a:lnTo>
                    <a:pt x="10507" y="1202332"/>
                  </a:lnTo>
                  <a:cubicBezTo>
                    <a:pt x="7720" y="1202332"/>
                    <a:pt x="5048" y="1201225"/>
                    <a:pt x="3077" y="1199255"/>
                  </a:cubicBezTo>
                  <a:cubicBezTo>
                    <a:pt x="1107" y="1197284"/>
                    <a:pt x="0" y="1194612"/>
                    <a:pt x="0" y="1191826"/>
                  </a:cubicBezTo>
                  <a:lnTo>
                    <a:pt x="0" y="10507"/>
                  </a:lnTo>
                  <a:cubicBezTo>
                    <a:pt x="0" y="7720"/>
                    <a:pt x="1107" y="5048"/>
                    <a:pt x="3077" y="3077"/>
                  </a:cubicBezTo>
                  <a:cubicBezTo>
                    <a:pt x="5048" y="1107"/>
                    <a:pt x="7720" y="0"/>
                    <a:pt x="10507" y="0"/>
                  </a:cubicBezTo>
                  <a:close/>
                </a:path>
              </a:pathLst>
            </a:custGeom>
            <a:solidFill>
              <a:srgbClr val="2C2227">
                <a:alpha val="43922"/>
              </a:srgbClr>
            </a:solidFill>
            <a:ln w="28575" cap="sq">
              <a:solidFill>
                <a:srgbClr val="FFFFFF">
                  <a:alpha val="43922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003443" cy="12404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15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737573" y="1788207"/>
            <a:ext cx="9534463" cy="767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11"/>
              </a:lnSpc>
            </a:pPr>
            <a:r>
              <a:rPr lang="en-US" b="true" sz="5104">
                <a:solidFill>
                  <a:srgbClr val="FB47D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AGENT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009713" y="1750107"/>
            <a:ext cx="9483291" cy="80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19"/>
              </a:lnSpc>
            </a:pPr>
            <a:r>
              <a:rPr lang="en-US" b="true" sz="5104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and Reinforcement learning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37573" y="2763869"/>
            <a:ext cx="14737340" cy="329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9"/>
              </a:lnSpc>
            </a:pPr>
            <a:r>
              <a:rPr lang="en-US" sz="1673">
                <a:solidFill>
                  <a:srgbClr val="FFFFFF"/>
                </a:solidFill>
                <a:latin typeface="Poppins Extra-Light"/>
                <a:ea typeface="Poppins Extra-Light"/>
                <a:cs typeface="Poppins Extra-Light"/>
                <a:sym typeface="Poppins Extra-Light"/>
              </a:rPr>
              <a:t>강화학습(Reward-based Learning)을 통해 모델이 사고 흐름(Reasoning)을 더 정확하고 인간 친화적으로 생성하도록 유도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097750" y="4550022"/>
            <a:ext cx="14035167" cy="3237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0"/>
              </a:lnSpc>
            </a:pPr>
            <a:r>
              <a:rPr lang="en-US" b="true" sz="2607" spc="-28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GRPO는 Proximal Policy Optimization(PPO)의 변형으로, 별도 Critic 모델 없이 그룹 내 상대 보상을 활용해 정책을 최적화합니다.</a:t>
            </a:r>
          </a:p>
          <a:p>
            <a:pPr algn="l">
              <a:lnSpc>
                <a:spcPts val="3650"/>
              </a:lnSpc>
            </a:pPr>
          </a:p>
          <a:p>
            <a:pPr algn="l" marL="562984" indent="-281492" lvl="1">
              <a:lnSpc>
                <a:spcPts val="3650"/>
              </a:lnSpc>
              <a:buFont typeface="Arial"/>
              <a:buChar char="•"/>
            </a:pPr>
            <a:r>
              <a:rPr lang="en-US" b="true" sz="2607" spc="-28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RL 기반 추론은 SFT 없이도 충분히 가능하며,</a:t>
            </a:r>
          </a:p>
          <a:p>
            <a:pPr algn="l" marL="562984" indent="-281492" lvl="1">
              <a:lnSpc>
                <a:spcPts val="3650"/>
              </a:lnSpc>
              <a:buFont typeface="Arial"/>
              <a:buChar char="•"/>
            </a:pPr>
            <a:r>
              <a:rPr lang="en-US" b="true" sz="2607" spc="-28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cold‑start</a:t>
            </a:r>
            <a:r>
              <a:rPr lang="en-US" b="true" sz="2607" spc="-28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+ RL 조합은 성능과 가독성을 동시에 개선함.</a:t>
            </a:r>
          </a:p>
          <a:p>
            <a:pPr algn="l" marL="562984" indent="-281492" lvl="1">
              <a:lnSpc>
                <a:spcPts val="3650"/>
              </a:lnSpc>
              <a:buFont typeface="Arial"/>
              <a:buChar char="•"/>
            </a:pPr>
            <a:r>
              <a:rPr lang="en-US" b="true" sz="2607" spc="-28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GRPO는 RL 효율을 높이는 혁신적 방법.</a:t>
            </a:r>
          </a:p>
          <a:p>
            <a:pPr algn="l">
              <a:lnSpc>
                <a:spcPts val="365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737573" y="3603786"/>
            <a:ext cx="9294713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700" spc="-29">
                <a:solidFill>
                  <a:srgbClr val="FFFF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DeepSeek‑</a:t>
            </a:r>
            <a:r>
              <a:rPr lang="en-US" b="true" sz="2700" spc="-29">
                <a:solidFill>
                  <a:srgbClr val="FFFF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R1: Reinforcement Learning 기반 추론 모델의 실제 사례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34011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260399"/>
            <a:ext cx="8274515" cy="11553097"/>
          </a:xfrm>
          <a:custGeom>
            <a:avLst/>
            <a:gdLst/>
            <a:ahLst/>
            <a:cxnLst/>
            <a:rect r="r" b="b" t="t" l="l"/>
            <a:pathLst>
              <a:path h="11553097" w="8274515">
                <a:moveTo>
                  <a:pt x="0" y="0"/>
                </a:moveTo>
                <a:lnTo>
                  <a:pt x="8274515" y="0"/>
                </a:lnTo>
                <a:lnTo>
                  <a:pt x="8274515" y="11553096"/>
                </a:lnTo>
                <a:lnTo>
                  <a:pt x="0" y="11553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879961"/>
            <a:ext cx="16230600" cy="8527077"/>
            <a:chOff x="0" y="0"/>
            <a:chExt cx="4229939" cy="222228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29939" cy="2222285"/>
            </a:xfrm>
            <a:custGeom>
              <a:avLst/>
              <a:gdLst/>
              <a:ahLst/>
              <a:cxnLst/>
              <a:rect r="r" b="b" t="t" l="l"/>
              <a:pathLst>
                <a:path h="2222285" w="4229939">
                  <a:moveTo>
                    <a:pt x="9540" y="0"/>
                  </a:moveTo>
                  <a:lnTo>
                    <a:pt x="4220400" y="0"/>
                  </a:lnTo>
                  <a:cubicBezTo>
                    <a:pt x="4225668" y="0"/>
                    <a:pt x="4229939" y="4271"/>
                    <a:pt x="4229939" y="9540"/>
                  </a:cubicBezTo>
                  <a:lnTo>
                    <a:pt x="4229939" y="2212745"/>
                  </a:lnTo>
                  <a:cubicBezTo>
                    <a:pt x="4229939" y="2218014"/>
                    <a:pt x="4225668" y="2222285"/>
                    <a:pt x="4220400" y="2222285"/>
                  </a:cubicBezTo>
                  <a:lnTo>
                    <a:pt x="9540" y="2222285"/>
                  </a:lnTo>
                  <a:cubicBezTo>
                    <a:pt x="7010" y="2222285"/>
                    <a:pt x="4583" y="2221280"/>
                    <a:pt x="2794" y="2219491"/>
                  </a:cubicBezTo>
                  <a:cubicBezTo>
                    <a:pt x="1005" y="2217702"/>
                    <a:pt x="0" y="2215275"/>
                    <a:pt x="0" y="2212745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000000">
                <a:alpha val="74902"/>
              </a:srgbClr>
            </a:solidFill>
            <a:ln w="19050" cap="sq">
              <a:solidFill>
                <a:srgbClr val="FFFFFF">
                  <a:alpha val="74902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29939" cy="22603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37573" y="4222307"/>
            <a:ext cx="14737340" cy="4425984"/>
            <a:chOff x="0" y="0"/>
            <a:chExt cx="4003443" cy="120233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03443" cy="1202332"/>
            </a:xfrm>
            <a:custGeom>
              <a:avLst/>
              <a:gdLst/>
              <a:ahLst/>
              <a:cxnLst/>
              <a:rect r="r" b="b" t="t" l="l"/>
              <a:pathLst>
                <a:path h="1202332" w="4003443">
                  <a:moveTo>
                    <a:pt x="10507" y="0"/>
                  </a:moveTo>
                  <a:lnTo>
                    <a:pt x="3992936" y="0"/>
                  </a:lnTo>
                  <a:cubicBezTo>
                    <a:pt x="3998739" y="0"/>
                    <a:pt x="4003443" y="4704"/>
                    <a:pt x="4003443" y="10507"/>
                  </a:cubicBezTo>
                  <a:lnTo>
                    <a:pt x="4003443" y="1191826"/>
                  </a:lnTo>
                  <a:cubicBezTo>
                    <a:pt x="4003443" y="1197628"/>
                    <a:pt x="3998739" y="1202332"/>
                    <a:pt x="3992936" y="1202332"/>
                  </a:cubicBezTo>
                  <a:lnTo>
                    <a:pt x="10507" y="1202332"/>
                  </a:lnTo>
                  <a:cubicBezTo>
                    <a:pt x="7720" y="1202332"/>
                    <a:pt x="5048" y="1201225"/>
                    <a:pt x="3077" y="1199255"/>
                  </a:cubicBezTo>
                  <a:cubicBezTo>
                    <a:pt x="1107" y="1197284"/>
                    <a:pt x="0" y="1194612"/>
                    <a:pt x="0" y="1191826"/>
                  </a:cubicBezTo>
                  <a:lnTo>
                    <a:pt x="0" y="10507"/>
                  </a:lnTo>
                  <a:cubicBezTo>
                    <a:pt x="0" y="7720"/>
                    <a:pt x="1107" y="5048"/>
                    <a:pt x="3077" y="3077"/>
                  </a:cubicBezTo>
                  <a:cubicBezTo>
                    <a:pt x="5048" y="1107"/>
                    <a:pt x="7720" y="0"/>
                    <a:pt x="10507" y="0"/>
                  </a:cubicBezTo>
                  <a:close/>
                </a:path>
              </a:pathLst>
            </a:custGeom>
            <a:solidFill>
              <a:srgbClr val="2C2227">
                <a:alpha val="43922"/>
              </a:srgbClr>
            </a:solidFill>
            <a:ln w="28575" cap="sq">
              <a:solidFill>
                <a:srgbClr val="FFFFFF">
                  <a:alpha val="43922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003443" cy="12404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15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737573" y="1788207"/>
            <a:ext cx="9534463" cy="767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11"/>
              </a:lnSpc>
            </a:pPr>
            <a:r>
              <a:rPr lang="en-US" b="true" sz="5104">
                <a:solidFill>
                  <a:srgbClr val="FB47D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AGENT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009713" y="1750107"/>
            <a:ext cx="9483291" cy="80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19"/>
              </a:lnSpc>
            </a:pPr>
            <a:r>
              <a:rPr lang="en-US" b="true" sz="5104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and Reinforcement learning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37573" y="2763869"/>
            <a:ext cx="14737340" cy="329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9"/>
              </a:lnSpc>
            </a:pPr>
            <a:r>
              <a:rPr lang="en-US" sz="1673">
                <a:solidFill>
                  <a:srgbClr val="FFFFFF"/>
                </a:solidFill>
                <a:latin typeface="Poppins Extra-Light"/>
                <a:ea typeface="Poppins Extra-Light"/>
                <a:cs typeface="Poppins Extra-Light"/>
                <a:sym typeface="Poppins Extra-Light"/>
              </a:rPr>
              <a:t>강화학습(Reward-based Learning)을 통해 모델이 사고 흐름(Reasoning)을 더 정확하고 인간 친화적으로 생성하도록 유도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097750" y="4550022"/>
            <a:ext cx="14035167" cy="27754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0"/>
              </a:lnSpc>
            </a:pPr>
            <a:r>
              <a:rPr lang="en-US" b="true" sz="2607" spc="-28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Critic이 없다? → </a:t>
            </a:r>
            <a:r>
              <a:rPr lang="en-US" b="true" sz="2607" spc="-28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보상 모델(Reward Model)이 없다, 정답이 주어지지 않는다.</a:t>
            </a:r>
          </a:p>
          <a:p>
            <a:pPr algn="l">
              <a:lnSpc>
                <a:spcPts val="3650"/>
              </a:lnSpc>
            </a:pPr>
          </a:p>
          <a:p>
            <a:pPr algn="l">
              <a:lnSpc>
                <a:spcPts val="3650"/>
              </a:lnSpc>
            </a:pPr>
          </a:p>
          <a:p>
            <a:pPr algn="l">
              <a:lnSpc>
                <a:spcPts val="3650"/>
              </a:lnSpc>
            </a:pPr>
            <a:r>
              <a:rPr lang="en-US" sz="2607" spc="-2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인공지능은 외부의 정답이나 채점 없이, 하나의 질문에 대해 여러 개의 답변을 스스로 생성한 뒤, 그 답변들 간의 상대적 비교를 통해 가장 타당한 응답을 선택하고, 그 방식을 반복 학습함으로써 스스로 추론 능력을 강화해 나간다.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37573" y="3603786"/>
            <a:ext cx="9294713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700" spc="-29">
                <a:solidFill>
                  <a:srgbClr val="FFFF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DeepSeek‑</a:t>
            </a:r>
            <a:r>
              <a:rPr lang="en-US" b="true" sz="2700" spc="-29">
                <a:solidFill>
                  <a:srgbClr val="FFFF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R1: Reinforcement Learning 기반 추론 모델의 실제 사례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34011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260399"/>
            <a:ext cx="8274515" cy="11553097"/>
          </a:xfrm>
          <a:custGeom>
            <a:avLst/>
            <a:gdLst/>
            <a:ahLst/>
            <a:cxnLst/>
            <a:rect r="r" b="b" t="t" l="l"/>
            <a:pathLst>
              <a:path h="11553097" w="8274515">
                <a:moveTo>
                  <a:pt x="0" y="0"/>
                </a:moveTo>
                <a:lnTo>
                  <a:pt x="8274515" y="0"/>
                </a:lnTo>
                <a:lnTo>
                  <a:pt x="8274515" y="11553096"/>
                </a:lnTo>
                <a:lnTo>
                  <a:pt x="0" y="11553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1143000" y="2811312"/>
            <a:ext cx="16116300" cy="6512591"/>
            <a:chOff x="0" y="0"/>
            <a:chExt cx="4244622" cy="171525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44622" cy="1715250"/>
            </a:xfrm>
            <a:custGeom>
              <a:avLst/>
              <a:gdLst/>
              <a:ahLst/>
              <a:cxnLst/>
              <a:rect r="r" b="b" t="t" l="l"/>
              <a:pathLst>
                <a:path h="1715250" w="4244622">
                  <a:moveTo>
                    <a:pt x="11529" y="0"/>
                  </a:moveTo>
                  <a:lnTo>
                    <a:pt x="4233093" y="0"/>
                  </a:lnTo>
                  <a:cubicBezTo>
                    <a:pt x="4239461" y="0"/>
                    <a:pt x="4244622" y="5162"/>
                    <a:pt x="4244622" y="11529"/>
                  </a:cubicBezTo>
                  <a:lnTo>
                    <a:pt x="4244622" y="1703721"/>
                  </a:lnTo>
                  <a:cubicBezTo>
                    <a:pt x="4244622" y="1710088"/>
                    <a:pt x="4239461" y="1715250"/>
                    <a:pt x="4233093" y="1715250"/>
                  </a:cubicBezTo>
                  <a:lnTo>
                    <a:pt x="11529" y="1715250"/>
                  </a:lnTo>
                  <a:cubicBezTo>
                    <a:pt x="8471" y="1715250"/>
                    <a:pt x="5539" y="1714035"/>
                    <a:pt x="3377" y="1711873"/>
                  </a:cubicBezTo>
                  <a:cubicBezTo>
                    <a:pt x="1215" y="1709711"/>
                    <a:pt x="0" y="1706779"/>
                    <a:pt x="0" y="1703721"/>
                  </a:cubicBezTo>
                  <a:lnTo>
                    <a:pt x="0" y="11529"/>
                  </a:lnTo>
                  <a:cubicBezTo>
                    <a:pt x="0" y="5162"/>
                    <a:pt x="5162" y="0"/>
                    <a:pt x="11529" y="0"/>
                  </a:cubicBezTo>
                  <a:close/>
                </a:path>
              </a:pathLst>
            </a:custGeom>
            <a:solidFill>
              <a:srgbClr val="000000">
                <a:alpha val="76863"/>
              </a:srgbClr>
            </a:solidFill>
            <a:ln w="19050" cap="rnd">
              <a:solidFill>
                <a:srgbClr val="FFFFFF">
                  <a:alpha val="76863"/>
                </a:srgbClr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44622" cy="1753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7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77352" y="953573"/>
            <a:ext cx="9067445" cy="798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6"/>
              </a:lnSpc>
            </a:pPr>
            <a:r>
              <a:rPr lang="en-US" b="true" sz="5439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STATE OF THE ART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26725" y="1686237"/>
            <a:ext cx="9840261" cy="84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1"/>
              </a:lnSpc>
            </a:pPr>
            <a:r>
              <a:rPr lang="en-US" b="true" sz="5439">
                <a:solidFill>
                  <a:srgbClr val="FB47D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AGENTS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800245" y="962025"/>
            <a:ext cx="6067854" cy="3297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6"/>
              </a:lnSpc>
            </a:pPr>
            <a:r>
              <a:rPr lang="en-US" sz="1773">
                <a:solidFill>
                  <a:srgbClr val="FFFFFF"/>
                </a:solidFill>
                <a:latin typeface="Poppins Extra-Light"/>
                <a:ea typeface="Poppins Extra-Light"/>
                <a:cs typeface="Poppins Extra-Light"/>
                <a:sym typeface="Poppins Extra-Light"/>
              </a:rPr>
              <a:t>최신 AI 코딩 에이전트 비교</a:t>
            </a:r>
          </a:p>
        </p:txBody>
      </p:sp>
      <p:graphicFrame>
        <p:nvGraphicFramePr>
          <p:cNvPr name="Object 9" id="9"/>
          <p:cNvGraphicFramePr/>
          <p:nvPr/>
        </p:nvGraphicFramePr>
        <p:xfrm>
          <a:off x="1418897" y="3058510"/>
          <a:ext cx="6286500" cy="2514600"/>
        </p:xfrm>
        <a:graphic>
          <a:graphicData uri="http://schemas.openxmlformats.org/presentationml/2006/ole">
            <p:oleObj imgW="7543800" imgH="3771900" r:id="rId5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34011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908129">
            <a:off x="-3202967" y="-633048"/>
            <a:ext cx="8274515" cy="11553097"/>
          </a:xfrm>
          <a:custGeom>
            <a:avLst/>
            <a:gdLst/>
            <a:ahLst/>
            <a:cxnLst/>
            <a:rect r="r" b="b" t="t" l="l"/>
            <a:pathLst>
              <a:path h="11553097" w="8274515">
                <a:moveTo>
                  <a:pt x="0" y="0"/>
                </a:moveTo>
                <a:lnTo>
                  <a:pt x="8274515" y="0"/>
                </a:lnTo>
                <a:lnTo>
                  <a:pt x="8274515" y="11553096"/>
                </a:lnTo>
                <a:lnTo>
                  <a:pt x="0" y="11553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1938929" y="4535377"/>
            <a:ext cx="14390886" cy="3675380"/>
            <a:chOff x="0" y="0"/>
            <a:chExt cx="3750482" cy="9578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50482" cy="957860"/>
            </a:xfrm>
            <a:custGeom>
              <a:avLst/>
              <a:gdLst/>
              <a:ahLst/>
              <a:cxnLst/>
              <a:rect r="r" b="b" t="t" l="l"/>
              <a:pathLst>
                <a:path h="957860" w="3750482">
                  <a:moveTo>
                    <a:pt x="10759" y="0"/>
                  </a:moveTo>
                  <a:lnTo>
                    <a:pt x="3739723" y="0"/>
                  </a:lnTo>
                  <a:cubicBezTo>
                    <a:pt x="3742577" y="0"/>
                    <a:pt x="3745313" y="1134"/>
                    <a:pt x="3747331" y="3151"/>
                  </a:cubicBezTo>
                  <a:cubicBezTo>
                    <a:pt x="3749349" y="5169"/>
                    <a:pt x="3750482" y="7906"/>
                    <a:pt x="3750482" y="10759"/>
                  </a:cubicBezTo>
                  <a:lnTo>
                    <a:pt x="3750482" y="947100"/>
                  </a:lnTo>
                  <a:cubicBezTo>
                    <a:pt x="3750482" y="949954"/>
                    <a:pt x="3749349" y="952690"/>
                    <a:pt x="3747331" y="954708"/>
                  </a:cubicBezTo>
                  <a:cubicBezTo>
                    <a:pt x="3745313" y="956726"/>
                    <a:pt x="3742577" y="957860"/>
                    <a:pt x="3739723" y="957860"/>
                  </a:cubicBezTo>
                  <a:lnTo>
                    <a:pt x="10759" y="957860"/>
                  </a:lnTo>
                  <a:cubicBezTo>
                    <a:pt x="7906" y="957860"/>
                    <a:pt x="5169" y="956726"/>
                    <a:pt x="3151" y="954708"/>
                  </a:cubicBezTo>
                  <a:cubicBezTo>
                    <a:pt x="1134" y="952690"/>
                    <a:pt x="0" y="949954"/>
                    <a:pt x="0" y="947100"/>
                  </a:cubicBezTo>
                  <a:lnTo>
                    <a:pt x="0" y="10759"/>
                  </a:lnTo>
                  <a:cubicBezTo>
                    <a:pt x="0" y="7906"/>
                    <a:pt x="1134" y="5169"/>
                    <a:pt x="3151" y="3151"/>
                  </a:cubicBezTo>
                  <a:cubicBezTo>
                    <a:pt x="5169" y="1134"/>
                    <a:pt x="7906" y="0"/>
                    <a:pt x="10759" y="0"/>
                  </a:cubicBezTo>
                  <a:close/>
                </a:path>
              </a:pathLst>
            </a:custGeom>
            <a:solidFill>
              <a:srgbClr val="2C2227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750482" cy="9959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7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522793" y="4934532"/>
            <a:ext cx="13223159" cy="2592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8263" indent="-364131" lvl="1">
              <a:lnSpc>
                <a:spcPts val="5160"/>
              </a:lnSpc>
              <a:buFont typeface="Arial"/>
              <a:buChar char="•"/>
            </a:pPr>
            <a:r>
              <a:rPr lang="en-US" sz="3373">
                <a:solidFill>
                  <a:srgbClr val="FFFFFF"/>
                </a:solidFill>
                <a:latin typeface="Poppins Extra-Light"/>
                <a:ea typeface="Poppins Extra-Light"/>
                <a:cs typeface="Poppins Extra-Light"/>
                <a:sym typeface="Poppins Extra-Light"/>
              </a:rPr>
              <a:t>실제 코드베이스 작업 + 코드 리뷰 → Codex 또는 Claude Code</a:t>
            </a:r>
          </a:p>
          <a:p>
            <a:pPr algn="l" marL="728263" indent="-364131" lvl="1">
              <a:lnSpc>
                <a:spcPts val="5160"/>
              </a:lnSpc>
              <a:buFont typeface="Arial"/>
              <a:buChar char="•"/>
            </a:pPr>
            <a:r>
              <a:rPr lang="en-US" sz="3373">
                <a:solidFill>
                  <a:srgbClr val="FFFFFF"/>
                </a:solidFill>
                <a:latin typeface="Poppins Extra-Light"/>
                <a:ea typeface="Poppins Extra-Light"/>
                <a:cs typeface="Poppins Extra-Light"/>
                <a:sym typeface="Poppins Extra-Light"/>
              </a:rPr>
              <a:t>가볍게 CLI에서 빠르게 코드 생성 → Gemini CLI</a:t>
            </a:r>
          </a:p>
          <a:p>
            <a:pPr algn="l" marL="728263" indent="-364131" lvl="1">
              <a:lnSpc>
                <a:spcPts val="5160"/>
              </a:lnSpc>
              <a:buFont typeface="Arial"/>
              <a:buChar char="•"/>
            </a:pPr>
            <a:r>
              <a:rPr lang="en-US" sz="3373">
                <a:solidFill>
                  <a:srgbClr val="FFFFFF"/>
                </a:solidFill>
                <a:latin typeface="Poppins Extra-Light"/>
                <a:ea typeface="Poppins Extra-Light"/>
                <a:cs typeface="Poppins Extra-Light"/>
                <a:sym typeface="Poppins Extra-Light"/>
              </a:rPr>
              <a:t>웹 기반 즉시 실행 환경 → Replit</a:t>
            </a:r>
          </a:p>
          <a:p>
            <a:pPr algn="l" marL="728263" indent="-364131" lvl="1">
              <a:lnSpc>
                <a:spcPts val="5160"/>
              </a:lnSpc>
              <a:buFont typeface="Arial"/>
              <a:buChar char="•"/>
            </a:pPr>
            <a:r>
              <a:rPr lang="en-US" sz="3373">
                <a:solidFill>
                  <a:srgbClr val="FFFFFF"/>
                </a:solidFill>
                <a:latin typeface="Poppins Extra-Light"/>
                <a:ea typeface="Poppins Extra-Light"/>
                <a:cs typeface="Poppins Extra-Light"/>
                <a:sym typeface="Poppins Extra-Light"/>
              </a:rPr>
              <a:t>개발자 커뮤니티 중심 오픈소스 환경 → Manus AI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89556" y="1458069"/>
            <a:ext cx="9067445" cy="798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6"/>
              </a:lnSpc>
            </a:pPr>
            <a:r>
              <a:rPr lang="en-US" b="true" sz="5439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STATE OF THE ART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38929" y="2190734"/>
            <a:ext cx="9840261" cy="84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1"/>
              </a:lnSpc>
            </a:pPr>
            <a:r>
              <a:rPr lang="en-US" b="true" sz="5439">
                <a:solidFill>
                  <a:srgbClr val="FB47D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AGENTS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34011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908129">
            <a:off x="-3202967" y="-633048"/>
            <a:ext cx="8274515" cy="11553097"/>
          </a:xfrm>
          <a:custGeom>
            <a:avLst/>
            <a:gdLst/>
            <a:ahLst/>
            <a:cxnLst/>
            <a:rect r="r" b="b" t="t" l="l"/>
            <a:pathLst>
              <a:path h="11553097" w="8274515">
                <a:moveTo>
                  <a:pt x="0" y="0"/>
                </a:moveTo>
                <a:lnTo>
                  <a:pt x="8274515" y="0"/>
                </a:lnTo>
                <a:lnTo>
                  <a:pt x="8274515" y="11553096"/>
                </a:lnTo>
                <a:lnTo>
                  <a:pt x="0" y="11553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1938929" y="3431791"/>
            <a:ext cx="14390886" cy="5945615"/>
            <a:chOff x="0" y="0"/>
            <a:chExt cx="3750482" cy="154951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50482" cy="1549517"/>
            </a:xfrm>
            <a:custGeom>
              <a:avLst/>
              <a:gdLst/>
              <a:ahLst/>
              <a:cxnLst/>
              <a:rect r="r" b="b" t="t" l="l"/>
              <a:pathLst>
                <a:path h="1549517" w="3750482">
                  <a:moveTo>
                    <a:pt x="10759" y="0"/>
                  </a:moveTo>
                  <a:lnTo>
                    <a:pt x="3739723" y="0"/>
                  </a:lnTo>
                  <a:cubicBezTo>
                    <a:pt x="3742577" y="0"/>
                    <a:pt x="3745313" y="1134"/>
                    <a:pt x="3747331" y="3151"/>
                  </a:cubicBezTo>
                  <a:cubicBezTo>
                    <a:pt x="3749349" y="5169"/>
                    <a:pt x="3750482" y="7906"/>
                    <a:pt x="3750482" y="10759"/>
                  </a:cubicBezTo>
                  <a:lnTo>
                    <a:pt x="3750482" y="1538757"/>
                  </a:lnTo>
                  <a:cubicBezTo>
                    <a:pt x="3750482" y="1541611"/>
                    <a:pt x="3749349" y="1544348"/>
                    <a:pt x="3747331" y="1546366"/>
                  </a:cubicBezTo>
                  <a:cubicBezTo>
                    <a:pt x="3745313" y="1548383"/>
                    <a:pt x="3742577" y="1549517"/>
                    <a:pt x="3739723" y="1549517"/>
                  </a:cubicBezTo>
                  <a:lnTo>
                    <a:pt x="10759" y="1549517"/>
                  </a:lnTo>
                  <a:cubicBezTo>
                    <a:pt x="7906" y="1549517"/>
                    <a:pt x="5169" y="1548383"/>
                    <a:pt x="3151" y="1546366"/>
                  </a:cubicBezTo>
                  <a:cubicBezTo>
                    <a:pt x="1134" y="1544348"/>
                    <a:pt x="0" y="1541611"/>
                    <a:pt x="0" y="1538757"/>
                  </a:cubicBezTo>
                  <a:lnTo>
                    <a:pt x="0" y="10759"/>
                  </a:lnTo>
                  <a:cubicBezTo>
                    <a:pt x="0" y="7906"/>
                    <a:pt x="1134" y="5169"/>
                    <a:pt x="3151" y="3151"/>
                  </a:cubicBezTo>
                  <a:cubicBezTo>
                    <a:pt x="5169" y="1134"/>
                    <a:pt x="7906" y="0"/>
                    <a:pt x="10759" y="0"/>
                  </a:cubicBezTo>
                  <a:close/>
                </a:path>
              </a:pathLst>
            </a:custGeom>
            <a:solidFill>
              <a:srgbClr val="2C2227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750482" cy="1587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7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838648" y="5455692"/>
            <a:ext cx="12591449" cy="2592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8263" indent="-364131" lvl="1">
              <a:lnSpc>
                <a:spcPts val="5160"/>
              </a:lnSpc>
              <a:buFont typeface="Arial"/>
              <a:buChar char="•"/>
            </a:pPr>
            <a:r>
              <a:rPr lang="en-US" sz="3373">
                <a:solidFill>
                  <a:srgbClr val="FFFFFF"/>
                </a:solidFill>
                <a:latin typeface="Poppins Extra-Light"/>
                <a:ea typeface="Poppins Extra-Light"/>
                <a:cs typeface="Poppins Extra-Light"/>
                <a:sym typeface="Poppins Extra-Light"/>
              </a:rPr>
              <a:t>에이전트는 계획, 추론, 도구 호출, 지속적 상호작용까지 수행</a:t>
            </a:r>
          </a:p>
          <a:p>
            <a:pPr algn="l" marL="728263" indent="-364131" lvl="1">
              <a:lnSpc>
                <a:spcPts val="5160"/>
              </a:lnSpc>
              <a:buFont typeface="Arial"/>
              <a:buChar char="•"/>
            </a:pPr>
            <a:r>
              <a:rPr lang="en-US" sz="3373">
                <a:solidFill>
                  <a:srgbClr val="FFFFFF"/>
                </a:solidFill>
                <a:latin typeface="Poppins Extra-Light"/>
                <a:ea typeface="Poppins Extra-Light"/>
                <a:cs typeface="Poppins Extra-Light"/>
                <a:sym typeface="Poppins Extra-Light"/>
              </a:rPr>
              <a:t>단순 LLM보다 시간/비용/리소스가 훨씬 더 많이 발생함</a:t>
            </a:r>
          </a:p>
          <a:p>
            <a:pPr algn="l" marL="728263" indent="-364131" lvl="1">
              <a:lnSpc>
                <a:spcPts val="5160"/>
              </a:lnSpc>
              <a:buFont typeface="Arial"/>
              <a:buChar char="•"/>
            </a:pPr>
            <a:r>
              <a:rPr lang="en-US" sz="3373">
                <a:solidFill>
                  <a:srgbClr val="FFFFFF"/>
                </a:solidFill>
                <a:latin typeface="Poppins Extra-Light"/>
                <a:ea typeface="Poppins Extra-Light"/>
                <a:cs typeface="Poppins Extra-Light"/>
                <a:sym typeface="Poppins Extra-Light"/>
              </a:rPr>
              <a:t>예: ReAct, AutoGen, LangGraph 기반 에이전트 → 호출 비용↑</a:t>
            </a:r>
          </a:p>
          <a:p>
            <a:pPr algn="l" marL="728263" indent="-364131" lvl="1">
              <a:lnSpc>
                <a:spcPts val="5160"/>
              </a:lnSpc>
              <a:buFont typeface="Arial"/>
              <a:buChar char="•"/>
            </a:pPr>
            <a:r>
              <a:rPr lang="en-US" sz="3373">
                <a:solidFill>
                  <a:srgbClr val="FFFFFF"/>
                </a:solidFill>
                <a:latin typeface="Poppins Extra-Light"/>
                <a:ea typeface="Poppins Extra-Light"/>
                <a:cs typeface="Poppins Extra-Light"/>
                <a:sym typeface="Poppins Extra-Light"/>
              </a:rPr>
              <a:t>잘못된 프롬프트 하나로 수십 번의 API 호출이 반복될 수 있음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89556" y="1458069"/>
            <a:ext cx="9067445" cy="798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6"/>
              </a:lnSpc>
            </a:pPr>
            <a:r>
              <a:rPr lang="en-US" b="true" sz="5439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PROMPT ENGINEERING for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38929" y="2190734"/>
            <a:ext cx="9840261" cy="84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1"/>
              </a:lnSpc>
            </a:pPr>
            <a:r>
              <a:rPr lang="en-US" b="true" sz="5439">
                <a:solidFill>
                  <a:srgbClr val="FB47D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AGENTS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838648" y="4357422"/>
            <a:ext cx="3085009" cy="661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7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왜 중요한가?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34011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908129">
            <a:off x="-3202967" y="-633048"/>
            <a:ext cx="8274515" cy="11553097"/>
          </a:xfrm>
          <a:custGeom>
            <a:avLst/>
            <a:gdLst/>
            <a:ahLst/>
            <a:cxnLst/>
            <a:rect r="r" b="b" t="t" l="l"/>
            <a:pathLst>
              <a:path h="11553097" w="8274515">
                <a:moveTo>
                  <a:pt x="0" y="0"/>
                </a:moveTo>
                <a:lnTo>
                  <a:pt x="8274515" y="0"/>
                </a:lnTo>
                <a:lnTo>
                  <a:pt x="8274515" y="11553096"/>
                </a:lnTo>
                <a:lnTo>
                  <a:pt x="0" y="11553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1938929" y="3431791"/>
            <a:ext cx="14390886" cy="5945615"/>
            <a:chOff x="0" y="0"/>
            <a:chExt cx="3750482" cy="154951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50482" cy="1549517"/>
            </a:xfrm>
            <a:custGeom>
              <a:avLst/>
              <a:gdLst/>
              <a:ahLst/>
              <a:cxnLst/>
              <a:rect r="r" b="b" t="t" l="l"/>
              <a:pathLst>
                <a:path h="1549517" w="3750482">
                  <a:moveTo>
                    <a:pt x="10759" y="0"/>
                  </a:moveTo>
                  <a:lnTo>
                    <a:pt x="3739723" y="0"/>
                  </a:lnTo>
                  <a:cubicBezTo>
                    <a:pt x="3742577" y="0"/>
                    <a:pt x="3745313" y="1134"/>
                    <a:pt x="3747331" y="3151"/>
                  </a:cubicBezTo>
                  <a:cubicBezTo>
                    <a:pt x="3749349" y="5169"/>
                    <a:pt x="3750482" y="7906"/>
                    <a:pt x="3750482" y="10759"/>
                  </a:cubicBezTo>
                  <a:lnTo>
                    <a:pt x="3750482" y="1538757"/>
                  </a:lnTo>
                  <a:cubicBezTo>
                    <a:pt x="3750482" y="1541611"/>
                    <a:pt x="3749349" y="1544348"/>
                    <a:pt x="3747331" y="1546366"/>
                  </a:cubicBezTo>
                  <a:cubicBezTo>
                    <a:pt x="3745313" y="1548383"/>
                    <a:pt x="3742577" y="1549517"/>
                    <a:pt x="3739723" y="1549517"/>
                  </a:cubicBezTo>
                  <a:lnTo>
                    <a:pt x="10759" y="1549517"/>
                  </a:lnTo>
                  <a:cubicBezTo>
                    <a:pt x="7906" y="1549517"/>
                    <a:pt x="5169" y="1548383"/>
                    <a:pt x="3151" y="1546366"/>
                  </a:cubicBezTo>
                  <a:cubicBezTo>
                    <a:pt x="1134" y="1544348"/>
                    <a:pt x="0" y="1541611"/>
                    <a:pt x="0" y="1538757"/>
                  </a:cubicBezTo>
                  <a:lnTo>
                    <a:pt x="0" y="10759"/>
                  </a:lnTo>
                  <a:cubicBezTo>
                    <a:pt x="0" y="7906"/>
                    <a:pt x="1134" y="5169"/>
                    <a:pt x="3151" y="3151"/>
                  </a:cubicBezTo>
                  <a:cubicBezTo>
                    <a:pt x="5169" y="1134"/>
                    <a:pt x="7906" y="0"/>
                    <a:pt x="10759" y="0"/>
                  </a:cubicBezTo>
                  <a:close/>
                </a:path>
              </a:pathLst>
            </a:custGeom>
            <a:solidFill>
              <a:srgbClr val="2C2227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750482" cy="1587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7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838648" y="5455692"/>
            <a:ext cx="12591449" cy="25923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8263" indent="-364131" lvl="1">
              <a:lnSpc>
                <a:spcPts val="5160"/>
              </a:lnSpc>
              <a:buFont typeface="Arial"/>
              <a:buChar char="•"/>
            </a:pPr>
            <a:r>
              <a:rPr lang="en-US" sz="3373">
                <a:solidFill>
                  <a:srgbClr val="FFFFFF"/>
                </a:solidFill>
                <a:latin typeface="Poppins Extra-Light"/>
                <a:ea typeface="Poppins Extra-Light"/>
                <a:cs typeface="Poppins Extra-Light"/>
                <a:sym typeface="Poppins Extra-Light"/>
              </a:rPr>
              <a:t>과한 자유도: 책임 없는 실행 결과</a:t>
            </a:r>
          </a:p>
          <a:p>
            <a:pPr algn="l">
              <a:lnSpc>
                <a:spcPts val="5160"/>
              </a:lnSpc>
            </a:pPr>
          </a:p>
          <a:p>
            <a:pPr algn="l">
              <a:lnSpc>
                <a:spcPts val="5160"/>
              </a:lnSpc>
            </a:pPr>
            <a:r>
              <a:rPr lang="en-US" sz="3373">
                <a:solidFill>
                  <a:srgbClr val="FFFFFF"/>
                </a:solidFill>
                <a:latin typeface="Poppins Extra-Light"/>
                <a:ea typeface="Poppins Extra-Light"/>
                <a:cs typeface="Poppins Extra-Light"/>
                <a:sym typeface="Poppins Extra-Light"/>
              </a:rPr>
              <a:t>→ "프롬프트는 사양서(spec)이다. 명확하게 작성하지 않으면, 팀원이 아니라 혼란을 야기하는 실행자다."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89556" y="1458069"/>
            <a:ext cx="9067445" cy="798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6"/>
              </a:lnSpc>
            </a:pPr>
            <a:r>
              <a:rPr lang="en-US" b="true" sz="5439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PROMPT ENGINEERING for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38929" y="2190734"/>
            <a:ext cx="9840261" cy="84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1"/>
              </a:lnSpc>
            </a:pPr>
            <a:r>
              <a:rPr lang="en-US" b="true" sz="5439">
                <a:solidFill>
                  <a:srgbClr val="FB47D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AGENTS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838648" y="4357422"/>
            <a:ext cx="3085009" cy="661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7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왜 중요한가?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34011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908129">
            <a:off x="-3202967" y="-633048"/>
            <a:ext cx="8274515" cy="11553097"/>
          </a:xfrm>
          <a:custGeom>
            <a:avLst/>
            <a:gdLst/>
            <a:ahLst/>
            <a:cxnLst/>
            <a:rect r="r" b="b" t="t" l="l"/>
            <a:pathLst>
              <a:path h="11553097" w="8274515">
                <a:moveTo>
                  <a:pt x="0" y="0"/>
                </a:moveTo>
                <a:lnTo>
                  <a:pt x="8274515" y="0"/>
                </a:lnTo>
                <a:lnTo>
                  <a:pt x="8274515" y="11553096"/>
                </a:lnTo>
                <a:lnTo>
                  <a:pt x="0" y="11553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1938929" y="3431791"/>
            <a:ext cx="14390886" cy="5945615"/>
            <a:chOff x="0" y="0"/>
            <a:chExt cx="3750482" cy="154951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50482" cy="1549517"/>
            </a:xfrm>
            <a:custGeom>
              <a:avLst/>
              <a:gdLst/>
              <a:ahLst/>
              <a:cxnLst/>
              <a:rect r="r" b="b" t="t" l="l"/>
              <a:pathLst>
                <a:path h="1549517" w="3750482">
                  <a:moveTo>
                    <a:pt x="10759" y="0"/>
                  </a:moveTo>
                  <a:lnTo>
                    <a:pt x="3739723" y="0"/>
                  </a:lnTo>
                  <a:cubicBezTo>
                    <a:pt x="3742577" y="0"/>
                    <a:pt x="3745313" y="1134"/>
                    <a:pt x="3747331" y="3151"/>
                  </a:cubicBezTo>
                  <a:cubicBezTo>
                    <a:pt x="3749349" y="5169"/>
                    <a:pt x="3750482" y="7906"/>
                    <a:pt x="3750482" y="10759"/>
                  </a:cubicBezTo>
                  <a:lnTo>
                    <a:pt x="3750482" y="1538757"/>
                  </a:lnTo>
                  <a:cubicBezTo>
                    <a:pt x="3750482" y="1541611"/>
                    <a:pt x="3749349" y="1544348"/>
                    <a:pt x="3747331" y="1546366"/>
                  </a:cubicBezTo>
                  <a:cubicBezTo>
                    <a:pt x="3745313" y="1548383"/>
                    <a:pt x="3742577" y="1549517"/>
                    <a:pt x="3739723" y="1549517"/>
                  </a:cubicBezTo>
                  <a:lnTo>
                    <a:pt x="10759" y="1549517"/>
                  </a:lnTo>
                  <a:cubicBezTo>
                    <a:pt x="7906" y="1549517"/>
                    <a:pt x="5169" y="1548383"/>
                    <a:pt x="3151" y="1546366"/>
                  </a:cubicBezTo>
                  <a:cubicBezTo>
                    <a:pt x="1134" y="1544348"/>
                    <a:pt x="0" y="1541611"/>
                    <a:pt x="0" y="1538757"/>
                  </a:cubicBezTo>
                  <a:lnTo>
                    <a:pt x="0" y="10759"/>
                  </a:lnTo>
                  <a:cubicBezTo>
                    <a:pt x="0" y="7906"/>
                    <a:pt x="1134" y="5169"/>
                    <a:pt x="3151" y="3151"/>
                  </a:cubicBezTo>
                  <a:cubicBezTo>
                    <a:pt x="5169" y="1134"/>
                    <a:pt x="7906" y="0"/>
                    <a:pt x="10759" y="0"/>
                  </a:cubicBezTo>
                  <a:close/>
                </a:path>
              </a:pathLst>
            </a:custGeom>
            <a:solidFill>
              <a:srgbClr val="2C2227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750482" cy="1587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7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838648" y="5455692"/>
            <a:ext cx="12591449" cy="19446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8263" indent="-364131" lvl="1">
              <a:lnSpc>
                <a:spcPts val="5160"/>
              </a:lnSpc>
              <a:buAutoNum type="arabicPeriod" startAt="1"/>
            </a:pPr>
            <a:r>
              <a:rPr lang="en-US" sz="3373">
                <a:solidFill>
                  <a:srgbClr val="FFFFFF"/>
                </a:solidFill>
                <a:latin typeface="Poppins Extra-Light"/>
                <a:ea typeface="Poppins Extra-Light"/>
                <a:cs typeface="Poppins Extra-Light"/>
                <a:sym typeface="Poppins Extra-Light"/>
              </a:rPr>
              <a:t> 역할과 목표를 명확히 지정하라</a:t>
            </a:r>
          </a:p>
          <a:p>
            <a:pPr algn="l" marL="728263" indent="-364131" lvl="1">
              <a:lnSpc>
                <a:spcPts val="5160"/>
              </a:lnSpc>
              <a:buAutoNum type="arabicPeriod" startAt="1"/>
            </a:pPr>
            <a:r>
              <a:rPr lang="en-US" sz="3373">
                <a:solidFill>
                  <a:srgbClr val="FFFFFF"/>
                </a:solidFill>
                <a:latin typeface="Poppins Extra-Light"/>
                <a:ea typeface="Poppins Extra-Light"/>
                <a:cs typeface="Poppins Extra-Light"/>
                <a:sym typeface="Poppins Extra-Light"/>
              </a:rPr>
              <a:t> 정확한 맥락을 반드시 포함하라</a:t>
            </a:r>
          </a:p>
          <a:p>
            <a:pPr algn="l" marL="728263" indent="-364131" lvl="1">
              <a:lnSpc>
                <a:spcPts val="5160"/>
              </a:lnSpc>
              <a:buAutoNum type="arabicPeriod" startAt="1"/>
            </a:pPr>
            <a:r>
              <a:rPr lang="en-US" sz="3373">
                <a:solidFill>
                  <a:srgbClr val="FFFFFF"/>
                </a:solidFill>
                <a:latin typeface="Poppins Extra-Light"/>
                <a:ea typeface="Poppins Extra-Light"/>
                <a:cs typeface="Poppins Extra-Light"/>
                <a:sym typeface="Poppins Extra-Light"/>
              </a:rPr>
              <a:t> 실행 흐름을 제한하고 안내하라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89556" y="1458069"/>
            <a:ext cx="9067445" cy="798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6"/>
              </a:lnSpc>
            </a:pPr>
            <a:r>
              <a:rPr lang="en-US" b="true" sz="5439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PROMPT ENGINEERING for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38929" y="2190734"/>
            <a:ext cx="9840261" cy="84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1"/>
              </a:lnSpc>
            </a:pPr>
            <a:r>
              <a:rPr lang="en-US" b="true" sz="5439">
                <a:solidFill>
                  <a:srgbClr val="FB47D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AGENTS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76633" y="3997033"/>
            <a:ext cx="7620397" cy="661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70"/>
              </a:lnSpc>
              <a:spcBef>
                <a:spcPct val="0"/>
              </a:spcBef>
            </a:pPr>
            <a:r>
              <a:rPr lang="en-US" b="true" sz="4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프롬프트 엔지니어링의 3대 원칙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34011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908129">
            <a:off x="-3202967" y="-633048"/>
            <a:ext cx="8274515" cy="11553097"/>
          </a:xfrm>
          <a:custGeom>
            <a:avLst/>
            <a:gdLst/>
            <a:ahLst/>
            <a:cxnLst/>
            <a:rect r="r" b="b" t="t" l="l"/>
            <a:pathLst>
              <a:path h="11553097" w="8274515">
                <a:moveTo>
                  <a:pt x="0" y="0"/>
                </a:moveTo>
                <a:lnTo>
                  <a:pt x="8274515" y="0"/>
                </a:lnTo>
                <a:lnTo>
                  <a:pt x="8274515" y="11553096"/>
                </a:lnTo>
                <a:lnTo>
                  <a:pt x="0" y="11553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1938929" y="3431791"/>
            <a:ext cx="14390886" cy="5945615"/>
            <a:chOff x="0" y="0"/>
            <a:chExt cx="3750482" cy="154951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50482" cy="1549517"/>
            </a:xfrm>
            <a:custGeom>
              <a:avLst/>
              <a:gdLst/>
              <a:ahLst/>
              <a:cxnLst/>
              <a:rect r="r" b="b" t="t" l="l"/>
              <a:pathLst>
                <a:path h="1549517" w="3750482">
                  <a:moveTo>
                    <a:pt x="10759" y="0"/>
                  </a:moveTo>
                  <a:lnTo>
                    <a:pt x="3739723" y="0"/>
                  </a:lnTo>
                  <a:cubicBezTo>
                    <a:pt x="3742577" y="0"/>
                    <a:pt x="3745313" y="1134"/>
                    <a:pt x="3747331" y="3151"/>
                  </a:cubicBezTo>
                  <a:cubicBezTo>
                    <a:pt x="3749349" y="5169"/>
                    <a:pt x="3750482" y="7906"/>
                    <a:pt x="3750482" y="10759"/>
                  </a:cubicBezTo>
                  <a:lnTo>
                    <a:pt x="3750482" y="1538757"/>
                  </a:lnTo>
                  <a:cubicBezTo>
                    <a:pt x="3750482" y="1541611"/>
                    <a:pt x="3749349" y="1544348"/>
                    <a:pt x="3747331" y="1546366"/>
                  </a:cubicBezTo>
                  <a:cubicBezTo>
                    <a:pt x="3745313" y="1548383"/>
                    <a:pt x="3742577" y="1549517"/>
                    <a:pt x="3739723" y="1549517"/>
                  </a:cubicBezTo>
                  <a:lnTo>
                    <a:pt x="10759" y="1549517"/>
                  </a:lnTo>
                  <a:cubicBezTo>
                    <a:pt x="7906" y="1549517"/>
                    <a:pt x="5169" y="1548383"/>
                    <a:pt x="3151" y="1546366"/>
                  </a:cubicBezTo>
                  <a:cubicBezTo>
                    <a:pt x="1134" y="1544348"/>
                    <a:pt x="0" y="1541611"/>
                    <a:pt x="0" y="1538757"/>
                  </a:cubicBezTo>
                  <a:lnTo>
                    <a:pt x="0" y="10759"/>
                  </a:lnTo>
                  <a:cubicBezTo>
                    <a:pt x="0" y="7906"/>
                    <a:pt x="1134" y="5169"/>
                    <a:pt x="3151" y="3151"/>
                  </a:cubicBezTo>
                  <a:cubicBezTo>
                    <a:pt x="5169" y="1134"/>
                    <a:pt x="7906" y="0"/>
                    <a:pt x="10759" y="0"/>
                  </a:cubicBezTo>
                  <a:close/>
                </a:path>
              </a:pathLst>
            </a:custGeom>
            <a:solidFill>
              <a:srgbClr val="2C2227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750482" cy="15876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7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848276" y="5967872"/>
            <a:ext cx="12591449" cy="1296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60"/>
              </a:lnSpc>
            </a:pPr>
            <a:r>
              <a:rPr lang="en-US" sz="3373">
                <a:solidFill>
                  <a:srgbClr val="FFFFFF"/>
                </a:solidFill>
                <a:latin typeface="Poppins Extra-Light"/>
                <a:ea typeface="Poppins Extra-Light"/>
                <a:cs typeface="Poppins Extra-Light"/>
                <a:sym typeface="Poppins Extra-Light"/>
              </a:rPr>
              <a:t>❌ 잘못된 프롬프트 (모호한 요청)</a:t>
            </a:r>
          </a:p>
          <a:p>
            <a:pPr algn="ctr">
              <a:lnSpc>
                <a:spcPts val="5160"/>
              </a:lnSpc>
            </a:pPr>
            <a:r>
              <a:rPr lang="en-US" sz="3373">
                <a:solidFill>
                  <a:srgbClr val="FFFFFF"/>
                </a:solidFill>
                <a:latin typeface="Poppins Extra-Light"/>
                <a:ea typeface="Poppins Extra-Light"/>
                <a:cs typeface="Poppins Extra-Light"/>
                <a:sym typeface="Poppins Extra-Light"/>
              </a:rPr>
              <a:t>ASCII 아트 만들어줘 그리고 소리도 나게 해줘.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89556" y="1458069"/>
            <a:ext cx="9067445" cy="798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6"/>
              </a:lnSpc>
            </a:pPr>
            <a:r>
              <a:rPr lang="en-US" b="true" sz="5439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PROMPT ENGINEERING for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38929" y="2190734"/>
            <a:ext cx="9840261" cy="84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1"/>
              </a:lnSpc>
            </a:pPr>
            <a:r>
              <a:rPr lang="en-US" b="true" sz="5439">
                <a:solidFill>
                  <a:srgbClr val="FB47D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AGENTS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195192" y="3791727"/>
            <a:ext cx="13847569" cy="1585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70"/>
              </a:lnSpc>
            </a:pPr>
            <a:r>
              <a:rPr lang="en-US" sz="4500" b="true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프롬프트 엔지니어링의 예: </a:t>
            </a:r>
          </a:p>
          <a:p>
            <a:pPr algn="ctr">
              <a:lnSpc>
                <a:spcPts val="3710"/>
              </a:lnSpc>
            </a:pPr>
          </a:p>
          <a:p>
            <a:pPr algn="ctr">
              <a:lnSpc>
                <a:spcPts val="3710"/>
              </a:lnSpc>
              <a:spcBef>
                <a:spcPct val="0"/>
              </a:spcBef>
            </a:pPr>
            <a:r>
              <a:rPr lang="en-US" b="true" sz="3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소리나는 ASCII 그리기 도구 만들기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34011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908129">
            <a:off x="-3202967" y="-633048"/>
            <a:ext cx="8274515" cy="11553097"/>
          </a:xfrm>
          <a:custGeom>
            <a:avLst/>
            <a:gdLst/>
            <a:ahLst/>
            <a:cxnLst/>
            <a:rect r="r" b="b" t="t" l="l"/>
            <a:pathLst>
              <a:path h="11553097" w="8274515">
                <a:moveTo>
                  <a:pt x="0" y="0"/>
                </a:moveTo>
                <a:lnTo>
                  <a:pt x="8274515" y="0"/>
                </a:lnTo>
                <a:lnTo>
                  <a:pt x="8274515" y="11553096"/>
                </a:lnTo>
                <a:lnTo>
                  <a:pt x="0" y="11553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1938929" y="541718"/>
            <a:ext cx="14390886" cy="8835687"/>
            <a:chOff x="0" y="0"/>
            <a:chExt cx="3750482" cy="23027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50482" cy="2302714"/>
            </a:xfrm>
            <a:custGeom>
              <a:avLst/>
              <a:gdLst/>
              <a:ahLst/>
              <a:cxnLst/>
              <a:rect r="r" b="b" t="t" l="l"/>
              <a:pathLst>
                <a:path h="2302714" w="3750482">
                  <a:moveTo>
                    <a:pt x="10759" y="0"/>
                  </a:moveTo>
                  <a:lnTo>
                    <a:pt x="3739723" y="0"/>
                  </a:lnTo>
                  <a:cubicBezTo>
                    <a:pt x="3742577" y="0"/>
                    <a:pt x="3745313" y="1134"/>
                    <a:pt x="3747331" y="3151"/>
                  </a:cubicBezTo>
                  <a:cubicBezTo>
                    <a:pt x="3749349" y="5169"/>
                    <a:pt x="3750482" y="7906"/>
                    <a:pt x="3750482" y="10759"/>
                  </a:cubicBezTo>
                  <a:lnTo>
                    <a:pt x="3750482" y="2291954"/>
                  </a:lnTo>
                  <a:cubicBezTo>
                    <a:pt x="3750482" y="2294808"/>
                    <a:pt x="3749349" y="2297544"/>
                    <a:pt x="3747331" y="2299562"/>
                  </a:cubicBezTo>
                  <a:cubicBezTo>
                    <a:pt x="3745313" y="2301580"/>
                    <a:pt x="3742577" y="2302714"/>
                    <a:pt x="3739723" y="2302714"/>
                  </a:cubicBezTo>
                  <a:lnTo>
                    <a:pt x="10759" y="2302714"/>
                  </a:lnTo>
                  <a:cubicBezTo>
                    <a:pt x="7906" y="2302714"/>
                    <a:pt x="5169" y="2301580"/>
                    <a:pt x="3151" y="2299562"/>
                  </a:cubicBezTo>
                  <a:cubicBezTo>
                    <a:pt x="1134" y="2297544"/>
                    <a:pt x="0" y="2294808"/>
                    <a:pt x="0" y="2291954"/>
                  </a:cubicBezTo>
                  <a:lnTo>
                    <a:pt x="0" y="10759"/>
                  </a:lnTo>
                  <a:cubicBezTo>
                    <a:pt x="0" y="7906"/>
                    <a:pt x="1134" y="5169"/>
                    <a:pt x="3151" y="3151"/>
                  </a:cubicBezTo>
                  <a:cubicBezTo>
                    <a:pt x="5169" y="1134"/>
                    <a:pt x="7906" y="0"/>
                    <a:pt x="10759" y="0"/>
                  </a:cubicBezTo>
                  <a:close/>
                </a:path>
              </a:pathLst>
            </a:custGeom>
            <a:solidFill>
              <a:srgbClr val="2C2227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750482" cy="23408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7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052169" y="773747"/>
            <a:ext cx="13847569" cy="519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0"/>
              </a:lnSpc>
              <a:spcBef>
                <a:spcPct val="0"/>
              </a:spcBef>
            </a:pPr>
            <a:r>
              <a:rPr lang="en-US" b="true" sz="3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✅ 개선된 프롬프트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09448" y="1873642"/>
            <a:ext cx="13869103" cy="6558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5"/>
              </a:lnSpc>
              <a:spcBef>
                <a:spcPct val="0"/>
              </a:spcBef>
            </a:pPr>
            <a:r>
              <a:rPr lang="en-US" b="true" sz="3259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💡 역할 (Role):</a:t>
            </a:r>
          </a:p>
          <a:p>
            <a:pPr algn="l">
              <a:lnSpc>
                <a:spcPts val="3455"/>
              </a:lnSpc>
              <a:spcBef>
                <a:spcPct val="0"/>
              </a:spcBef>
            </a:pPr>
            <a:r>
              <a:rPr lang="en-US" b="true" sz="3259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너는 인터랙티브 멀티미디어 아트 도구를 만드는 프론트엔드 개발 에이전트이다.  </a:t>
            </a:r>
          </a:p>
          <a:p>
            <a:pPr algn="l">
              <a:lnSpc>
                <a:spcPts val="3455"/>
              </a:lnSpc>
              <a:spcBef>
                <a:spcPct val="0"/>
              </a:spcBef>
            </a:pPr>
            <a:r>
              <a:rPr lang="en-US" b="true" sz="3259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사용자가 ASCII 문자로 그림을 그리고, 그에 맞춰 사운드 피드백을 받을 수 있는 **창의적이고 즐거운 사용자 경험**을 제공하는 웹 애플리케이션을 작성하라.</a:t>
            </a:r>
          </a:p>
          <a:p>
            <a:pPr algn="l">
              <a:lnSpc>
                <a:spcPts val="3455"/>
              </a:lnSpc>
              <a:spcBef>
                <a:spcPct val="0"/>
              </a:spcBef>
            </a:pPr>
          </a:p>
          <a:p>
            <a:pPr algn="l">
              <a:lnSpc>
                <a:spcPts val="3455"/>
              </a:lnSpc>
              <a:spcBef>
                <a:spcPct val="0"/>
              </a:spcBef>
            </a:pPr>
            <a:r>
              <a:rPr lang="en-US" b="true" sz="3259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🎯 목표 (Goal):</a:t>
            </a:r>
          </a:p>
          <a:p>
            <a:pPr algn="l">
              <a:lnSpc>
                <a:spcPts val="3455"/>
              </a:lnSpc>
              <a:spcBef>
                <a:spcPct val="0"/>
              </a:spcBef>
            </a:pPr>
            <a:r>
              <a:rPr lang="en-US" b="true" sz="3259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아래 기능을 포함한 **ASCII 아트 그리기 도구**를 JavaScript로 작성하고, HTML5 Canvas 또는 유사 UI 요소를 사용해 **브라우저에서 즉시 동작 가능**하게 만들어라.</a:t>
            </a:r>
          </a:p>
          <a:p>
            <a:pPr algn="l">
              <a:lnSpc>
                <a:spcPts val="3455"/>
              </a:lnSpc>
              <a:spcBef>
                <a:spcPct val="0"/>
              </a:spcBef>
            </a:pPr>
          </a:p>
          <a:p>
            <a:pPr algn="l">
              <a:lnSpc>
                <a:spcPts val="3455"/>
              </a:lnSpc>
              <a:spcBef>
                <a:spcPct val="0"/>
              </a:spcBef>
            </a:pPr>
            <a:r>
              <a:rPr lang="en-US" b="true" sz="3259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📦 기술 스택:</a:t>
            </a:r>
          </a:p>
          <a:p>
            <a:pPr algn="l">
              <a:lnSpc>
                <a:spcPts val="3455"/>
              </a:lnSpc>
              <a:spcBef>
                <a:spcPct val="0"/>
              </a:spcBef>
            </a:pPr>
            <a:r>
              <a:rPr lang="en-US" b="true" sz="3259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- HTML5, CSS3, JavaScript</a:t>
            </a:r>
          </a:p>
          <a:p>
            <a:pPr algn="l">
              <a:lnSpc>
                <a:spcPts val="3455"/>
              </a:lnSpc>
              <a:spcBef>
                <a:spcPct val="0"/>
              </a:spcBef>
            </a:pPr>
            <a:r>
              <a:rPr lang="en-US" b="true" sz="3259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- Web Audio API 또는 Tone.js (음악 피드백 처리)</a:t>
            </a:r>
          </a:p>
          <a:p>
            <a:pPr algn="l">
              <a:lnSpc>
                <a:spcPts val="3455"/>
              </a:lnSpc>
              <a:spcBef>
                <a:spcPct val="0"/>
              </a:spcBef>
            </a:pPr>
            <a:r>
              <a:rPr lang="en-US" b="true" sz="3259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- 모바일 터치 입력 대응 (pointer events)</a:t>
            </a:r>
          </a:p>
          <a:p>
            <a:pPr algn="l">
              <a:lnSpc>
                <a:spcPts val="3455"/>
              </a:lnSpc>
              <a:spcBef>
                <a:spcPct val="0"/>
              </a:spcBef>
            </a:pPr>
            <a:r>
              <a:rPr lang="en-US" b="true" sz="3259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- 부트스트랩 또는 Tailwind 없이 순수 스타일링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34011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908129">
            <a:off x="-3202967" y="-633048"/>
            <a:ext cx="8274515" cy="11553097"/>
          </a:xfrm>
          <a:custGeom>
            <a:avLst/>
            <a:gdLst/>
            <a:ahLst/>
            <a:cxnLst/>
            <a:rect r="r" b="b" t="t" l="l"/>
            <a:pathLst>
              <a:path h="11553097" w="8274515">
                <a:moveTo>
                  <a:pt x="0" y="0"/>
                </a:moveTo>
                <a:lnTo>
                  <a:pt x="8274515" y="0"/>
                </a:lnTo>
                <a:lnTo>
                  <a:pt x="8274515" y="11553096"/>
                </a:lnTo>
                <a:lnTo>
                  <a:pt x="0" y="11553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1938929" y="541718"/>
            <a:ext cx="14390886" cy="8835687"/>
            <a:chOff x="0" y="0"/>
            <a:chExt cx="3750482" cy="23027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50482" cy="2302714"/>
            </a:xfrm>
            <a:custGeom>
              <a:avLst/>
              <a:gdLst/>
              <a:ahLst/>
              <a:cxnLst/>
              <a:rect r="r" b="b" t="t" l="l"/>
              <a:pathLst>
                <a:path h="2302714" w="3750482">
                  <a:moveTo>
                    <a:pt x="10759" y="0"/>
                  </a:moveTo>
                  <a:lnTo>
                    <a:pt x="3739723" y="0"/>
                  </a:lnTo>
                  <a:cubicBezTo>
                    <a:pt x="3742577" y="0"/>
                    <a:pt x="3745313" y="1134"/>
                    <a:pt x="3747331" y="3151"/>
                  </a:cubicBezTo>
                  <a:cubicBezTo>
                    <a:pt x="3749349" y="5169"/>
                    <a:pt x="3750482" y="7906"/>
                    <a:pt x="3750482" y="10759"/>
                  </a:cubicBezTo>
                  <a:lnTo>
                    <a:pt x="3750482" y="2291954"/>
                  </a:lnTo>
                  <a:cubicBezTo>
                    <a:pt x="3750482" y="2294808"/>
                    <a:pt x="3749349" y="2297544"/>
                    <a:pt x="3747331" y="2299562"/>
                  </a:cubicBezTo>
                  <a:cubicBezTo>
                    <a:pt x="3745313" y="2301580"/>
                    <a:pt x="3742577" y="2302714"/>
                    <a:pt x="3739723" y="2302714"/>
                  </a:cubicBezTo>
                  <a:lnTo>
                    <a:pt x="10759" y="2302714"/>
                  </a:lnTo>
                  <a:cubicBezTo>
                    <a:pt x="7906" y="2302714"/>
                    <a:pt x="5169" y="2301580"/>
                    <a:pt x="3151" y="2299562"/>
                  </a:cubicBezTo>
                  <a:cubicBezTo>
                    <a:pt x="1134" y="2297544"/>
                    <a:pt x="0" y="2294808"/>
                    <a:pt x="0" y="2291954"/>
                  </a:cubicBezTo>
                  <a:lnTo>
                    <a:pt x="0" y="10759"/>
                  </a:lnTo>
                  <a:cubicBezTo>
                    <a:pt x="0" y="7906"/>
                    <a:pt x="1134" y="5169"/>
                    <a:pt x="3151" y="3151"/>
                  </a:cubicBezTo>
                  <a:cubicBezTo>
                    <a:pt x="5169" y="1134"/>
                    <a:pt x="7906" y="0"/>
                    <a:pt x="10759" y="0"/>
                  </a:cubicBezTo>
                  <a:close/>
                </a:path>
              </a:pathLst>
            </a:custGeom>
            <a:solidFill>
              <a:srgbClr val="2C2227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750482" cy="23408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7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052169" y="773747"/>
            <a:ext cx="13847569" cy="519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0"/>
              </a:lnSpc>
              <a:spcBef>
                <a:spcPct val="0"/>
              </a:spcBef>
            </a:pPr>
            <a:r>
              <a:rPr lang="en-US" b="true" sz="3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✅ 개선된 프롬프트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09448" y="1593654"/>
            <a:ext cx="13690290" cy="7664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6"/>
              </a:lnSpc>
              <a:spcBef>
                <a:spcPct val="0"/>
              </a:spcBef>
            </a:pPr>
            <a:r>
              <a:rPr lang="en-US" b="true" sz="272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🧱</a:t>
            </a:r>
            <a:r>
              <a:rPr lang="en-US" b="true" sz="272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기능 요건 (Requirements):</a:t>
            </a:r>
          </a:p>
          <a:p>
            <a:pPr algn="l">
              <a:lnSpc>
                <a:spcPts val="2886"/>
              </a:lnSpc>
              <a:spcBef>
                <a:spcPct val="0"/>
              </a:spcBef>
            </a:pPr>
          </a:p>
          <a:p>
            <a:pPr algn="l">
              <a:lnSpc>
                <a:spcPts val="2886"/>
              </a:lnSpc>
              <a:spcBef>
                <a:spcPct val="0"/>
              </a:spcBef>
            </a:pPr>
            <a:r>
              <a:rPr lang="en-US" b="true" sz="272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1. **캔버스 생성**: 사용자가 클릭 또는 드래그로 **그릴 수 있는 칸 형태의 그리드 기반 캔버스**를 제공한다.</a:t>
            </a:r>
          </a:p>
          <a:p>
            <a:pPr algn="l">
              <a:lnSpc>
                <a:spcPts val="2886"/>
              </a:lnSpc>
              <a:spcBef>
                <a:spcPct val="0"/>
              </a:spcBef>
            </a:pPr>
          </a:p>
          <a:p>
            <a:pPr algn="l">
              <a:lnSpc>
                <a:spcPts val="2886"/>
              </a:lnSpc>
              <a:spcBef>
                <a:spcPct val="0"/>
              </a:spcBef>
            </a:pPr>
            <a:r>
              <a:rPr lang="en-US" b="true" sz="272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2. **ASCII 문자 배치**: 사용자가 드래그하면 현재 선택된 패턴 세트의 ASCII 문자(예: *, #, @, %, ◼ 등)를 해당 위치에 출력한다.</a:t>
            </a:r>
          </a:p>
          <a:p>
            <a:pPr algn="l">
              <a:lnSpc>
                <a:spcPts val="2886"/>
              </a:lnSpc>
              <a:spcBef>
                <a:spcPct val="0"/>
              </a:spcBef>
            </a:pPr>
          </a:p>
          <a:p>
            <a:pPr algn="l">
              <a:lnSpc>
                <a:spcPts val="2886"/>
              </a:lnSpc>
              <a:spcBef>
                <a:spcPct val="0"/>
              </a:spcBef>
            </a:pPr>
            <a:r>
              <a:rPr lang="en-US" b="true" sz="272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3. **사운드 피드백**: 문자가 놓일 때마다 대응되는 **하모니 기반 음계(예: C4, E4, G4)**를 Web Audio API 또는 Tone.js를 통해 재생한다.</a:t>
            </a:r>
          </a:p>
          <a:p>
            <a:pPr algn="l">
              <a:lnSpc>
                <a:spcPts val="2886"/>
              </a:lnSpc>
              <a:spcBef>
                <a:spcPct val="0"/>
              </a:spcBef>
            </a:pPr>
          </a:p>
          <a:p>
            <a:pPr algn="l">
              <a:lnSpc>
                <a:spcPts val="2886"/>
              </a:lnSpc>
              <a:spcBef>
                <a:spcPct val="0"/>
              </a:spcBef>
            </a:pPr>
            <a:r>
              <a:rPr lang="en-US" b="true" sz="272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4. **패턴 세트 지원**: 서로 다른 문자/음계 조합을 가진 패턴 세트를 최소 3가지 제공하고, **'패턴 변경' 버튼**으로 순환 가능하게 한다.</a:t>
            </a:r>
          </a:p>
          <a:p>
            <a:pPr algn="l">
              <a:lnSpc>
                <a:spcPts val="2886"/>
              </a:lnSpc>
              <a:spcBef>
                <a:spcPct val="0"/>
              </a:spcBef>
            </a:pPr>
          </a:p>
          <a:p>
            <a:pPr algn="l">
              <a:lnSpc>
                <a:spcPts val="2886"/>
              </a:lnSpc>
              <a:spcBef>
                <a:spcPct val="0"/>
              </a:spcBef>
            </a:pPr>
            <a:r>
              <a:rPr lang="en-US" b="true" sz="272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5. **지우기 버튼**: 캔버스를 초기화하는 **Clear 버튼**을 제공한다.</a:t>
            </a:r>
          </a:p>
          <a:p>
            <a:pPr algn="l">
              <a:lnSpc>
                <a:spcPts val="2886"/>
              </a:lnSpc>
              <a:spcBef>
                <a:spcPct val="0"/>
              </a:spcBef>
            </a:pPr>
          </a:p>
          <a:p>
            <a:pPr algn="l">
              <a:lnSpc>
                <a:spcPts val="2886"/>
              </a:lnSpc>
              <a:spcBef>
                <a:spcPct val="0"/>
              </a:spcBef>
            </a:pPr>
            <a:r>
              <a:rPr lang="en-US" b="true" sz="272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6. **입력 디바이스 지원**: **마우스와 모바일 터치 모두** 인식해야 한다 (`pointerdown`, `pointermove`, `touchstart` 등 이벤트 처리).</a:t>
            </a:r>
          </a:p>
          <a:p>
            <a:pPr algn="l">
              <a:lnSpc>
                <a:spcPts val="2886"/>
              </a:lnSpc>
              <a:spcBef>
                <a:spcPct val="0"/>
              </a:spcBef>
            </a:pPr>
          </a:p>
          <a:p>
            <a:pPr algn="l">
              <a:lnSpc>
                <a:spcPts val="2886"/>
              </a:lnSpc>
              <a:spcBef>
                <a:spcPct val="0"/>
              </a:spcBef>
            </a:pPr>
            <a:r>
              <a:rPr lang="en-US" b="true" sz="272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7. **하모니 보장**: 음계는 조화롭게 설계되어, 사용자가 빠르게 여러 개의 문자를 찍어도 불협화음이 나지 않도록 해야 한다 (예: C major scale 기반).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34011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260399"/>
            <a:ext cx="8274515" cy="11553097"/>
          </a:xfrm>
          <a:custGeom>
            <a:avLst/>
            <a:gdLst/>
            <a:ahLst/>
            <a:cxnLst/>
            <a:rect r="r" b="b" t="t" l="l"/>
            <a:pathLst>
              <a:path h="11553097" w="8274515">
                <a:moveTo>
                  <a:pt x="0" y="0"/>
                </a:moveTo>
                <a:lnTo>
                  <a:pt x="8274515" y="0"/>
                </a:lnTo>
                <a:lnTo>
                  <a:pt x="8274515" y="11553096"/>
                </a:lnTo>
                <a:lnTo>
                  <a:pt x="0" y="11553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3759441" y="3218311"/>
            <a:ext cx="6371307" cy="5803142"/>
            <a:chOff x="0" y="0"/>
            <a:chExt cx="1678040" cy="15284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678040" cy="1528400"/>
            </a:xfrm>
            <a:custGeom>
              <a:avLst/>
              <a:gdLst/>
              <a:ahLst/>
              <a:cxnLst/>
              <a:rect r="r" b="b" t="t" l="l"/>
              <a:pathLst>
                <a:path h="1528400" w="1678040">
                  <a:moveTo>
                    <a:pt x="29163" y="0"/>
                  </a:moveTo>
                  <a:lnTo>
                    <a:pt x="1648877" y="0"/>
                  </a:lnTo>
                  <a:cubicBezTo>
                    <a:pt x="1664983" y="0"/>
                    <a:pt x="1678040" y="13057"/>
                    <a:pt x="1678040" y="29163"/>
                  </a:cubicBezTo>
                  <a:lnTo>
                    <a:pt x="1678040" y="1499237"/>
                  </a:lnTo>
                  <a:cubicBezTo>
                    <a:pt x="1678040" y="1506971"/>
                    <a:pt x="1674967" y="1514389"/>
                    <a:pt x="1669498" y="1519858"/>
                  </a:cubicBezTo>
                  <a:cubicBezTo>
                    <a:pt x="1664029" y="1525327"/>
                    <a:pt x="1656611" y="1528400"/>
                    <a:pt x="1648877" y="1528400"/>
                  </a:cubicBezTo>
                  <a:lnTo>
                    <a:pt x="29163" y="1528400"/>
                  </a:lnTo>
                  <a:cubicBezTo>
                    <a:pt x="13057" y="1528400"/>
                    <a:pt x="0" y="1515343"/>
                    <a:pt x="0" y="1499237"/>
                  </a:cubicBezTo>
                  <a:lnTo>
                    <a:pt x="0" y="29163"/>
                  </a:lnTo>
                  <a:cubicBezTo>
                    <a:pt x="0" y="13057"/>
                    <a:pt x="13057" y="0"/>
                    <a:pt x="29163" y="0"/>
                  </a:cubicBezTo>
                  <a:close/>
                </a:path>
              </a:pathLst>
            </a:custGeom>
            <a:solidFill>
              <a:srgbClr val="000000">
                <a:alpha val="76863"/>
              </a:srgbClr>
            </a:solidFill>
            <a:ln w="19050" cap="rnd">
              <a:solidFill>
                <a:srgbClr val="FFFFFF">
                  <a:alpha val="76863"/>
                </a:srgbClr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678040" cy="1566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144434" y="1173866"/>
            <a:ext cx="4404083" cy="2805313"/>
            <a:chOff x="0" y="0"/>
            <a:chExt cx="1147771" cy="73110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47771" cy="731107"/>
            </a:xfrm>
            <a:custGeom>
              <a:avLst/>
              <a:gdLst/>
              <a:ahLst/>
              <a:cxnLst/>
              <a:rect r="r" b="b" t="t" l="l"/>
              <a:pathLst>
                <a:path h="731107" w="1147771">
                  <a:moveTo>
                    <a:pt x="35158" y="0"/>
                  </a:moveTo>
                  <a:lnTo>
                    <a:pt x="1112613" y="0"/>
                  </a:lnTo>
                  <a:cubicBezTo>
                    <a:pt x="1132030" y="0"/>
                    <a:pt x="1147771" y="15741"/>
                    <a:pt x="1147771" y="35158"/>
                  </a:cubicBezTo>
                  <a:lnTo>
                    <a:pt x="1147771" y="695949"/>
                  </a:lnTo>
                  <a:cubicBezTo>
                    <a:pt x="1147771" y="715366"/>
                    <a:pt x="1132030" y="731107"/>
                    <a:pt x="1112613" y="731107"/>
                  </a:cubicBezTo>
                  <a:lnTo>
                    <a:pt x="35158" y="731107"/>
                  </a:lnTo>
                  <a:cubicBezTo>
                    <a:pt x="15741" y="731107"/>
                    <a:pt x="0" y="715366"/>
                    <a:pt x="0" y="695949"/>
                  </a:cubicBezTo>
                  <a:lnTo>
                    <a:pt x="0" y="35158"/>
                  </a:lnTo>
                  <a:cubicBezTo>
                    <a:pt x="0" y="15741"/>
                    <a:pt x="15741" y="0"/>
                    <a:pt x="35158" y="0"/>
                  </a:cubicBezTo>
                  <a:close/>
                </a:path>
              </a:pathLst>
            </a:custGeom>
            <a:solidFill>
              <a:srgbClr val="2C2227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147771" cy="769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7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2144434" y="7070242"/>
            <a:ext cx="4404083" cy="2805313"/>
            <a:chOff x="0" y="0"/>
            <a:chExt cx="1147771" cy="73110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47771" cy="731107"/>
            </a:xfrm>
            <a:custGeom>
              <a:avLst/>
              <a:gdLst/>
              <a:ahLst/>
              <a:cxnLst/>
              <a:rect r="r" b="b" t="t" l="l"/>
              <a:pathLst>
                <a:path h="731107" w="1147771">
                  <a:moveTo>
                    <a:pt x="35158" y="0"/>
                  </a:moveTo>
                  <a:lnTo>
                    <a:pt x="1112613" y="0"/>
                  </a:lnTo>
                  <a:cubicBezTo>
                    <a:pt x="1132030" y="0"/>
                    <a:pt x="1147771" y="15741"/>
                    <a:pt x="1147771" y="35158"/>
                  </a:cubicBezTo>
                  <a:lnTo>
                    <a:pt x="1147771" y="695949"/>
                  </a:lnTo>
                  <a:cubicBezTo>
                    <a:pt x="1147771" y="715366"/>
                    <a:pt x="1132030" y="731107"/>
                    <a:pt x="1112613" y="731107"/>
                  </a:cubicBezTo>
                  <a:lnTo>
                    <a:pt x="35158" y="731107"/>
                  </a:lnTo>
                  <a:cubicBezTo>
                    <a:pt x="15741" y="731107"/>
                    <a:pt x="0" y="715366"/>
                    <a:pt x="0" y="695949"/>
                  </a:cubicBezTo>
                  <a:lnTo>
                    <a:pt x="0" y="35158"/>
                  </a:lnTo>
                  <a:cubicBezTo>
                    <a:pt x="0" y="15741"/>
                    <a:pt x="15741" y="0"/>
                    <a:pt x="35158" y="0"/>
                  </a:cubicBezTo>
                  <a:close/>
                </a:path>
              </a:pathLst>
            </a:custGeom>
            <a:solidFill>
              <a:srgbClr val="2C2227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147771" cy="769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7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2144434" y="4122054"/>
            <a:ext cx="4404083" cy="2805313"/>
            <a:chOff x="0" y="0"/>
            <a:chExt cx="1147771" cy="73110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47771" cy="731107"/>
            </a:xfrm>
            <a:custGeom>
              <a:avLst/>
              <a:gdLst/>
              <a:ahLst/>
              <a:cxnLst/>
              <a:rect r="r" b="b" t="t" l="l"/>
              <a:pathLst>
                <a:path h="731107" w="1147771">
                  <a:moveTo>
                    <a:pt x="35158" y="0"/>
                  </a:moveTo>
                  <a:lnTo>
                    <a:pt x="1112613" y="0"/>
                  </a:lnTo>
                  <a:cubicBezTo>
                    <a:pt x="1132030" y="0"/>
                    <a:pt x="1147771" y="15741"/>
                    <a:pt x="1147771" y="35158"/>
                  </a:cubicBezTo>
                  <a:lnTo>
                    <a:pt x="1147771" y="695949"/>
                  </a:lnTo>
                  <a:cubicBezTo>
                    <a:pt x="1147771" y="715366"/>
                    <a:pt x="1132030" y="731107"/>
                    <a:pt x="1112613" y="731107"/>
                  </a:cubicBezTo>
                  <a:lnTo>
                    <a:pt x="35158" y="731107"/>
                  </a:lnTo>
                  <a:cubicBezTo>
                    <a:pt x="15741" y="731107"/>
                    <a:pt x="0" y="715366"/>
                    <a:pt x="0" y="695949"/>
                  </a:cubicBezTo>
                  <a:lnTo>
                    <a:pt x="0" y="35158"/>
                  </a:lnTo>
                  <a:cubicBezTo>
                    <a:pt x="0" y="15741"/>
                    <a:pt x="15741" y="0"/>
                    <a:pt x="35158" y="0"/>
                  </a:cubicBezTo>
                  <a:close/>
                </a:path>
              </a:pathLst>
            </a:custGeom>
            <a:solidFill>
              <a:srgbClr val="2C2227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1147771" cy="7692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7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076989" y="1308832"/>
            <a:ext cx="7053759" cy="798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6"/>
              </a:lnSpc>
            </a:pPr>
            <a:r>
              <a:rPr lang="en-US" sz="543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AI AGENT란?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572821" y="1506900"/>
            <a:ext cx="967415" cy="630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5"/>
              </a:lnSpc>
            </a:pPr>
            <a:r>
              <a:rPr lang="en-US" sz="4048" spc="-17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572821" y="7392828"/>
            <a:ext cx="967415" cy="630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5"/>
              </a:lnSpc>
            </a:pPr>
            <a:r>
              <a:rPr lang="en-US" sz="4048" spc="-17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500597" y="4499878"/>
            <a:ext cx="967415" cy="6309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15"/>
              </a:lnSpc>
            </a:pPr>
            <a:r>
              <a:rPr lang="en-US" sz="4048" spc="-174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572821" y="2107725"/>
            <a:ext cx="3829453" cy="351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9"/>
              </a:lnSpc>
            </a:pPr>
            <a:r>
              <a:rPr lang="en-US" b="true" sz="2324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Perception(환경인식)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578183" y="8023752"/>
            <a:ext cx="3829453" cy="351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9"/>
              </a:lnSpc>
            </a:pPr>
            <a:r>
              <a:rPr lang="en-US" b="true" sz="2324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Action(실행)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500597" y="5100703"/>
            <a:ext cx="3829453" cy="3510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9"/>
              </a:lnSpc>
            </a:pPr>
            <a:r>
              <a:rPr lang="en-US" b="true" sz="2324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Reasoning(추론)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2572821" y="2969107"/>
            <a:ext cx="3757229" cy="282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294"/>
              </a:lnSpc>
              <a:spcBef>
                <a:spcPct val="0"/>
              </a:spcBef>
            </a:pPr>
            <a:r>
              <a:rPr lang="en-US" sz="1638" spc="75">
                <a:solidFill>
                  <a:srgbClr val="FFFFFF"/>
                </a:solidFill>
                <a:latin typeface="Poppins Thin"/>
                <a:ea typeface="Poppins Thin"/>
                <a:cs typeface="Poppins Thin"/>
                <a:sym typeface="Poppins Thin"/>
              </a:rPr>
              <a:t>AI가 외부 정보를 감지하고 이해하는 능력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759441" y="4573091"/>
            <a:ext cx="6371307" cy="3026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37"/>
              </a:lnSpc>
              <a:spcBef>
                <a:spcPct val="0"/>
              </a:spcBef>
            </a:pPr>
            <a:r>
              <a:rPr lang="en-US" b="true" sz="3455" spc="-38">
                <a:solidFill>
                  <a:srgbClr val="FFFF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AI Agent = 목표를 향해 능동적으로 행동하는 AI 시스템</a:t>
            </a:r>
          </a:p>
          <a:p>
            <a:pPr algn="ctr">
              <a:lnSpc>
                <a:spcPts val="4837"/>
              </a:lnSpc>
              <a:spcBef>
                <a:spcPct val="0"/>
              </a:spcBef>
            </a:pPr>
          </a:p>
          <a:p>
            <a:pPr algn="ctr">
              <a:lnSpc>
                <a:spcPts val="4837"/>
              </a:lnSpc>
              <a:spcBef>
                <a:spcPct val="0"/>
              </a:spcBef>
            </a:pPr>
            <a:r>
              <a:rPr lang="en-US" b="true" sz="3455" spc="-38">
                <a:solidFill>
                  <a:srgbClr val="FFFF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사용자의 요청을 넘어, 스스로 판단하고 실행 가능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2545446" y="5728580"/>
            <a:ext cx="3674283" cy="8537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94"/>
              </a:lnSpc>
            </a:pPr>
            <a:r>
              <a:rPr lang="en-US" sz="1638" spc="75">
                <a:solidFill>
                  <a:srgbClr val="FFFFFF"/>
                </a:solidFill>
                <a:latin typeface="Poppins Thin"/>
                <a:ea typeface="Poppins Thin"/>
                <a:cs typeface="Poppins Thin"/>
                <a:sym typeface="Poppins Thin"/>
              </a:rPr>
              <a:t>AI가 목적 달성을 위해 가장 적절한 행동을 선택하는 과정</a:t>
            </a:r>
          </a:p>
          <a:p>
            <a:pPr algn="l" marL="0" indent="0" lvl="0">
              <a:lnSpc>
                <a:spcPts val="2294"/>
              </a:lnSpc>
              <a:spcBef>
                <a:spcPct val="0"/>
              </a:spcBef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12578183" y="8620963"/>
            <a:ext cx="3674283" cy="567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294"/>
              </a:lnSpc>
              <a:spcBef>
                <a:spcPct val="0"/>
              </a:spcBef>
            </a:pPr>
            <a:r>
              <a:rPr lang="en-US" sz="1638" spc="75">
                <a:solidFill>
                  <a:srgbClr val="FFFFFF"/>
                </a:solidFill>
                <a:latin typeface="Poppins Thin"/>
                <a:ea typeface="Poppins Thin"/>
                <a:cs typeface="Poppins Thin"/>
                <a:sym typeface="Poppins Thin"/>
              </a:rPr>
              <a:t>AI가 실제 외부 환경에 변화를 주는 행동 수행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34011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908129">
            <a:off x="-3202967" y="-633048"/>
            <a:ext cx="8274515" cy="11553097"/>
          </a:xfrm>
          <a:custGeom>
            <a:avLst/>
            <a:gdLst/>
            <a:ahLst/>
            <a:cxnLst/>
            <a:rect r="r" b="b" t="t" l="l"/>
            <a:pathLst>
              <a:path h="11553097" w="8274515">
                <a:moveTo>
                  <a:pt x="0" y="0"/>
                </a:moveTo>
                <a:lnTo>
                  <a:pt x="8274515" y="0"/>
                </a:lnTo>
                <a:lnTo>
                  <a:pt x="8274515" y="11553096"/>
                </a:lnTo>
                <a:lnTo>
                  <a:pt x="0" y="11553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1938929" y="541718"/>
            <a:ext cx="14390886" cy="8835687"/>
            <a:chOff x="0" y="0"/>
            <a:chExt cx="3750482" cy="230271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50482" cy="2302714"/>
            </a:xfrm>
            <a:custGeom>
              <a:avLst/>
              <a:gdLst/>
              <a:ahLst/>
              <a:cxnLst/>
              <a:rect r="r" b="b" t="t" l="l"/>
              <a:pathLst>
                <a:path h="2302714" w="3750482">
                  <a:moveTo>
                    <a:pt x="10759" y="0"/>
                  </a:moveTo>
                  <a:lnTo>
                    <a:pt x="3739723" y="0"/>
                  </a:lnTo>
                  <a:cubicBezTo>
                    <a:pt x="3742577" y="0"/>
                    <a:pt x="3745313" y="1134"/>
                    <a:pt x="3747331" y="3151"/>
                  </a:cubicBezTo>
                  <a:cubicBezTo>
                    <a:pt x="3749349" y="5169"/>
                    <a:pt x="3750482" y="7906"/>
                    <a:pt x="3750482" y="10759"/>
                  </a:cubicBezTo>
                  <a:lnTo>
                    <a:pt x="3750482" y="2291954"/>
                  </a:lnTo>
                  <a:cubicBezTo>
                    <a:pt x="3750482" y="2294808"/>
                    <a:pt x="3749349" y="2297544"/>
                    <a:pt x="3747331" y="2299562"/>
                  </a:cubicBezTo>
                  <a:cubicBezTo>
                    <a:pt x="3745313" y="2301580"/>
                    <a:pt x="3742577" y="2302714"/>
                    <a:pt x="3739723" y="2302714"/>
                  </a:cubicBezTo>
                  <a:lnTo>
                    <a:pt x="10759" y="2302714"/>
                  </a:lnTo>
                  <a:cubicBezTo>
                    <a:pt x="7906" y="2302714"/>
                    <a:pt x="5169" y="2301580"/>
                    <a:pt x="3151" y="2299562"/>
                  </a:cubicBezTo>
                  <a:cubicBezTo>
                    <a:pt x="1134" y="2297544"/>
                    <a:pt x="0" y="2294808"/>
                    <a:pt x="0" y="2291954"/>
                  </a:cubicBezTo>
                  <a:lnTo>
                    <a:pt x="0" y="10759"/>
                  </a:lnTo>
                  <a:cubicBezTo>
                    <a:pt x="0" y="7906"/>
                    <a:pt x="1134" y="5169"/>
                    <a:pt x="3151" y="3151"/>
                  </a:cubicBezTo>
                  <a:cubicBezTo>
                    <a:pt x="5169" y="1134"/>
                    <a:pt x="7906" y="0"/>
                    <a:pt x="10759" y="0"/>
                  </a:cubicBezTo>
                  <a:close/>
                </a:path>
              </a:pathLst>
            </a:custGeom>
            <a:solidFill>
              <a:srgbClr val="2C2227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750482" cy="234081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7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052169" y="773747"/>
            <a:ext cx="13847569" cy="519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0"/>
              </a:lnSpc>
              <a:spcBef>
                <a:spcPct val="0"/>
              </a:spcBef>
            </a:pPr>
            <a:r>
              <a:rPr lang="en-US" b="true" sz="3500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✅ 개선된 프롬프트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209448" y="1593654"/>
            <a:ext cx="13690290" cy="5485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6"/>
              </a:lnSpc>
              <a:spcBef>
                <a:spcPct val="0"/>
              </a:spcBef>
            </a:pPr>
            <a:r>
              <a:rPr lang="en-US" b="true" sz="272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📁</a:t>
            </a:r>
            <a:r>
              <a:rPr lang="en-US" b="true" sz="272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코드 구성 지시:</a:t>
            </a:r>
          </a:p>
          <a:p>
            <a:pPr algn="l">
              <a:lnSpc>
                <a:spcPts val="2886"/>
              </a:lnSpc>
              <a:spcBef>
                <a:spcPct val="0"/>
              </a:spcBef>
            </a:pPr>
            <a:r>
              <a:rPr lang="en-US" b="true" sz="272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- HTML, CSS, JS를 각각의 파일에 작성한다</a:t>
            </a:r>
          </a:p>
          <a:p>
            <a:pPr algn="l">
              <a:lnSpc>
                <a:spcPts val="2886"/>
              </a:lnSpc>
              <a:spcBef>
                <a:spcPct val="0"/>
              </a:spcBef>
            </a:pPr>
            <a:r>
              <a:rPr lang="en-US" b="true" sz="272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- 패턴 세트는 객체 배열로 선언:</a:t>
            </a:r>
          </a:p>
          <a:p>
            <a:pPr algn="l">
              <a:lnSpc>
                <a:spcPts val="2886"/>
              </a:lnSpc>
              <a:spcBef>
                <a:spcPct val="0"/>
              </a:spcBef>
            </a:pPr>
            <a:r>
              <a:rPr lang="en-US" b="true" sz="272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   `[{ name: 'StarSet', chars: ['*', '+', 'o'], notes: ['C4', 'E4', 'G4'] }, ...]`</a:t>
            </a:r>
          </a:p>
          <a:p>
            <a:pPr algn="l">
              <a:lnSpc>
                <a:spcPts val="2886"/>
              </a:lnSpc>
              <a:spcBef>
                <a:spcPct val="0"/>
              </a:spcBef>
            </a:pPr>
            <a:r>
              <a:rPr lang="en-US" b="true" sz="272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- 사운드 재생은 Tone.js를 사용할 경우 </a:t>
            </a:r>
          </a:p>
          <a:p>
            <a:pPr algn="l">
              <a:lnSpc>
                <a:spcPts val="2886"/>
              </a:lnSpc>
              <a:spcBef>
                <a:spcPct val="0"/>
              </a:spcBef>
            </a:pPr>
            <a:r>
              <a:rPr lang="en-US" b="true" sz="272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    `Synth().triggerAttackRelease(note, duration)`  방식 사용</a:t>
            </a:r>
          </a:p>
          <a:p>
            <a:pPr algn="l">
              <a:lnSpc>
                <a:spcPts val="2886"/>
              </a:lnSpc>
              <a:spcBef>
                <a:spcPct val="0"/>
              </a:spcBef>
            </a:pPr>
          </a:p>
          <a:p>
            <a:pPr algn="l">
              <a:lnSpc>
                <a:spcPts val="2886"/>
              </a:lnSpc>
              <a:spcBef>
                <a:spcPct val="0"/>
              </a:spcBef>
            </a:pPr>
            <a:r>
              <a:rPr lang="en-US" b="true" sz="272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🧪 실행 예시:</a:t>
            </a:r>
          </a:p>
          <a:p>
            <a:pPr algn="l">
              <a:lnSpc>
                <a:spcPts val="2886"/>
              </a:lnSpc>
              <a:spcBef>
                <a:spcPct val="0"/>
              </a:spcBef>
            </a:pPr>
            <a:r>
              <a:rPr lang="en-US" b="true" sz="272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- 사용자가 드래그 → 화면에 `*` 출력 + `C4` 재생</a:t>
            </a:r>
          </a:p>
          <a:p>
            <a:pPr algn="l">
              <a:lnSpc>
                <a:spcPts val="2886"/>
              </a:lnSpc>
              <a:spcBef>
                <a:spcPct val="0"/>
              </a:spcBef>
            </a:pPr>
            <a:r>
              <a:rPr lang="en-US" b="true" sz="272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- '패턴 변경' 클릭 → 패턴 이름 변경 + 다른 문자와 음계로 그려짐</a:t>
            </a:r>
          </a:p>
          <a:p>
            <a:pPr algn="l">
              <a:lnSpc>
                <a:spcPts val="2886"/>
              </a:lnSpc>
              <a:spcBef>
                <a:spcPct val="0"/>
              </a:spcBef>
            </a:pPr>
            <a:r>
              <a:rPr lang="en-US" b="true" sz="272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- 'Clear' 클릭 → 캔버스 리셋 + 사운드 없음</a:t>
            </a:r>
          </a:p>
          <a:p>
            <a:pPr algn="l">
              <a:lnSpc>
                <a:spcPts val="2886"/>
              </a:lnSpc>
              <a:spcBef>
                <a:spcPct val="0"/>
              </a:spcBef>
            </a:pPr>
          </a:p>
          <a:p>
            <a:pPr algn="l">
              <a:lnSpc>
                <a:spcPts val="2886"/>
              </a:lnSpc>
              <a:spcBef>
                <a:spcPct val="0"/>
              </a:spcBef>
            </a:pPr>
            <a:r>
              <a:rPr lang="en-US" b="true" sz="272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🎁 부가 조건:</a:t>
            </a:r>
          </a:p>
          <a:p>
            <a:pPr algn="l">
              <a:lnSpc>
                <a:spcPts val="2886"/>
              </a:lnSpc>
              <a:spcBef>
                <a:spcPct val="0"/>
              </a:spcBef>
            </a:pPr>
            <a:r>
              <a:rPr lang="en-US" b="true" sz="272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- 전체 코드 길이는 300줄 이내로 유지</a:t>
            </a:r>
          </a:p>
          <a:p>
            <a:pPr algn="l">
              <a:lnSpc>
                <a:spcPts val="2886"/>
              </a:lnSpc>
              <a:spcBef>
                <a:spcPct val="0"/>
              </a:spcBef>
            </a:pPr>
            <a:r>
              <a:rPr lang="en-US" b="true" sz="2723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- 가능한 한 재사용 가능한 함수와 상태 변수로 관리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34011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908129">
            <a:off x="-3202967" y="-633048"/>
            <a:ext cx="8274515" cy="11553097"/>
          </a:xfrm>
          <a:custGeom>
            <a:avLst/>
            <a:gdLst/>
            <a:ahLst/>
            <a:cxnLst/>
            <a:rect r="r" b="b" t="t" l="l"/>
            <a:pathLst>
              <a:path h="11553097" w="8274515">
                <a:moveTo>
                  <a:pt x="0" y="0"/>
                </a:moveTo>
                <a:lnTo>
                  <a:pt x="8274515" y="0"/>
                </a:lnTo>
                <a:lnTo>
                  <a:pt x="8274515" y="11553096"/>
                </a:lnTo>
                <a:lnTo>
                  <a:pt x="0" y="11553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1938929" y="3589277"/>
            <a:ext cx="14390886" cy="5669023"/>
            <a:chOff x="0" y="0"/>
            <a:chExt cx="3750482" cy="14774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50482" cy="1477433"/>
            </a:xfrm>
            <a:custGeom>
              <a:avLst/>
              <a:gdLst/>
              <a:ahLst/>
              <a:cxnLst/>
              <a:rect r="r" b="b" t="t" l="l"/>
              <a:pathLst>
                <a:path h="1477433" w="3750482">
                  <a:moveTo>
                    <a:pt x="10759" y="0"/>
                  </a:moveTo>
                  <a:lnTo>
                    <a:pt x="3739723" y="0"/>
                  </a:lnTo>
                  <a:cubicBezTo>
                    <a:pt x="3742577" y="0"/>
                    <a:pt x="3745313" y="1134"/>
                    <a:pt x="3747331" y="3151"/>
                  </a:cubicBezTo>
                  <a:cubicBezTo>
                    <a:pt x="3749349" y="5169"/>
                    <a:pt x="3750482" y="7906"/>
                    <a:pt x="3750482" y="10759"/>
                  </a:cubicBezTo>
                  <a:lnTo>
                    <a:pt x="3750482" y="1466673"/>
                  </a:lnTo>
                  <a:cubicBezTo>
                    <a:pt x="3750482" y="1469527"/>
                    <a:pt x="3749349" y="1472264"/>
                    <a:pt x="3747331" y="1474282"/>
                  </a:cubicBezTo>
                  <a:cubicBezTo>
                    <a:pt x="3745313" y="1476299"/>
                    <a:pt x="3742577" y="1477433"/>
                    <a:pt x="3739723" y="1477433"/>
                  </a:cubicBezTo>
                  <a:lnTo>
                    <a:pt x="10759" y="1477433"/>
                  </a:lnTo>
                  <a:cubicBezTo>
                    <a:pt x="7906" y="1477433"/>
                    <a:pt x="5169" y="1476299"/>
                    <a:pt x="3151" y="1474282"/>
                  </a:cubicBezTo>
                  <a:cubicBezTo>
                    <a:pt x="1134" y="1472264"/>
                    <a:pt x="0" y="1469527"/>
                    <a:pt x="0" y="1466673"/>
                  </a:cubicBezTo>
                  <a:lnTo>
                    <a:pt x="0" y="10759"/>
                  </a:lnTo>
                  <a:cubicBezTo>
                    <a:pt x="0" y="7906"/>
                    <a:pt x="1134" y="5169"/>
                    <a:pt x="3151" y="3151"/>
                  </a:cubicBezTo>
                  <a:cubicBezTo>
                    <a:pt x="5169" y="1134"/>
                    <a:pt x="7906" y="0"/>
                    <a:pt x="10759" y="0"/>
                  </a:cubicBezTo>
                  <a:close/>
                </a:path>
              </a:pathLst>
            </a:custGeom>
            <a:solidFill>
              <a:srgbClr val="2C2227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3750482" cy="15155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7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522793" y="4029328"/>
            <a:ext cx="13223159" cy="36926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4"/>
              </a:lnSpc>
            </a:pPr>
            <a:r>
              <a:rPr lang="en-US" sz="4500">
                <a:solidFill>
                  <a:srgbClr val="FFFFFF"/>
                </a:solidFill>
                <a:latin typeface="Poppins Extra-Light"/>
                <a:ea typeface="Poppins Extra-Light"/>
                <a:cs typeface="Poppins Extra-Light"/>
                <a:sym typeface="Poppins Extra-Light"/>
              </a:rPr>
              <a:t>실습</a:t>
            </a:r>
          </a:p>
          <a:p>
            <a:pPr algn="l">
              <a:lnSpc>
                <a:spcPts val="6884"/>
              </a:lnSpc>
            </a:pPr>
          </a:p>
          <a:p>
            <a:pPr algn="l" marL="728263" indent="-364131" lvl="1">
              <a:lnSpc>
                <a:spcPts val="5160"/>
              </a:lnSpc>
              <a:buFont typeface="Arial"/>
              <a:buChar char="•"/>
            </a:pPr>
            <a:r>
              <a:rPr lang="en-US" sz="337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Gemini cli 설치해서 사용해보기</a:t>
            </a:r>
          </a:p>
          <a:p>
            <a:pPr algn="l">
              <a:lnSpc>
                <a:spcPts val="5160"/>
              </a:lnSpc>
            </a:pPr>
          </a:p>
          <a:p>
            <a:pPr algn="l" marL="728263" indent="-364131" lvl="1">
              <a:lnSpc>
                <a:spcPts val="5160"/>
              </a:lnSpc>
              <a:buFont typeface="Arial"/>
              <a:buChar char="•"/>
            </a:pPr>
            <a:r>
              <a:rPr lang="en-US" sz="337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Replit 사용 데모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989556" y="1458069"/>
            <a:ext cx="9067445" cy="798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6"/>
              </a:lnSpc>
            </a:pPr>
            <a:r>
              <a:rPr lang="en-US" b="true" sz="5439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STATE OF THE ART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38929" y="2190734"/>
            <a:ext cx="9840261" cy="84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1"/>
              </a:lnSpc>
            </a:pPr>
            <a:r>
              <a:rPr lang="en-US" b="true" sz="5439">
                <a:solidFill>
                  <a:srgbClr val="FB47D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AGENTS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34011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260399"/>
            <a:ext cx="8274515" cy="11553097"/>
          </a:xfrm>
          <a:custGeom>
            <a:avLst/>
            <a:gdLst/>
            <a:ahLst/>
            <a:cxnLst/>
            <a:rect r="r" b="b" t="t" l="l"/>
            <a:pathLst>
              <a:path h="11553097" w="8274515">
                <a:moveTo>
                  <a:pt x="0" y="0"/>
                </a:moveTo>
                <a:lnTo>
                  <a:pt x="8274515" y="0"/>
                </a:lnTo>
                <a:lnTo>
                  <a:pt x="8274515" y="11553096"/>
                </a:lnTo>
                <a:lnTo>
                  <a:pt x="0" y="11553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879961"/>
            <a:ext cx="16230600" cy="8527077"/>
            <a:chOff x="0" y="0"/>
            <a:chExt cx="4229939" cy="222228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29939" cy="2222285"/>
            </a:xfrm>
            <a:custGeom>
              <a:avLst/>
              <a:gdLst/>
              <a:ahLst/>
              <a:cxnLst/>
              <a:rect r="r" b="b" t="t" l="l"/>
              <a:pathLst>
                <a:path h="2222285" w="4229939">
                  <a:moveTo>
                    <a:pt x="9540" y="0"/>
                  </a:moveTo>
                  <a:lnTo>
                    <a:pt x="4220400" y="0"/>
                  </a:lnTo>
                  <a:cubicBezTo>
                    <a:pt x="4225668" y="0"/>
                    <a:pt x="4229939" y="4271"/>
                    <a:pt x="4229939" y="9540"/>
                  </a:cubicBezTo>
                  <a:lnTo>
                    <a:pt x="4229939" y="2212745"/>
                  </a:lnTo>
                  <a:cubicBezTo>
                    <a:pt x="4229939" y="2218014"/>
                    <a:pt x="4225668" y="2222285"/>
                    <a:pt x="4220400" y="2222285"/>
                  </a:cubicBezTo>
                  <a:lnTo>
                    <a:pt x="9540" y="2222285"/>
                  </a:lnTo>
                  <a:cubicBezTo>
                    <a:pt x="7010" y="2222285"/>
                    <a:pt x="4583" y="2221280"/>
                    <a:pt x="2794" y="2219491"/>
                  </a:cubicBezTo>
                  <a:cubicBezTo>
                    <a:pt x="1005" y="2217702"/>
                    <a:pt x="0" y="2215275"/>
                    <a:pt x="0" y="2212745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000000">
                <a:alpha val="44706"/>
              </a:srgbClr>
            </a:solidFill>
            <a:ln w="19050" cap="sq">
              <a:solidFill>
                <a:srgbClr val="FFFFFF">
                  <a:alpha val="44706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29939" cy="22603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023462" y="3335893"/>
            <a:ext cx="5647198" cy="5140160"/>
            <a:chOff x="0" y="0"/>
            <a:chExt cx="1236093" cy="112510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36093" cy="1125109"/>
            </a:xfrm>
            <a:custGeom>
              <a:avLst/>
              <a:gdLst/>
              <a:ahLst/>
              <a:cxnLst/>
              <a:rect r="r" b="b" t="t" l="l"/>
              <a:pathLst>
                <a:path h="1125109" w="1236093">
                  <a:moveTo>
                    <a:pt x="27419" y="0"/>
                  </a:moveTo>
                  <a:lnTo>
                    <a:pt x="1208674" y="0"/>
                  </a:lnTo>
                  <a:cubicBezTo>
                    <a:pt x="1215946" y="0"/>
                    <a:pt x="1222920" y="2889"/>
                    <a:pt x="1228062" y="8031"/>
                  </a:cubicBezTo>
                  <a:cubicBezTo>
                    <a:pt x="1233204" y="13173"/>
                    <a:pt x="1236093" y="20147"/>
                    <a:pt x="1236093" y="27419"/>
                  </a:cubicBezTo>
                  <a:lnTo>
                    <a:pt x="1236093" y="1097691"/>
                  </a:lnTo>
                  <a:cubicBezTo>
                    <a:pt x="1236093" y="1104963"/>
                    <a:pt x="1233204" y="1111937"/>
                    <a:pt x="1228062" y="1117079"/>
                  </a:cubicBezTo>
                  <a:cubicBezTo>
                    <a:pt x="1222920" y="1122221"/>
                    <a:pt x="1215946" y="1125109"/>
                    <a:pt x="1208674" y="1125109"/>
                  </a:cubicBezTo>
                  <a:lnTo>
                    <a:pt x="27419" y="1125109"/>
                  </a:lnTo>
                  <a:cubicBezTo>
                    <a:pt x="20147" y="1125109"/>
                    <a:pt x="13173" y="1122221"/>
                    <a:pt x="8031" y="1117079"/>
                  </a:cubicBezTo>
                  <a:cubicBezTo>
                    <a:pt x="2889" y="1111937"/>
                    <a:pt x="0" y="1104963"/>
                    <a:pt x="0" y="1097691"/>
                  </a:cubicBezTo>
                  <a:lnTo>
                    <a:pt x="0" y="27419"/>
                  </a:lnTo>
                  <a:cubicBezTo>
                    <a:pt x="0" y="20147"/>
                    <a:pt x="2889" y="13173"/>
                    <a:pt x="8031" y="8031"/>
                  </a:cubicBezTo>
                  <a:cubicBezTo>
                    <a:pt x="13173" y="2889"/>
                    <a:pt x="20147" y="0"/>
                    <a:pt x="27419" y="0"/>
                  </a:cubicBezTo>
                  <a:close/>
                </a:path>
              </a:pathLst>
            </a:custGeom>
            <a:solidFill>
              <a:srgbClr val="2C2227">
                <a:alpha val="43922"/>
              </a:srgbClr>
            </a:solidFill>
            <a:ln w="28575" cap="sq">
              <a:solidFill>
                <a:srgbClr val="FFFFFF">
                  <a:alpha val="43922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36093" cy="11632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15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737573" y="3335893"/>
            <a:ext cx="9138062" cy="5140160"/>
          </a:xfrm>
          <a:custGeom>
            <a:avLst/>
            <a:gdLst/>
            <a:ahLst/>
            <a:cxnLst/>
            <a:rect r="r" b="b" t="t" l="l"/>
            <a:pathLst>
              <a:path h="5140160" w="9138062">
                <a:moveTo>
                  <a:pt x="0" y="0"/>
                </a:moveTo>
                <a:lnTo>
                  <a:pt x="9138061" y="0"/>
                </a:lnTo>
                <a:lnTo>
                  <a:pt x="9138061" y="5140160"/>
                </a:lnTo>
                <a:lnTo>
                  <a:pt x="0" y="51401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37573" y="1788207"/>
            <a:ext cx="6064560" cy="623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4"/>
              </a:lnSpc>
            </a:pPr>
            <a:r>
              <a:rPr lang="en-US" b="true" sz="4164">
                <a:solidFill>
                  <a:srgbClr val="FB47D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AI and the Workforce: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653117" y="1760501"/>
            <a:ext cx="9107829" cy="65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42"/>
              </a:lnSpc>
            </a:pPr>
            <a:r>
              <a:rPr lang="en-US" sz="416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생산성 향상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37573" y="2763869"/>
            <a:ext cx="14737340" cy="329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9"/>
              </a:lnSpc>
            </a:pPr>
            <a:r>
              <a:rPr lang="en-US" sz="1673">
                <a:solidFill>
                  <a:srgbClr val="FFFFFF"/>
                </a:solidFill>
                <a:latin typeface="Poppins Extra-Light"/>
                <a:ea typeface="Poppins Extra-Light"/>
                <a:cs typeface="Poppins Extra-Light"/>
                <a:sym typeface="Poppins Extra-Light"/>
              </a:rPr>
              <a:t>AI Agent의 활용을 통한 생산성 향상 사례 &amp; 통계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409923" y="5240454"/>
            <a:ext cx="4485427" cy="2449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3496" indent="-246748" lvl="1">
              <a:lnSpc>
                <a:spcPts val="3200"/>
              </a:lnSpc>
              <a:buFont typeface="Arial"/>
              <a:buChar char="•"/>
            </a:pPr>
            <a:r>
              <a:rPr lang="en-US" sz="2285">
                <a:solidFill>
                  <a:srgbClr val="FFFFFF"/>
                </a:solidFill>
                <a:latin typeface="Poppins Extra-Light"/>
                <a:ea typeface="Poppins Extra-Light"/>
                <a:cs typeface="Poppins Extra-Light"/>
                <a:sym typeface="Poppins Extra-Light"/>
              </a:rPr>
              <a:t>2024년 콜센터, 소프트웨어 엔지니어링, 고객 서비스에 AI 도입 → 약 5억 달러 비용 절감</a:t>
            </a:r>
          </a:p>
          <a:p>
            <a:pPr algn="l">
              <a:lnSpc>
                <a:spcPts val="3200"/>
              </a:lnSpc>
            </a:pPr>
          </a:p>
          <a:p>
            <a:pPr algn="l" marL="493496" indent="-246748" lvl="1">
              <a:lnSpc>
                <a:spcPts val="3200"/>
              </a:lnSpc>
              <a:buFont typeface="Arial"/>
              <a:buChar char="•"/>
            </a:pPr>
            <a:r>
              <a:rPr lang="en-US" sz="2285">
                <a:solidFill>
                  <a:srgbClr val="FFFFFF"/>
                </a:solidFill>
                <a:latin typeface="Poppins Extra-Light"/>
                <a:ea typeface="Poppins Extra-Light"/>
                <a:cs typeface="Poppins Extra-Light"/>
                <a:sym typeface="Poppins Extra-Light"/>
              </a:rPr>
              <a:t>엔지니어링 및 영업 생산성 역시 크게 향상됨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409923" y="3747196"/>
            <a:ext cx="4874277" cy="1161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0"/>
              </a:lnSpc>
            </a:pPr>
            <a:r>
              <a:rPr lang="en-US" b="true" sz="3236" spc="-35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Microsoft: AI 통합으로 5억 달러 절감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34011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260399"/>
            <a:ext cx="8274515" cy="11553097"/>
          </a:xfrm>
          <a:custGeom>
            <a:avLst/>
            <a:gdLst/>
            <a:ahLst/>
            <a:cxnLst/>
            <a:rect r="r" b="b" t="t" l="l"/>
            <a:pathLst>
              <a:path h="11553097" w="8274515">
                <a:moveTo>
                  <a:pt x="0" y="0"/>
                </a:moveTo>
                <a:lnTo>
                  <a:pt x="8274515" y="0"/>
                </a:lnTo>
                <a:lnTo>
                  <a:pt x="8274515" y="11553096"/>
                </a:lnTo>
                <a:lnTo>
                  <a:pt x="0" y="11553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879961"/>
            <a:ext cx="16230600" cy="8527077"/>
            <a:chOff x="0" y="0"/>
            <a:chExt cx="4229939" cy="222228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29939" cy="2222285"/>
            </a:xfrm>
            <a:custGeom>
              <a:avLst/>
              <a:gdLst/>
              <a:ahLst/>
              <a:cxnLst/>
              <a:rect r="r" b="b" t="t" l="l"/>
              <a:pathLst>
                <a:path h="2222285" w="4229939">
                  <a:moveTo>
                    <a:pt x="9540" y="0"/>
                  </a:moveTo>
                  <a:lnTo>
                    <a:pt x="4220400" y="0"/>
                  </a:lnTo>
                  <a:cubicBezTo>
                    <a:pt x="4225668" y="0"/>
                    <a:pt x="4229939" y="4271"/>
                    <a:pt x="4229939" y="9540"/>
                  </a:cubicBezTo>
                  <a:lnTo>
                    <a:pt x="4229939" y="2212745"/>
                  </a:lnTo>
                  <a:cubicBezTo>
                    <a:pt x="4229939" y="2218014"/>
                    <a:pt x="4225668" y="2222285"/>
                    <a:pt x="4220400" y="2222285"/>
                  </a:cubicBezTo>
                  <a:lnTo>
                    <a:pt x="9540" y="2222285"/>
                  </a:lnTo>
                  <a:cubicBezTo>
                    <a:pt x="7010" y="2222285"/>
                    <a:pt x="4583" y="2221280"/>
                    <a:pt x="2794" y="2219491"/>
                  </a:cubicBezTo>
                  <a:cubicBezTo>
                    <a:pt x="1005" y="2217702"/>
                    <a:pt x="0" y="2215275"/>
                    <a:pt x="0" y="2212745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000000">
                <a:alpha val="44706"/>
              </a:srgbClr>
            </a:solidFill>
            <a:ln w="19050" cap="sq">
              <a:solidFill>
                <a:srgbClr val="FFFFFF">
                  <a:alpha val="44706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29939" cy="22603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023462" y="3335893"/>
            <a:ext cx="5647198" cy="5140160"/>
            <a:chOff x="0" y="0"/>
            <a:chExt cx="1236093" cy="112510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36093" cy="1125109"/>
            </a:xfrm>
            <a:custGeom>
              <a:avLst/>
              <a:gdLst/>
              <a:ahLst/>
              <a:cxnLst/>
              <a:rect r="r" b="b" t="t" l="l"/>
              <a:pathLst>
                <a:path h="1125109" w="1236093">
                  <a:moveTo>
                    <a:pt x="27419" y="0"/>
                  </a:moveTo>
                  <a:lnTo>
                    <a:pt x="1208674" y="0"/>
                  </a:lnTo>
                  <a:cubicBezTo>
                    <a:pt x="1215946" y="0"/>
                    <a:pt x="1222920" y="2889"/>
                    <a:pt x="1228062" y="8031"/>
                  </a:cubicBezTo>
                  <a:cubicBezTo>
                    <a:pt x="1233204" y="13173"/>
                    <a:pt x="1236093" y="20147"/>
                    <a:pt x="1236093" y="27419"/>
                  </a:cubicBezTo>
                  <a:lnTo>
                    <a:pt x="1236093" y="1097691"/>
                  </a:lnTo>
                  <a:cubicBezTo>
                    <a:pt x="1236093" y="1104963"/>
                    <a:pt x="1233204" y="1111937"/>
                    <a:pt x="1228062" y="1117079"/>
                  </a:cubicBezTo>
                  <a:cubicBezTo>
                    <a:pt x="1222920" y="1122221"/>
                    <a:pt x="1215946" y="1125109"/>
                    <a:pt x="1208674" y="1125109"/>
                  </a:cubicBezTo>
                  <a:lnTo>
                    <a:pt x="27419" y="1125109"/>
                  </a:lnTo>
                  <a:cubicBezTo>
                    <a:pt x="20147" y="1125109"/>
                    <a:pt x="13173" y="1122221"/>
                    <a:pt x="8031" y="1117079"/>
                  </a:cubicBezTo>
                  <a:cubicBezTo>
                    <a:pt x="2889" y="1111937"/>
                    <a:pt x="0" y="1104963"/>
                    <a:pt x="0" y="1097691"/>
                  </a:cubicBezTo>
                  <a:lnTo>
                    <a:pt x="0" y="27419"/>
                  </a:lnTo>
                  <a:cubicBezTo>
                    <a:pt x="0" y="20147"/>
                    <a:pt x="2889" y="13173"/>
                    <a:pt x="8031" y="8031"/>
                  </a:cubicBezTo>
                  <a:cubicBezTo>
                    <a:pt x="13173" y="2889"/>
                    <a:pt x="20147" y="0"/>
                    <a:pt x="27419" y="0"/>
                  </a:cubicBezTo>
                  <a:close/>
                </a:path>
              </a:pathLst>
            </a:custGeom>
            <a:solidFill>
              <a:srgbClr val="2C2227">
                <a:alpha val="43922"/>
              </a:srgbClr>
            </a:solidFill>
            <a:ln w="28575" cap="sq">
              <a:solidFill>
                <a:srgbClr val="FFFFFF">
                  <a:alpha val="43922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36093" cy="11632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15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737573" y="3335893"/>
            <a:ext cx="9138062" cy="5140160"/>
          </a:xfrm>
          <a:custGeom>
            <a:avLst/>
            <a:gdLst/>
            <a:ahLst/>
            <a:cxnLst/>
            <a:rect r="r" b="b" t="t" l="l"/>
            <a:pathLst>
              <a:path h="5140160" w="9138062">
                <a:moveTo>
                  <a:pt x="0" y="0"/>
                </a:moveTo>
                <a:lnTo>
                  <a:pt x="9138061" y="0"/>
                </a:lnTo>
                <a:lnTo>
                  <a:pt x="9138061" y="5140160"/>
                </a:lnTo>
                <a:lnTo>
                  <a:pt x="0" y="51401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37573" y="1788207"/>
            <a:ext cx="6064560" cy="623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4"/>
              </a:lnSpc>
            </a:pPr>
            <a:r>
              <a:rPr lang="en-US" b="true" sz="4164">
                <a:solidFill>
                  <a:srgbClr val="FB47D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AI and the Workforce: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653117" y="1760501"/>
            <a:ext cx="9107829" cy="65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42"/>
              </a:lnSpc>
            </a:pPr>
            <a:r>
              <a:rPr lang="en-US" sz="416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생산성 향상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37573" y="2763869"/>
            <a:ext cx="14737340" cy="329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9"/>
              </a:lnSpc>
            </a:pPr>
            <a:r>
              <a:rPr lang="en-US" sz="1673">
                <a:solidFill>
                  <a:srgbClr val="FFFFFF"/>
                </a:solidFill>
                <a:latin typeface="Poppins Extra-Light"/>
                <a:ea typeface="Poppins Extra-Light"/>
                <a:cs typeface="Poppins Extra-Light"/>
                <a:sym typeface="Poppins Extra-Light"/>
              </a:rPr>
              <a:t>AI Agent의 활용을 통한 생산성 향상 사례 &amp; 통계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409923" y="5240454"/>
            <a:ext cx="4485427" cy="2449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3496" indent="-246748" lvl="1">
              <a:lnSpc>
                <a:spcPts val="3200"/>
              </a:lnSpc>
              <a:buFont typeface="Arial"/>
              <a:buChar char="•"/>
            </a:pPr>
            <a:r>
              <a:rPr lang="en-US" sz="2285">
                <a:solidFill>
                  <a:srgbClr val="FFFFFF"/>
                </a:solidFill>
                <a:latin typeface="Poppins Extra-Light"/>
                <a:ea typeface="Poppins Extra-Light"/>
                <a:cs typeface="Poppins Extra-Light"/>
                <a:sym typeface="Poppins Extra-Light"/>
              </a:rPr>
              <a:t>Atlassian 조사에서 68%의 개발자가 주당 10시간 이상 절약</a:t>
            </a:r>
          </a:p>
          <a:p>
            <a:pPr algn="l">
              <a:lnSpc>
                <a:spcPts val="3200"/>
              </a:lnSpc>
            </a:pPr>
          </a:p>
          <a:p>
            <a:pPr algn="l" marL="493496" indent="-246748" lvl="1">
              <a:lnSpc>
                <a:spcPts val="3200"/>
              </a:lnSpc>
              <a:buFont typeface="Arial"/>
              <a:buChar char="•"/>
            </a:pPr>
            <a:r>
              <a:rPr lang="en-US" sz="2285">
                <a:solidFill>
                  <a:srgbClr val="FFFFFF"/>
                </a:solidFill>
                <a:latin typeface="Poppins Extra-Light"/>
                <a:ea typeface="Poppins Extra-Light"/>
                <a:cs typeface="Poppins Extra-Light"/>
                <a:sym typeface="Poppins Extra-Light"/>
              </a:rPr>
              <a:t>전년도의 46%에서 증가했으며, 이 시간은 코드 품질 개선이나 기능 개발에 재투자됨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409923" y="3747196"/>
            <a:ext cx="4874277" cy="1161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0"/>
              </a:lnSpc>
            </a:pPr>
            <a:r>
              <a:rPr lang="en-US" b="true" sz="3236" spc="-35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개발자 생산성 향상: Atlassian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34011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260399"/>
            <a:ext cx="8274515" cy="11553097"/>
          </a:xfrm>
          <a:custGeom>
            <a:avLst/>
            <a:gdLst/>
            <a:ahLst/>
            <a:cxnLst/>
            <a:rect r="r" b="b" t="t" l="l"/>
            <a:pathLst>
              <a:path h="11553097" w="8274515">
                <a:moveTo>
                  <a:pt x="0" y="0"/>
                </a:moveTo>
                <a:lnTo>
                  <a:pt x="8274515" y="0"/>
                </a:lnTo>
                <a:lnTo>
                  <a:pt x="8274515" y="11553096"/>
                </a:lnTo>
                <a:lnTo>
                  <a:pt x="0" y="11553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879961"/>
            <a:ext cx="16230600" cy="8527077"/>
            <a:chOff x="0" y="0"/>
            <a:chExt cx="4229939" cy="222228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29939" cy="2222285"/>
            </a:xfrm>
            <a:custGeom>
              <a:avLst/>
              <a:gdLst/>
              <a:ahLst/>
              <a:cxnLst/>
              <a:rect r="r" b="b" t="t" l="l"/>
              <a:pathLst>
                <a:path h="2222285" w="4229939">
                  <a:moveTo>
                    <a:pt x="9540" y="0"/>
                  </a:moveTo>
                  <a:lnTo>
                    <a:pt x="4220400" y="0"/>
                  </a:lnTo>
                  <a:cubicBezTo>
                    <a:pt x="4225668" y="0"/>
                    <a:pt x="4229939" y="4271"/>
                    <a:pt x="4229939" y="9540"/>
                  </a:cubicBezTo>
                  <a:lnTo>
                    <a:pt x="4229939" y="2212745"/>
                  </a:lnTo>
                  <a:cubicBezTo>
                    <a:pt x="4229939" y="2218014"/>
                    <a:pt x="4225668" y="2222285"/>
                    <a:pt x="4220400" y="2222285"/>
                  </a:cubicBezTo>
                  <a:lnTo>
                    <a:pt x="9540" y="2222285"/>
                  </a:lnTo>
                  <a:cubicBezTo>
                    <a:pt x="7010" y="2222285"/>
                    <a:pt x="4583" y="2221280"/>
                    <a:pt x="2794" y="2219491"/>
                  </a:cubicBezTo>
                  <a:cubicBezTo>
                    <a:pt x="1005" y="2217702"/>
                    <a:pt x="0" y="2215275"/>
                    <a:pt x="0" y="2212745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000000">
                <a:alpha val="44706"/>
              </a:srgbClr>
            </a:solidFill>
            <a:ln w="19050" cap="sq">
              <a:solidFill>
                <a:srgbClr val="FFFFFF">
                  <a:alpha val="44706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29939" cy="22603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023462" y="3678539"/>
            <a:ext cx="5647198" cy="4454867"/>
            <a:chOff x="0" y="0"/>
            <a:chExt cx="1236093" cy="97510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36093" cy="975108"/>
            </a:xfrm>
            <a:custGeom>
              <a:avLst/>
              <a:gdLst/>
              <a:ahLst/>
              <a:cxnLst/>
              <a:rect r="r" b="b" t="t" l="l"/>
              <a:pathLst>
                <a:path h="975108" w="1236093">
                  <a:moveTo>
                    <a:pt x="27419" y="0"/>
                  </a:moveTo>
                  <a:lnTo>
                    <a:pt x="1208674" y="0"/>
                  </a:lnTo>
                  <a:cubicBezTo>
                    <a:pt x="1215946" y="0"/>
                    <a:pt x="1222920" y="2889"/>
                    <a:pt x="1228062" y="8031"/>
                  </a:cubicBezTo>
                  <a:cubicBezTo>
                    <a:pt x="1233204" y="13173"/>
                    <a:pt x="1236093" y="20147"/>
                    <a:pt x="1236093" y="27419"/>
                  </a:cubicBezTo>
                  <a:lnTo>
                    <a:pt x="1236093" y="947690"/>
                  </a:lnTo>
                  <a:cubicBezTo>
                    <a:pt x="1236093" y="962833"/>
                    <a:pt x="1223817" y="975108"/>
                    <a:pt x="1208674" y="975108"/>
                  </a:cubicBezTo>
                  <a:lnTo>
                    <a:pt x="27419" y="975108"/>
                  </a:lnTo>
                  <a:cubicBezTo>
                    <a:pt x="20147" y="975108"/>
                    <a:pt x="13173" y="972220"/>
                    <a:pt x="8031" y="967078"/>
                  </a:cubicBezTo>
                  <a:cubicBezTo>
                    <a:pt x="2889" y="961936"/>
                    <a:pt x="0" y="954962"/>
                    <a:pt x="0" y="947690"/>
                  </a:cubicBezTo>
                  <a:lnTo>
                    <a:pt x="0" y="27419"/>
                  </a:lnTo>
                  <a:cubicBezTo>
                    <a:pt x="0" y="20147"/>
                    <a:pt x="2889" y="13173"/>
                    <a:pt x="8031" y="8031"/>
                  </a:cubicBezTo>
                  <a:cubicBezTo>
                    <a:pt x="13173" y="2889"/>
                    <a:pt x="20147" y="0"/>
                    <a:pt x="27419" y="0"/>
                  </a:cubicBezTo>
                  <a:close/>
                </a:path>
              </a:pathLst>
            </a:custGeom>
            <a:solidFill>
              <a:srgbClr val="2C2227">
                <a:alpha val="43922"/>
              </a:srgbClr>
            </a:solidFill>
            <a:ln w="28575" cap="sq">
              <a:solidFill>
                <a:srgbClr val="FFFFFF">
                  <a:alpha val="43922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36093" cy="10132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157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737573" y="3678539"/>
            <a:ext cx="8756496" cy="4454867"/>
          </a:xfrm>
          <a:custGeom>
            <a:avLst/>
            <a:gdLst/>
            <a:ahLst/>
            <a:cxnLst/>
            <a:rect r="r" b="b" t="t" l="l"/>
            <a:pathLst>
              <a:path h="4454867" w="8756496">
                <a:moveTo>
                  <a:pt x="0" y="0"/>
                </a:moveTo>
                <a:lnTo>
                  <a:pt x="8756496" y="0"/>
                </a:lnTo>
                <a:lnTo>
                  <a:pt x="8756496" y="4454867"/>
                </a:lnTo>
                <a:lnTo>
                  <a:pt x="0" y="445486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737573" y="1788207"/>
            <a:ext cx="6064560" cy="623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14"/>
              </a:lnSpc>
            </a:pPr>
            <a:r>
              <a:rPr lang="en-US" b="true" sz="4164">
                <a:solidFill>
                  <a:srgbClr val="FB47D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AI and the Workforce: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653117" y="1760501"/>
            <a:ext cx="9107829" cy="65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42"/>
              </a:lnSpc>
            </a:pPr>
            <a:r>
              <a:rPr lang="en-US" sz="416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생산성 향상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37573" y="2763869"/>
            <a:ext cx="14737340" cy="329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9"/>
              </a:lnSpc>
            </a:pPr>
            <a:r>
              <a:rPr lang="en-US" sz="1673">
                <a:solidFill>
                  <a:srgbClr val="FFFFFF"/>
                </a:solidFill>
                <a:latin typeface="Poppins Extra-Light"/>
                <a:ea typeface="Poppins Extra-Light"/>
                <a:cs typeface="Poppins Extra-Light"/>
                <a:sym typeface="Poppins Extra-Light"/>
              </a:rPr>
              <a:t>AI Agent의 활용을 통한 생산성 향상 사례 &amp; 통계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409923" y="5829773"/>
            <a:ext cx="4485427" cy="12337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3496" indent="-246748" lvl="1">
              <a:lnSpc>
                <a:spcPts val="3200"/>
              </a:lnSpc>
              <a:buFont typeface="Arial"/>
              <a:buChar char="•"/>
            </a:pPr>
            <a:r>
              <a:rPr lang="en-US" sz="2285">
                <a:solidFill>
                  <a:srgbClr val="FFFFFF"/>
                </a:solidFill>
                <a:latin typeface="Poppins Extra-Light"/>
                <a:ea typeface="Poppins Extra-Light"/>
                <a:cs typeface="Poppins Extra-Light"/>
                <a:sym typeface="Poppins Extra-Light"/>
              </a:rPr>
              <a:t>79–90% 기업이 AI 에이전트를 고객서비스, 마케팅, IT, 사이버보안 등 다양한 분야에 적용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409923" y="4250457"/>
            <a:ext cx="5064990" cy="1161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0"/>
              </a:lnSpc>
            </a:pPr>
            <a:r>
              <a:rPr lang="en-US" b="true" sz="3236" spc="-35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AI 에이전트 전반 통계 (PwC, McKinsey, BCG 등)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34011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260399"/>
            <a:ext cx="8274515" cy="11553097"/>
          </a:xfrm>
          <a:custGeom>
            <a:avLst/>
            <a:gdLst/>
            <a:ahLst/>
            <a:cxnLst/>
            <a:rect r="r" b="b" t="t" l="l"/>
            <a:pathLst>
              <a:path h="11553097" w="8274515">
                <a:moveTo>
                  <a:pt x="0" y="0"/>
                </a:moveTo>
                <a:lnTo>
                  <a:pt x="8274515" y="0"/>
                </a:lnTo>
                <a:lnTo>
                  <a:pt x="8274515" y="11553096"/>
                </a:lnTo>
                <a:lnTo>
                  <a:pt x="0" y="11553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3076989" y="1308832"/>
            <a:ext cx="7053759" cy="798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6"/>
              </a:lnSpc>
            </a:pPr>
            <a:r>
              <a:rPr lang="en-US" sz="543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AI AGENT란?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3759441" y="3218311"/>
            <a:ext cx="10759127" cy="5803142"/>
            <a:chOff x="0" y="0"/>
            <a:chExt cx="2833680" cy="1528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33680" cy="1528400"/>
            </a:xfrm>
            <a:custGeom>
              <a:avLst/>
              <a:gdLst/>
              <a:ahLst/>
              <a:cxnLst/>
              <a:rect r="r" b="b" t="t" l="l"/>
              <a:pathLst>
                <a:path h="1528400" w="2833680">
                  <a:moveTo>
                    <a:pt x="17270" y="0"/>
                  </a:moveTo>
                  <a:lnTo>
                    <a:pt x="2816410" y="0"/>
                  </a:lnTo>
                  <a:cubicBezTo>
                    <a:pt x="2820990" y="0"/>
                    <a:pt x="2825383" y="1819"/>
                    <a:pt x="2828621" y="5058"/>
                  </a:cubicBezTo>
                  <a:cubicBezTo>
                    <a:pt x="2831860" y="8297"/>
                    <a:pt x="2833680" y="12689"/>
                    <a:pt x="2833680" y="17270"/>
                  </a:cubicBezTo>
                  <a:lnTo>
                    <a:pt x="2833680" y="1511130"/>
                  </a:lnTo>
                  <a:cubicBezTo>
                    <a:pt x="2833680" y="1515710"/>
                    <a:pt x="2831860" y="1520103"/>
                    <a:pt x="2828621" y="1523342"/>
                  </a:cubicBezTo>
                  <a:cubicBezTo>
                    <a:pt x="2825383" y="1526580"/>
                    <a:pt x="2820990" y="1528400"/>
                    <a:pt x="2816410" y="1528400"/>
                  </a:cubicBezTo>
                  <a:lnTo>
                    <a:pt x="17270" y="1528400"/>
                  </a:lnTo>
                  <a:cubicBezTo>
                    <a:pt x="7732" y="1528400"/>
                    <a:pt x="0" y="1520668"/>
                    <a:pt x="0" y="1511130"/>
                  </a:cubicBezTo>
                  <a:lnTo>
                    <a:pt x="0" y="17270"/>
                  </a:lnTo>
                  <a:cubicBezTo>
                    <a:pt x="0" y="12689"/>
                    <a:pt x="1819" y="8297"/>
                    <a:pt x="5058" y="5058"/>
                  </a:cubicBezTo>
                  <a:cubicBezTo>
                    <a:pt x="8297" y="1819"/>
                    <a:pt x="12689" y="0"/>
                    <a:pt x="17270" y="0"/>
                  </a:cubicBezTo>
                  <a:close/>
                </a:path>
              </a:pathLst>
            </a:custGeom>
            <a:solidFill>
              <a:srgbClr val="000000">
                <a:alpha val="76863"/>
              </a:srgbClr>
            </a:solidFill>
            <a:ln w="19050" cap="rnd">
              <a:solidFill>
                <a:srgbClr val="FFFFFF">
                  <a:alpha val="76863"/>
                </a:srgbClr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33680" cy="1566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7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129561" y="3786644"/>
            <a:ext cx="1748021" cy="115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50"/>
              </a:lnSpc>
            </a:pPr>
            <a:r>
              <a:rPr lang="en-US" sz="7412" spc="-31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129561" y="4926294"/>
            <a:ext cx="6919437" cy="625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68"/>
              </a:lnSpc>
            </a:pPr>
            <a:r>
              <a:rPr lang="en-US" b="true" sz="4095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Perception(환경인식)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193646" y="5743872"/>
            <a:ext cx="9899306" cy="482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79"/>
              </a:lnSpc>
              <a:spcBef>
                <a:spcPct val="0"/>
              </a:spcBef>
            </a:pPr>
            <a:r>
              <a:rPr lang="en-US" sz="2771" spc="127">
                <a:solidFill>
                  <a:srgbClr val="FFFFFF"/>
                </a:solidFill>
                <a:latin typeface="Poppins Thin"/>
                <a:ea typeface="Poppins Thin"/>
                <a:cs typeface="Poppins Thin"/>
                <a:sym typeface="Poppins Thin"/>
              </a:rPr>
              <a:t>AI가 외부 정보를 감지하고 이해하는 능력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999060" y="6425698"/>
            <a:ext cx="9899306" cy="1913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8344" indent="-299172" lvl="1">
              <a:lnSpc>
                <a:spcPts val="3879"/>
              </a:lnSpc>
              <a:buFont typeface="Arial"/>
              <a:buChar char="•"/>
            </a:pPr>
            <a:r>
              <a:rPr lang="en-US" sz="2771" spc="127">
                <a:solidFill>
                  <a:srgbClr val="FFFFFF"/>
                </a:solidFill>
                <a:latin typeface="Poppins Thin"/>
                <a:ea typeface="Poppins Thin"/>
                <a:cs typeface="Poppins Thin"/>
                <a:sym typeface="Poppins Thin"/>
              </a:rPr>
              <a:t>예: 사용자가 "이번 주 금요일 오후에 회의 잡아줘"라고 이메일을 보내면,</a:t>
            </a:r>
          </a:p>
          <a:p>
            <a:pPr algn="l" marL="598344" indent="-299172" lvl="1">
              <a:lnSpc>
                <a:spcPts val="3879"/>
              </a:lnSpc>
              <a:spcBef>
                <a:spcPct val="0"/>
              </a:spcBef>
              <a:buFont typeface="Arial"/>
              <a:buChar char="•"/>
            </a:pPr>
            <a:r>
              <a:rPr lang="en-US" sz="2771" spc="127">
                <a:solidFill>
                  <a:srgbClr val="FFFFFF"/>
                </a:solidFill>
                <a:latin typeface="Poppins Thin"/>
                <a:ea typeface="Poppins Thin"/>
                <a:cs typeface="Poppins Thin"/>
                <a:sym typeface="Poppins Thin"/>
              </a:rPr>
              <a:t>AI Agent는 자연어 처리를 통해 시간, 날짜, 목적(회의) 등을 정확히 추출함.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34011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260399"/>
            <a:ext cx="8274515" cy="11553097"/>
          </a:xfrm>
          <a:custGeom>
            <a:avLst/>
            <a:gdLst/>
            <a:ahLst/>
            <a:cxnLst/>
            <a:rect r="r" b="b" t="t" l="l"/>
            <a:pathLst>
              <a:path h="11553097" w="8274515">
                <a:moveTo>
                  <a:pt x="0" y="0"/>
                </a:moveTo>
                <a:lnTo>
                  <a:pt x="8274515" y="0"/>
                </a:lnTo>
                <a:lnTo>
                  <a:pt x="8274515" y="11553096"/>
                </a:lnTo>
                <a:lnTo>
                  <a:pt x="0" y="11553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3076989" y="1308832"/>
            <a:ext cx="7053759" cy="798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6"/>
              </a:lnSpc>
            </a:pPr>
            <a:r>
              <a:rPr lang="en-US" sz="543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AI AGENT란?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3759441" y="3218311"/>
            <a:ext cx="10759127" cy="5803142"/>
            <a:chOff x="0" y="0"/>
            <a:chExt cx="2833680" cy="1528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33680" cy="1528400"/>
            </a:xfrm>
            <a:custGeom>
              <a:avLst/>
              <a:gdLst/>
              <a:ahLst/>
              <a:cxnLst/>
              <a:rect r="r" b="b" t="t" l="l"/>
              <a:pathLst>
                <a:path h="1528400" w="2833680">
                  <a:moveTo>
                    <a:pt x="17270" y="0"/>
                  </a:moveTo>
                  <a:lnTo>
                    <a:pt x="2816410" y="0"/>
                  </a:lnTo>
                  <a:cubicBezTo>
                    <a:pt x="2820990" y="0"/>
                    <a:pt x="2825383" y="1819"/>
                    <a:pt x="2828621" y="5058"/>
                  </a:cubicBezTo>
                  <a:cubicBezTo>
                    <a:pt x="2831860" y="8297"/>
                    <a:pt x="2833680" y="12689"/>
                    <a:pt x="2833680" y="17270"/>
                  </a:cubicBezTo>
                  <a:lnTo>
                    <a:pt x="2833680" y="1511130"/>
                  </a:lnTo>
                  <a:cubicBezTo>
                    <a:pt x="2833680" y="1515710"/>
                    <a:pt x="2831860" y="1520103"/>
                    <a:pt x="2828621" y="1523342"/>
                  </a:cubicBezTo>
                  <a:cubicBezTo>
                    <a:pt x="2825383" y="1526580"/>
                    <a:pt x="2820990" y="1528400"/>
                    <a:pt x="2816410" y="1528400"/>
                  </a:cubicBezTo>
                  <a:lnTo>
                    <a:pt x="17270" y="1528400"/>
                  </a:lnTo>
                  <a:cubicBezTo>
                    <a:pt x="7732" y="1528400"/>
                    <a:pt x="0" y="1520668"/>
                    <a:pt x="0" y="1511130"/>
                  </a:cubicBezTo>
                  <a:lnTo>
                    <a:pt x="0" y="17270"/>
                  </a:lnTo>
                  <a:cubicBezTo>
                    <a:pt x="0" y="12689"/>
                    <a:pt x="1819" y="8297"/>
                    <a:pt x="5058" y="5058"/>
                  </a:cubicBezTo>
                  <a:cubicBezTo>
                    <a:pt x="8297" y="1819"/>
                    <a:pt x="12689" y="0"/>
                    <a:pt x="17270" y="0"/>
                  </a:cubicBezTo>
                  <a:close/>
                </a:path>
              </a:pathLst>
            </a:custGeom>
            <a:solidFill>
              <a:srgbClr val="000000">
                <a:alpha val="76863"/>
              </a:srgbClr>
            </a:solidFill>
            <a:ln w="19050" cap="rnd">
              <a:solidFill>
                <a:srgbClr val="FFFFFF">
                  <a:alpha val="76863"/>
                </a:srgbClr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33680" cy="1566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7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188194" y="3792390"/>
            <a:ext cx="1800047" cy="1101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63"/>
              </a:lnSpc>
            </a:pPr>
            <a:r>
              <a:rPr lang="en-US" sz="7160" spc="-30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188194" y="4874886"/>
            <a:ext cx="7125378" cy="605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9"/>
              </a:lnSpc>
            </a:pPr>
            <a:r>
              <a:rPr lang="en-US" b="true" sz="3955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Reasoning(추론)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188194" y="5666190"/>
            <a:ext cx="9785435" cy="4689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48"/>
              </a:lnSpc>
              <a:spcBef>
                <a:spcPct val="0"/>
              </a:spcBef>
            </a:pPr>
            <a:r>
              <a:rPr lang="en-US" sz="2677" spc="123">
                <a:solidFill>
                  <a:srgbClr val="FFFFFF"/>
                </a:solidFill>
                <a:latin typeface="Poppins Thin"/>
                <a:ea typeface="Poppins Thin"/>
                <a:cs typeface="Poppins Thin"/>
                <a:sym typeface="Poppins Thin"/>
              </a:rPr>
              <a:t>AI가 목적 달성을 위해 가장 적절한 행동을 선택하는 과정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137258" y="6325687"/>
            <a:ext cx="9785435" cy="139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7998" indent="-288999" lvl="1">
              <a:lnSpc>
                <a:spcPts val="3748"/>
              </a:lnSpc>
              <a:buFont typeface="Arial"/>
              <a:buChar char="•"/>
            </a:pPr>
            <a:r>
              <a:rPr lang="en-US" sz="2677" spc="123">
                <a:solidFill>
                  <a:srgbClr val="FFFFFF"/>
                </a:solidFill>
                <a:latin typeface="Poppins Thin"/>
                <a:ea typeface="Poppins Thin"/>
                <a:cs typeface="Poppins Thin"/>
                <a:sym typeface="Poppins Thin"/>
              </a:rPr>
              <a:t>예: 사용자가 회의를 원하지만 회의실이 꽉 찼다면?</a:t>
            </a:r>
          </a:p>
          <a:p>
            <a:pPr algn="l" marL="577998" indent="-288999" lvl="1">
              <a:lnSpc>
                <a:spcPts val="3748"/>
              </a:lnSpc>
              <a:spcBef>
                <a:spcPct val="0"/>
              </a:spcBef>
              <a:buFont typeface="Arial"/>
              <a:buChar char="•"/>
            </a:pPr>
            <a:r>
              <a:rPr lang="en-US" sz="2677" spc="123">
                <a:solidFill>
                  <a:srgbClr val="FFFFFF"/>
                </a:solidFill>
                <a:latin typeface="Poppins Thin"/>
                <a:ea typeface="Poppins Thin"/>
                <a:cs typeface="Poppins Thin"/>
                <a:sym typeface="Poppins Thin"/>
              </a:rPr>
              <a:t>AI는 대안으로 Google Meet 링크 생성을 제안하거나 시간 조정 요청 이메일을 보냄.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34011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260399"/>
            <a:ext cx="8274515" cy="11553097"/>
          </a:xfrm>
          <a:custGeom>
            <a:avLst/>
            <a:gdLst/>
            <a:ahLst/>
            <a:cxnLst/>
            <a:rect r="r" b="b" t="t" l="l"/>
            <a:pathLst>
              <a:path h="11553097" w="8274515">
                <a:moveTo>
                  <a:pt x="0" y="0"/>
                </a:moveTo>
                <a:lnTo>
                  <a:pt x="8274515" y="0"/>
                </a:lnTo>
                <a:lnTo>
                  <a:pt x="8274515" y="11553096"/>
                </a:lnTo>
                <a:lnTo>
                  <a:pt x="0" y="11553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3076989" y="1308832"/>
            <a:ext cx="7053759" cy="798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6"/>
              </a:lnSpc>
            </a:pPr>
            <a:r>
              <a:rPr lang="en-US" sz="543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AI AGENT란?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3759441" y="3218311"/>
            <a:ext cx="10759127" cy="5803142"/>
            <a:chOff x="0" y="0"/>
            <a:chExt cx="2833680" cy="15284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833680" cy="1528400"/>
            </a:xfrm>
            <a:custGeom>
              <a:avLst/>
              <a:gdLst/>
              <a:ahLst/>
              <a:cxnLst/>
              <a:rect r="r" b="b" t="t" l="l"/>
              <a:pathLst>
                <a:path h="1528400" w="2833680">
                  <a:moveTo>
                    <a:pt x="17270" y="0"/>
                  </a:moveTo>
                  <a:lnTo>
                    <a:pt x="2816410" y="0"/>
                  </a:lnTo>
                  <a:cubicBezTo>
                    <a:pt x="2820990" y="0"/>
                    <a:pt x="2825383" y="1819"/>
                    <a:pt x="2828621" y="5058"/>
                  </a:cubicBezTo>
                  <a:cubicBezTo>
                    <a:pt x="2831860" y="8297"/>
                    <a:pt x="2833680" y="12689"/>
                    <a:pt x="2833680" y="17270"/>
                  </a:cubicBezTo>
                  <a:lnTo>
                    <a:pt x="2833680" y="1511130"/>
                  </a:lnTo>
                  <a:cubicBezTo>
                    <a:pt x="2833680" y="1515710"/>
                    <a:pt x="2831860" y="1520103"/>
                    <a:pt x="2828621" y="1523342"/>
                  </a:cubicBezTo>
                  <a:cubicBezTo>
                    <a:pt x="2825383" y="1526580"/>
                    <a:pt x="2820990" y="1528400"/>
                    <a:pt x="2816410" y="1528400"/>
                  </a:cubicBezTo>
                  <a:lnTo>
                    <a:pt x="17270" y="1528400"/>
                  </a:lnTo>
                  <a:cubicBezTo>
                    <a:pt x="7732" y="1528400"/>
                    <a:pt x="0" y="1520668"/>
                    <a:pt x="0" y="1511130"/>
                  </a:cubicBezTo>
                  <a:lnTo>
                    <a:pt x="0" y="17270"/>
                  </a:lnTo>
                  <a:cubicBezTo>
                    <a:pt x="0" y="12689"/>
                    <a:pt x="1819" y="8297"/>
                    <a:pt x="5058" y="5058"/>
                  </a:cubicBezTo>
                  <a:cubicBezTo>
                    <a:pt x="8297" y="1819"/>
                    <a:pt x="12689" y="0"/>
                    <a:pt x="17270" y="0"/>
                  </a:cubicBezTo>
                  <a:close/>
                </a:path>
              </a:pathLst>
            </a:custGeom>
            <a:solidFill>
              <a:srgbClr val="000000">
                <a:alpha val="76863"/>
              </a:srgbClr>
            </a:solidFill>
            <a:ln w="19050" cap="rnd">
              <a:solidFill>
                <a:srgbClr val="FFFFFF">
                  <a:alpha val="76863"/>
                </a:srgbClr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38100"/>
              <a:ext cx="2833680" cy="1566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7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163970" y="3838454"/>
            <a:ext cx="2516158" cy="11014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62"/>
              </a:lnSpc>
            </a:pPr>
            <a:r>
              <a:rPr lang="en-US" sz="7160" spc="-307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163970" y="4920868"/>
            <a:ext cx="9960059" cy="60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9"/>
              </a:lnSpc>
            </a:pPr>
            <a:r>
              <a:rPr lang="en-US" b="true" sz="3955">
                <a:solidFill>
                  <a:srgbClr val="FFFFFF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Action(실행)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4351818" y="5644900"/>
            <a:ext cx="9556476" cy="4689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47"/>
              </a:lnSpc>
              <a:spcBef>
                <a:spcPct val="0"/>
              </a:spcBef>
            </a:pPr>
            <a:r>
              <a:rPr lang="en-US" sz="2676" spc="123">
                <a:solidFill>
                  <a:srgbClr val="FFFFFF"/>
                </a:solidFill>
                <a:latin typeface="Poppins Thin"/>
                <a:ea typeface="Poppins Thin"/>
                <a:cs typeface="Poppins Thin"/>
                <a:sym typeface="Poppins Thin"/>
              </a:rPr>
              <a:t>AI가 실제 외부 환경에 변화를 주는 행동 수행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163970" y="6303491"/>
            <a:ext cx="9960059" cy="929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7954" indent="-288977" lvl="1">
              <a:lnSpc>
                <a:spcPts val="3747"/>
              </a:lnSpc>
              <a:spcBef>
                <a:spcPct val="0"/>
              </a:spcBef>
              <a:buFont typeface="Arial"/>
              <a:buChar char="•"/>
            </a:pPr>
            <a:r>
              <a:rPr lang="en-US" sz="2676" spc="123">
                <a:solidFill>
                  <a:srgbClr val="FFFFFF"/>
                </a:solidFill>
                <a:latin typeface="Poppins Thin"/>
                <a:ea typeface="Poppins Thin"/>
                <a:cs typeface="Poppins Thin"/>
                <a:sym typeface="Poppins Thin"/>
              </a:rPr>
              <a:t>예: AI Agent는 일정 앱 API를 호출하여 회의 일정을 등록하고, 참석자에게 이메일을 보냄.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34011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260399"/>
            <a:ext cx="8274515" cy="11553097"/>
          </a:xfrm>
          <a:custGeom>
            <a:avLst/>
            <a:gdLst/>
            <a:ahLst/>
            <a:cxnLst/>
            <a:rect r="r" b="b" t="t" l="l"/>
            <a:pathLst>
              <a:path h="11553097" w="8274515">
                <a:moveTo>
                  <a:pt x="0" y="0"/>
                </a:moveTo>
                <a:lnTo>
                  <a:pt x="8274515" y="0"/>
                </a:lnTo>
                <a:lnTo>
                  <a:pt x="8274515" y="11553096"/>
                </a:lnTo>
                <a:lnTo>
                  <a:pt x="0" y="11553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1465111" y="4269043"/>
            <a:ext cx="16126126" cy="5217820"/>
            <a:chOff x="0" y="0"/>
            <a:chExt cx="4202712" cy="13598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02712" cy="1359843"/>
            </a:xfrm>
            <a:custGeom>
              <a:avLst/>
              <a:gdLst/>
              <a:ahLst/>
              <a:cxnLst/>
              <a:rect r="r" b="b" t="t" l="l"/>
              <a:pathLst>
                <a:path h="1359843" w="4202712">
                  <a:moveTo>
                    <a:pt x="9602" y="0"/>
                  </a:moveTo>
                  <a:lnTo>
                    <a:pt x="4193110" y="0"/>
                  </a:lnTo>
                  <a:cubicBezTo>
                    <a:pt x="4198413" y="0"/>
                    <a:pt x="4202712" y="4299"/>
                    <a:pt x="4202712" y="9602"/>
                  </a:cubicBezTo>
                  <a:lnTo>
                    <a:pt x="4202712" y="1350241"/>
                  </a:lnTo>
                  <a:cubicBezTo>
                    <a:pt x="4202712" y="1352787"/>
                    <a:pt x="4201701" y="1355230"/>
                    <a:pt x="4199900" y="1357030"/>
                  </a:cubicBezTo>
                  <a:cubicBezTo>
                    <a:pt x="4198099" y="1358831"/>
                    <a:pt x="4195657" y="1359843"/>
                    <a:pt x="4193110" y="1359843"/>
                  </a:cubicBezTo>
                  <a:lnTo>
                    <a:pt x="9602" y="1359843"/>
                  </a:lnTo>
                  <a:cubicBezTo>
                    <a:pt x="7055" y="1359843"/>
                    <a:pt x="4613" y="1358831"/>
                    <a:pt x="2812" y="1357030"/>
                  </a:cubicBezTo>
                  <a:cubicBezTo>
                    <a:pt x="1012" y="1355230"/>
                    <a:pt x="0" y="1352787"/>
                    <a:pt x="0" y="1350241"/>
                  </a:cubicBezTo>
                  <a:lnTo>
                    <a:pt x="0" y="9602"/>
                  </a:lnTo>
                  <a:cubicBezTo>
                    <a:pt x="0" y="7055"/>
                    <a:pt x="1012" y="4613"/>
                    <a:pt x="2812" y="2812"/>
                  </a:cubicBezTo>
                  <a:cubicBezTo>
                    <a:pt x="4613" y="1012"/>
                    <a:pt x="7055" y="0"/>
                    <a:pt x="9602" y="0"/>
                  </a:cubicBezTo>
                  <a:close/>
                </a:path>
              </a:pathLst>
            </a:custGeom>
            <a:solidFill>
              <a:srgbClr val="2C2227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02712" cy="13979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7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486902" y="1343025"/>
            <a:ext cx="6245019" cy="798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6"/>
              </a:lnSpc>
            </a:pPr>
            <a:r>
              <a:rPr lang="en-US" b="true" sz="5439">
                <a:solidFill>
                  <a:srgbClr val="FB47D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AI AGENT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36275" y="2075690"/>
            <a:ext cx="5718034" cy="84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1"/>
              </a:lnSpc>
            </a:pPr>
            <a:r>
              <a:rPr lang="en-US" b="true" sz="5439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무엇이 다른가?</a:t>
            </a:r>
          </a:p>
        </p:txBody>
      </p:sp>
      <p:graphicFrame>
        <p:nvGraphicFramePr>
          <p:cNvPr name="Object 8" id="8"/>
          <p:cNvGraphicFramePr/>
          <p:nvPr/>
        </p:nvGraphicFramePr>
        <p:xfrm>
          <a:off x="2068068" y="4497606"/>
          <a:ext cx="3771900" cy="2095500"/>
        </p:xfrm>
        <a:graphic>
          <a:graphicData uri="http://schemas.openxmlformats.org/presentationml/2006/ole">
            <p:oleObj imgW="4521200" imgH="2844800" r:id="rId5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34011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260399"/>
            <a:ext cx="8274515" cy="11553097"/>
          </a:xfrm>
          <a:custGeom>
            <a:avLst/>
            <a:gdLst/>
            <a:ahLst/>
            <a:cxnLst/>
            <a:rect r="r" b="b" t="t" l="l"/>
            <a:pathLst>
              <a:path h="11553097" w="8274515">
                <a:moveTo>
                  <a:pt x="0" y="0"/>
                </a:moveTo>
                <a:lnTo>
                  <a:pt x="8274515" y="0"/>
                </a:lnTo>
                <a:lnTo>
                  <a:pt x="8274515" y="11553096"/>
                </a:lnTo>
                <a:lnTo>
                  <a:pt x="0" y="11553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5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1465111" y="4269043"/>
            <a:ext cx="16126126" cy="5217820"/>
            <a:chOff x="0" y="0"/>
            <a:chExt cx="4202712" cy="135984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02712" cy="1359843"/>
            </a:xfrm>
            <a:custGeom>
              <a:avLst/>
              <a:gdLst/>
              <a:ahLst/>
              <a:cxnLst/>
              <a:rect r="r" b="b" t="t" l="l"/>
              <a:pathLst>
                <a:path h="1359843" w="4202712">
                  <a:moveTo>
                    <a:pt x="9602" y="0"/>
                  </a:moveTo>
                  <a:lnTo>
                    <a:pt x="4193110" y="0"/>
                  </a:lnTo>
                  <a:cubicBezTo>
                    <a:pt x="4198413" y="0"/>
                    <a:pt x="4202712" y="4299"/>
                    <a:pt x="4202712" y="9602"/>
                  </a:cubicBezTo>
                  <a:lnTo>
                    <a:pt x="4202712" y="1350241"/>
                  </a:lnTo>
                  <a:cubicBezTo>
                    <a:pt x="4202712" y="1352787"/>
                    <a:pt x="4201701" y="1355230"/>
                    <a:pt x="4199900" y="1357030"/>
                  </a:cubicBezTo>
                  <a:cubicBezTo>
                    <a:pt x="4198099" y="1358831"/>
                    <a:pt x="4195657" y="1359843"/>
                    <a:pt x="4193110" y="1359843"/>
                  </a:cubicBezTo>
                  <a:lnTo>
                    <a:pt x="9602" y="1359843"/>
                  </a:lnTo>
                  <a:cubicBezTo>
                    <a:pt x="7055" y="1359843"/>
                    <a:pt x="4613" y="1358831"/>
                    <a:pt x="2812" y="1357030"/>
                  </a:cubicBezTo>
                  <a:cubicBezTo>
                    <a:pt x="1012" y="1355230"/>
                    <a:pt x="0" y="1352787"/>
                    <a:pt x="0" y="1350241"/>
                  </a:cubicBezTo>
                  <a:lnTo>
                    <a:pt x="0" y="9602"/>
                  </a:lnTo>
                  <a:cubicBezTo>
                    <a:pt x="0" y="7055"/>
                    <a:pt x="1012" y="4613"/>
                    <a:pt x="2812" y="2812"/>
                  </a:cubicBezTo>
                  <a:cubicBezTo>
                    <a:pt x="4613" y="1012"/>
                    <a:pt x="7055" y="0"/>
                    <a:pt x="9602" y="0"/>
                  </a:cubicBezTo>
                  <a:close/>
                </a:path>
              </a:pathLst>
            </a:custGeom>
            <a:solidFill>
              <a:srgbClr val="2C2227"/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02712" cy="13979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7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486902" y="1343025"/>
            <a:ext cx="6245019" cy="798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66"/>
              </a:lnSpc>
            </a:pPr>
            <a:r>
              <a:rPr lang="en-US" b="true" sz="5439">
                <a:solidFill>
                  <a:srgbClr val="FB47D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AI AGENT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36275" y="2075690"/>
            <a:ext cx="5718034" cy="846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01"/>
              </a:lnSpc>
            </a:pPr>
            <a:r>
              <a:rPr lang="en-US" b="true" sz="5439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Reasoning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76148" y="4430424"/>
            <a:ext cx="15583152" cy="47597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714"/>
              </a:lnSpc>
              <a:spcBef>
                <a:spcPct val="0"/>
              </a:spcBef>
            </a:pPr>
            <a:r>
              <a:rPr lang="en-US" b="true" sz="4081" spc="-44">
                <a:solidFill>
                  <a:srgbClr val="FFFF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Reasoning vs. Inference 정의</a:t>
            </a:r>
          </a:p>
          <a:p>
            <a:pPr algn="just">
              <a:lnSpc>
                <a:spcPts val="4034"/>
              </a:lnSpc>
              <a:spcBef>
                <a:spcPct val="0"/>
              </a:spcBef>
            </a:pPr>
          </a:p>
          <a:p>
            <a:pPr algn="just">
              <a:lnSpc>
                <a:spcPts val="4034"/>
              </a:lnSpc>
              <a:spcBef>
                <a:spcPct val="0"/>
              </a:spcBef>
            </a:pPr>
            <a:r>
              <a:rPr lang="en-US" b="true" sz="2881" spc="-31">
                <a:solidFill>
                  <a:srgbClr val="FFFF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Reasoning(추론): “정보를 가지고 생각하는 과정”</a:t>
            </a:r>
          </a:p>
          <a:p>
            <a:pPr algn="just">
              <a:lnSpc>
                <a:spcPts val="4034"/>
              </a:lnSpc>
              <a:spcBef>
                <a:spcPct val="0"/>
              </a:spcBef>
            </a:pPr>
            <a:r>
              <a:rPr lang="en-US" b="true" sz="2881" spc="-31">
                <a:solidFill>
                  <a:srgbClr val="FFFF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사용자가 "A가 B보다 클까?"라고 물었을 때, 모델이 사고하는 과정:</a:t>
            </a:r>
          </a:p>
          <a:p>
            <a:pPr algn="just" marL="622177" indent="-311089" lvl="1">
              <a:lnSpc>
                <a:spcPts val="403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881" spc="-31">
                <a:solidFill>
                  <a:srgbClr val="FFFF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"A는 2023년 데이터 기준 5, B는 3"</a:t>
            </a:r>
          </a:p>
          <a:p>
            <a:pPr algn="just" marL="622177" indent="-311089" lvl="1">
              <a:lnSpc>
                <a:spcPts val="4034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881" spc="-31">
                <a:solidFill>
                  <a:srgbClr val="FFFF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"5 &gt; 3 이므로 A가 크다"</a:t>
            </a:r>
          </a:p>
          <a:p>
            <a:pPr algn="just">
              <a:lnSpc>
                <a:spcPts val="4034"/>
              </a:lnSpc>
              <a:spcBef>
                <a:spcPct val="0"/>
              </a:spcBef>
            </a:pPr>
          </a:p>
          <a:p>
            <a:pPr algn="just">
              <a:lnSpc>
                <a:spcPts val="4034"/>
              </a:lnSpc>
              <a:spcBef>
                <a:spcPct val="0"/>
              </a:spcBef>
            </a:pPr>
            <a:r>
              <a:rPr lang="en-US" b="true" sz="2881" spc="-31">
                <a:solidFill>
                  <a:srgbClr val="FFFF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Inference(추론 실행): (모델의) 예측/출력 생성 전체 과정</a:t>
            </a:r>
          </a:p>
          <a:p>
            <a:pPr algn="just">
              <a:lnSpc>
                <a:spcPts val="4034"/>
              </a:lnSpc>
              <a:spcBef>
                <a:spcPct val="0"/>
              </a:spcBef>
            </a:pPr>
            <a:r>
              <a:rPr lang="en-US" b="true" sz="2881" spc="-31">
                <a:solidFill>
                  <a:srgbClr val="FFFF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위 Reasoning을 거친 후, 모델이 사용자에게 출력: "네, A가 B보다 큽니다."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34011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260399"/>
            <a:ext cx="8274515" cy="11553097"/>
          </a:xfrm>
          <a:custGeom>
            <a:avLst/>
            <a:gdLst/>
            <a:ahLst/>
            <a:cxnLst/>
            <a:rect r="r" b="b" t="t" l="l"/>
            <a:pathLst>
              <a:path h="11553097" w="8274515">
                <a:moveTo>
                  <a:pt x="0" y="0"/>
                </a:moveTo>
                <a:lnTo>
                  <a:pt x="8274515" y="0"/>
                </a:lnTo>
                <a:lnTo>
                  <a:pt x="8274515" y="11553096"/>
                </a:lnTo>
                <a:lnTo>
                  <a:pt x="0" y="11553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879961"/>
            <a:ext cx="16230600" cy="8527077"/>
            <a:chOff x="0" y="0"/>
            <a:chExt cx="4229939" cy="222228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29939" cy="2222285"/>
            </a:xfrm>
            <a:custGeom>
              <a:avLst/>
              <a:gdLst/>
              <a:ahLst/>
              <a:cxnLst/>
              <a:rect r="r" b="b" t="t" l="l"/>
              <a:pathLst>
                <a:path h="2222285" w="4229939">
                  <a:moveTo>
                    <a:pt x="9540" y="0"/>
                  </a:moveTo>
                  <a:lnTo>
                    <a:pt x="4220400" y="0"/>
                  </a:lnTo>
                  <a:cubicBezTo>
                    <a:pt x="4225668" y="0"/>
                    <a:pt x="4229939" y="4271"/>
                    <a:pt x="4229939" y="9540"/>
                  </a:cubicBezTo>
                  <a:lnTo>
                    <a:pt x="4229939" y="2212745"/>
                  </a:lnTo>
                  <a:cubicBezTo>
                    <a:pt x="4229939" y="2218014"/>
                    <a:pt x="4225668" y="2222285"/>
                    <a:pt x="4220400" y="2222285"/>
                  </a:cubicBezTo>
                  <a:lnTo>
                    <a:pt x="9540" y="2222285"/>
                  </a:lnTo>
                  <a:cubicBezTo>
                    <a:pt x="7010" y="2222285"/>
                    <a:pt x="4583" y="2221280"/>
                    <a:pt x="2794" y="2219491"/>
                  </a:cubicBezTo>
                  <a:cubicBezTo>
                    <a:pt x="1005" y="2217702"/>
                    <a:pt x="0" y="2215275"/>
                    <a:pt x="0" y="2212745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000000">
                <a:alpha val="74902"/>
              </a:srgbClr>
            </a:solidFill>
            <a:ln w="19050" cap="sq">
              <a:solidFill>
                <a:srgbClr val="FFFFFF">
                  <a:alpha val="74902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29939" cy="22603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37573" y="4222307"/>
            <a:ext cx="4550264" cy="4425984"/>
            <a:chOff x="0" y="0"/>
            <a:chExt cx="1236093" cy="120233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36093" cy="1202332"/>
            </a:xfrm>
            <a:custGeom>
              <a:avLst/>
              <a:gdLst/>
              <a:ahLst/>
              <a:cxnLst/>
              <a:rect r="r" b="b" t="t" l="l"/>
              <a:pathLst>
                <a:path h="1202332" w="1236093">
                  <a:moveTo>
                    <a:pt x="34028" y="0"/>
                  </a:moveTo>
                  <a:lnTo>
                    <a:pt x="1202064" y="0"/>
                  </a:lnTo>
                  <a:cubicBezTo>
                    <a:pt x="1211089" y="0"/>
                    <a:pt x="1219745" y="3585"/>
                    <a:pt x="1226126" y="9967"/>
                  </a:cubicBezTo>
                  <a:cubicBezTo>
                    <a:pt x="1232508" y="16348"/>
                    <a:pt x="1236093" y="25004"/>
                    <a:pt x="1236093" y="34028"/>
                  </a:cubicBezTo>
                  <a:lnTo>
                    <a:pt x="1236093" y="1168304"/>
                  </a:lnTo>
                  <a:cubicBezTo>
                    <a:pt x="1236093" y="1187097"/>
                    <a:pt x="1220858" y="1202332"/>
                    <a:pt x="1202064" y="1202332"/>
                  </a:cubicBezTo>
                  <a:lnTo>
                    <a:pt x="34028" y="1202332"/>
                  </a:lnTo>
                  <a:cubicBezTo>
                    <a:pt x="25004" y="1202332"/>
                    <a:pt x="16348" y="1198747"/>
                    <a:pt x="9967" y="1192365"/>
                  </a:cubicBezTo>
                  <a:cubicBezTo>
                    <a:pt x="3585" y="1185984"/>
                    <a:pt x="0" y="1177329"/>
                    <a:pt x="0" y="1168304"/>
                  </a:cubicBezTo>
                  <a:lnTo>
                    <a:pt x="0" y="34028"/>
                  </a:lnTo>
                  <a:cubicBezTo>
                    <a:pt x="0" y="15235"/>
                    <a:pt x="15235" y="0"/>
                    <a:pt x="34028" y="0"/>
                  </a:cubicBezTo>
                  <a:close/>
                </a:path>
              </a:pathLst>
            </a:custGeom>
            <a:solidFill>
              <a:srgbClr val="2C2227">
                <a:alpha val="43922"/>
              </a:srgbClr>
            </a:solidFill>
            <a:ln w="28575" cap="sq">
              <a:solidFill>
                <a:srgbClr val="FFFFFF">
                  <a:alpha val="43922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236093" cy="12404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15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675171" y="4222307"/>
            <a:ext cx="4550264" cy="4425984"/>
            <a:chOff x="0" y="0"/>
            <a:chExt cx="1236093" cy="1202332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36093" cy="1202332"/>
            </a:xfrm>
            <a:custGeom>
              <a:avLst/>
              <a:gdLst/>
              <a:ahLst/>
              <a:cxnLst/>
              <a:rect r="r" b="b" t="t" l="l"/>
              <a:pathLst>
                <a:path h="1202332" w="1236093">
                  <a:moveTo>
                    <a:pt x="32327" y="0"/>
                  </a:moveTo>
                  <a:lnTo>
                    <a:pt x="1203766" y="0"/>
                  </a:lnTo>
                  <a:cubicBezTo>
                    <a:pt x="1221620" y="0"/>
                    <a:pt x="1236093" y="14473"/>
                    <a:pt x="1236093" y="32327"/>
                  </a:cubicBezTo>
                  <a:lnTo>
                    <a:pt x="1236093" y="1170005"/>
                  </a:lnTo>
                  <a:cubicBezTo>
                    <a:pt x="1236093" y="1187859"/>
                    <a:pt x="1221620" y="1202332"/>
                    <a:pt x="1203766" y="1202332"/>
                  </a:cubicBezTo>
                  <a:lnTo>
                    <a:pt x="32327" y="1202332"/>
                  </a:lnTo>
                  <a:cubicBezTo>
                    <a:pt x="14473" y="1202332"/>
                    <a:pt x="0" y="1187859"/>
                    <a:pt x="0" y="1170005"/>
                  </a:cubicBezTo>
                  <a:lnTo>
                    <a:pt x="0" y="32327"/>
                  </a:lnTo>
                  <a:cubicBezTo>
                    <a:pt x="0" y="14473"/>
                    <a:pt x="14473" y="0"/>
                    <a:pt x="3232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B8089C">
                    <a:alpha val="100000"/>
                  </a:srgbClr>
                </a:gs>
                <a:gs pos="100000">
                  <a:srgbClr val="872BBF">
                    <a:alpha val="100000"/>
                  </a:srgbClr>
                </a:gs>
              </a:gsLst>
              <a:lin ang="0"/>
            </a:gra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236093" cy="12404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15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737573" y="1788207"/>
            <a:ext cx="9534463" cy="767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11"/>
              </a:lnSpc>
            </a:pPr>
            <a:r>
              <a:rPr lang="en-US" b="true" sz="5104">
                <a:solidFill>
                  <a:srgbClr val="FB47D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AGENT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009713" y="1750107"/>
            <a:ext cx="9483291" cy="80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19"/>
              </a:lnSpc>
            </a:pPr>
            <a:r>
              <a:rPr lang="en-US" b="true" sz="5104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and Reinforcement learning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37573" y="2763869"/>
            <a:ext cx="14737340" cy="329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9"/>
              </a:lnSpc>
            </a:pPr>
            <a:r>
              <a:rPr lang="en-US" sz="1673">
                <a:solidFill>
                  <a:srgbClr val="FFFFFF"/>
                </a:solidFill>
                <a:latin typeface="Poppins Extra-Light"/>
                <a:ea typeface="Poppins Extra-Light"/>
                <a:cs typeface="Poppins Extra-Light"/>
                <a:sym typeface="Poppins Extra-Light"/>
              </a:rPr>
              <a:t>강화학습(Reward-based Learning)을 통해 모델이 사고 흐름(Reasoning)을 더 정확하고 인간 친화적으로 생성하도록 유도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987201" y="5848978"/>
            <a:ext cx="3947081" cy="9723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7638" indent="-198819" lvl="1">
              <a:lnSpc>
                <a:spcPts val="2578"/>
              </a:lnSpc>
              <a:buFont typeface="Arial"/>
              <a:buChar char="•"/>
            </a:pPr>
            <a:r>
              <a:rPr lang="en-US" sz="1841">
                <a:solidFill>
                  <a:srgbClr val="FFFFFF"/>
                </a:solidFill>
                <a:latin typeface="Poppins Extra-Light"/>
                <a:ea typeface="Poppins Extra-Light"/>
                <a:cs typeface="Poppins Extra-Light"/>
                <a:sym typeface="Poppins Extra-Light"/>
              </a:rPr>
              <a:t>방대한 텍스트 데이터로 기본 언어 능력 학습</a:t>
            </a:r>
          </a:p>
          <a:p>
            <a:pPr algn="l" marL="397638" indent="-198819" lvl="1">
              <a:lnSpc>
                <a:spcPts val="2578"/>
              </a:lnSpc>
              <a:buFont typeface="Arial"/>
              <a:buChar char="•"/>
            </a:pPr>
            <a:r>
              <a:rPr lang="en-US" sz="1841">
                <a:solidFill>
                  <a:srgbClr val="FFFFFF"/>
                </a:solidFill>
                <a:latin typeface="Poppins Extra-Light"/>
                <a:ea typeface="Poppins Extra-Light"/>
                <a:cs typeface="Poppins Extra-Light"/>
                <a:sym typeface="Poppins Extra-Light"/>
              </a:rPr>
              <a:t>하지만 정답성, 논리성, 친절함 부족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097750" y="4550022"/>
            <a:ext cx="3614160" cy="462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0"/>
              </a:lnSpc>
            </a:pPr>
            <a:r>
              <a:rPr lang="en-US" b="true" sz="2607" spc="-28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사전학습(Pretraining)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140231" y="4550022"/>
            <a:ext cx="2705547" cy="4629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0"/>
              </a:lnSpc>
            </a:pPr>
            <a:r>
              <a:rPr lang="en-US" b="true" sz="2607" spc="-28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강화학습 (RLHF)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6705807" y="4222307"/>
            <a:ext cx="4550264" cy="4425984"/>
            <a:chOff x="0" y="0"/>
            <a:chExt cx="1236093" cy="120233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236093" cy="1202332"/>
            </a:xfrm>
            <a:custGeom>
              <a:avLst/>
              <a:gdLst/>
              <a:ahLst/>
              <a:cxnLst/>
              <a:rect r="r" b="b" t="t" l="l"/>
              <a:pathLst>
                <a:path h="1202332" w="1236093">
                  <a:moveTo>
                    <a:pt x="34028" y="0"/>
                  </a:moveTo>
                  <a:lnTo>
                    <a:pt x="1202064" y="0"/>
                  </a:lnTo>
                  <a:cubicBezTo>
                    <a:pt x="1211089" y="0"/>
                    <a:pt x="1219745" y="3585"/>
                    <a:pt x="1226126" y="9967"/>
                  </a:cubicBezTo>
                  <a:cubicBezTo>
                    <a:pt x="1232508" y="16348"/>
                    <a:pt x="1236093" y="25004"/>
                    <a:pt x="1236093" y="34028"/>
                  </a:cubicBezTo>
                  <a:lnTo>
                    <a:pt x="1236093" y="1168304"/>
                  </a:lnTo>
                  <a:cubicBezTo>
                    <a:pt x="1236093" y="1187097"/>
                    <a:pt x="1220858" y="1202332"/>
                    <a:pt x="1202064" y="1202332"/>
                  </a:cubicBezTo>
                  <a:lnTo>
                    <a:pt x="34028" y="1202332"/>
                  </a:lnTo>
                  <a:cubicBezTo>
                    <a:pt x="25004" y="1202332"/>
                    <a:pt x="16348" y="1198747"/>
                    <a:pt x="9967" y="1192365"/>
                  </a:cubicBezTo>
                  <a:cubicBezTo>
                    <a:pt x="3585" y="1185984"/>
                    <a:pt x="0" y="1177329"/>
                    <a:pt x="0" y="1168304"/>
                  </a:cubicBezTo>
                  <a:lnTo>
                    <a:pt x="0" y="34028"/>
                  </a:lnTo>
                  <a:cubicBezTo>
                    <a:pt x="0" y="15235"/>
                    <a:pt x="15235" y="0"/>
                    <a:pt x="34028" y="0"/>
                  </a:cubicBezTo>
                  <a:close/>
                </a:path>
              </a:pathLst>
            </a:custGeom>
            <a:solidFill>
              <a:srgbClr val="2C2227">
                <a:alpha val="43922"/>
              </a:srgbClr>
            </a:solidFill>
            <a:ln w="28575" cap="sq">
              <a:solidFill>
                <a:srgbClr val="FFFFFF">
                  <a:alpha val="43922"/>
                </a:srgbClr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236093" cy="12404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15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7170867" y="4550022"/>
            <a:ext cx="3228618" cy="925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0"/>
              </a:lnSpc>
            </a:pPr>
            <a:r>
              <a:rPr lang="en-US" b="true" sz="2607" spc="-28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Supervised Fine-Tuning (SFT)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737573" y="3603786"/>
            <a:ext cx="9924654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700" spc="-29">
                <a:solidFill>
                  <a:srgbClr val="FFFF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작동 과정 요약 (RLHF: Reinforcement Learning from Human Feedback)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978096" y="5848978"/>
            <a:ext cx="3930015" cy="12962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7638" indent="-198819" lvl="1">
              <a:lnSpc>
                <a:spcPts val="2578"/>
              </a:lnSpc>
              <a:buFont typeface="Arial"/>
              <a:buChar char="•"/>
            </a:pPr>
            <a:r>
              <a:rPr lang="en-US" sz="1841">
                <a:solidFill>
                  <a:srgbClr val="FFFFFF"/>
                </a:solidFill>
                <a:latin typeface="Poppins Extra-Light"/>
                <a:ea typeface="Poppins Extra-Light"/>
                <a:cs typeface="Poppins Extra-Light"/>
                <a:sym typeface="Poppins Extra-Light"/>
              </a:rPr>
              <a:t>사람이 작성한 예시(CoT, 정답 풀이 등)로 Fine-tuning</a:t>
            </a:r>
          </a:p>
          <a:p>
            <a:pPr algn="l" marL="397638" indent="-198819" lvl="1">
              <a:lnSpc>
                <a:spcPts val="2578"/>
              </a:lnSpc>
              <a:buFont typeface="Arial"/>
              <a:buChar char="•"/>
            </a:pPr>
            <a:r>
              <a:rPr lang="en-US" sz="1841">
                <a:solidFill>
                  <a:srgbClr val="FFFFFF"/>
                </a:solidFill>
                <a:latin typeface="Poppins Extra-Light"/>
                <a:ea typeface="Poppins Extra-Light"/>
                <a:cs typeface="Poppins Extra-Light"/>
                <a:sym typeface="Poppins Extra-Light"/>
              </a:rPr>
              <a:t>→ 추론 흐름을 흉내내는 수준까지 향상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1941871" y="5848978"/>
            <a:ext cx="3961601" cy="1943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97638" indent="-198819" lvl="1">
              <a:lnSpc>
                <a:spcPts val="2578"/>
              </a:lnSpc>
              <a:buFont typeface="Arial"/>
              <a:buChar char="•"/>
            </a:pPr>
            <a:r>
              <a:rPr lang="en-US" sz="1841">
                <a:solidFill>
                  <a:srgbClr val="FFFFFF"/>
                </a:solidFill>
                <a:latin typeface="Poppins Extra-Light"/>
                <a:ea typeface="Poppins Extra-Light"/>
                <a:cs typeface="Poppins Extra-Light"/>
                <a:sym typeface="Poppins Extra-Light"/>
              </a:rPr>
              <a:t>다양한 응답을 모델이 생성 → 사람이 선호도 평가</a:t>
            </a:r>
          </a:p>
          <a:p>
            <a:pPr algn="l" marL="397638" indent="-198819" lvl="1">
              <a:lnSpc>
                <a:spcPts val="2578"/>
              </a:lnSpc>
              <a:buFont typeface="Arial"/>
              <a:buChar char="•"/>
            </a:pPr>
            <a:r>
              <a:rPr lang="en-US" sz="1841">
                <a:solidFill>
                  <a:srgbClr val="FFFFFF"/>
                </a:solidFill>
                <a:latin typeface="Poppins Extra-Light"/>
                <a:ea typeface="Poppins Extra-Light"/>
                <a:cs typeface="Poppins Extra-Light"/>
                <a:sym typeface="Poppins Extra-Light"/>
              </a:rPr>
              <a:t>→ 보상 모델(Reward Model)이 어떤 답이 더 ‘좋은’ 추론인지 학습</a:t>
            </a:r>
          </a:p>
          <a:p>
            <a:pPr algn="l" marL="397638" indent="-198819" lvl="1">
              <a:lnSpc>
                <a:spcPts val="2578"/>
              </a:lnSpc>
              <a:buFont typeface="Arial"/>
              <a:buChar char="•"/>
            </a:pPr>
            <a:r>
              <a:rPr lang="en-US" sz="1841">
                <a:solidFill>
                  <a:srgbClr val="FFFFFF"/>
                </a:solidFill>
                <a:latin typeface="Poppins Extra-Light"/>
                <a:ea typeface="Poppins Extra-Light"/>
                <a:cs typeface="Poppins Extra-Light"/>
                <a:sym typeface="Poppins Extra-Light"/>
              </a:rPr>
              <a:t>→ 모델이 더 논리적, 단계적, 일관된 Reasoning을 생성하게 됨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50000">
              <a:srgbClr val="000000">
                <a:alpha val="100000"/>
              </a:srgbClr>
            </a:gs>
            <a:gs pos="100000">
              <a:srgbClr val="34011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260399"/>
            <a:ext cx="8274515" cy="11553097"/>
          </a:xfrm>
          <a:custGeom>
            <a:avLst/>
            <a:gdLst/>
            <a:ahLst/>
            <a:cxnLst/>
            <a:rect r="r" b="b" t="t" l="l"/>
            <a:pathLst>
              <a:path h="11553097" w="8274515">
                <a:moveTo>
                  <a:pt x="0" y="0"/>
                </a:moveTo>
                <a:lnTo>
                  <a:pt x="8274515" y="0"/>
                </a:lnTo>
                <a:lnTo>
                  <a:pt x="8274515" y="11553096"/>
                </a:lnTo>
                <a:lnTo>
                  <a:pt x="0" y="11553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7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" id="3"/>
          <p:cNvGrpSpPr/>
          <p:nvPr/>
        </p:nvGrpSpPr>
        <p:grpSpPr>
          <a:xfrm rot="0">
            <a:off x="1028700" y="879961"/>
            <a:ext cx="16230600" cy="8527077"/>
            <a:chOff x="0" y="0"/>
            <a:chExt cx="4229939" cy="222228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29939" cy="2222285"/>
            </a:xfrm>
            <a:custGeom>
              <a:avLst/>
              <a:gdLst/>
              <a:ahLst/>
              <a:cxnLst/>
              <a:rect r="r" b="b" t="t" l="l"/>
              <a:pathLst>
                <a:path h="2222285" w="4229939">
                  <a:moveTo>
                    <a:pt x="9540" y="0"/>
                  </a:moveTo>
                  <a:lnTo>
                    <a:pt x="4220400" y="0"/>
                  </a:lnTo>
                  <a:cubicBezTo>
                    <a:pt x="4225668" y="0"/>
                    <a:pt x="4229939" y="4271"/>
                    <a:pt x="4229939" y="9540"/>
                  </a:cubicBezTo>
                  <a:lnTo>
                    <a:pt x="4229939" y="2212745"/>
                  </a:lnTo>
                  <a:cubicBezTo>
                    <a:pt x="4229939" y="2218014"/>
                    <a:pt x="4225668" y="2222285"/>
                    <a:pt x="4220400" y="2222285"/>
                  </a:cubicBezTo>
                  <a:lnTo>
                    <a:pt x="9540" y="2222285"/>
                  </a:lnTo>
                  <a:cubicBezTo>
                    <a:pt x="7010" y="2222285"/>
                    <a:pt x="4583" y="2221280"/>
                    <a:pt x="2794" y="2219491"/>
                  </a:cubicBezTo>
                  <a:cubicBezTo>
                    <a:pt x="1005" y="2217702"/>
                    <a:pt x="0" y="2215275"/>
                    <a:pt x="0" y="2212745"/>
                  </a:cubicBezTo>
                  <a:lnTo>
                    <a:pt x="0" y="9540"/>
                  </a:lnTo>
                  <a:cubicBezTo>
                    <a:pt x="0" y="4271"/>
                    <a:pt x="4271" y="0"/>
                    <a:pt x="9540" y="0"/>
                  </a:cubicBezTo>
                  <a:close/>
                </a:path>
              </a:pathLst>
            </a:custGeom>
            <a:solidFill>
              <a:srgbClr val="000000">
                <a:alpha val="74902"/>
              </a:srgbClr>
            </a:solidFill>
            <a:ln w="19050" cap="sq">
              <a:solidFill>
                <a:srgbClr val="FFFFFF">
                  <a:alpha val="74902"/>
                </a:srgbClr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29939" cy="22603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7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37573" y="4222307"/>
            <a:ext cx="14737340" cy="4425984"/>
            <a:chOff x="0" y="0"/>
            <a:chExt cx="4003443" cy="120233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003443" cy="1202332"/>
            </a:xfrm>
            <a:custGeom>
              <a:avLst/>
              <a:gdLst/>
              <a:ahLst/>
              <a:cxnLst/>
              <a:rect r="r" b="b" t="t" l="l"/>
              <a:pathLst>
                <a:path h="1202332" w="4003443">
                  <a:moveTo>
                    <a:pt x="10507" y="0"/>
                  </a:moveTo>
                  <a:lnTo>
                    <a:pt x="3992936" y="0"/>
                  </a:lnTo>
                  <a:cubicBezTo>
                    <a:pt x="3998739" y="0"/>
                    <a:pt x="4003443" y="4704"/>
                    <a:pt x="4003443" y="10507"/>
                  </a:cubicBezTo>
                  <a:lnTo>
                    <a:pt x="4003443" y="1191826"/>
                  </a:lnTo>
                  <a:cubicBezTo>
                    <a:pt x="4003443" y="1197628"/>
                    <a:pt x="3998739" y="1202332"/>
                    <a:pt x="3992936" y="1202332"/>
                  </a:cubicBezTo>
                  <a:lnTo>
                    <a:pt x="10507" y="1202332"/>
                  </a:lnTo>
                  <a:cubicBezTo>
                    <a:pt x="7720" y="1202332"/>
                    <a:pt x="5048" y="1201225"/>
                    <a:pt x="3077" y="1199255"/>
                  </a:cubicBezTo>
                  <a:cubicBezTo>
                    <a:pt x="1107" y="1197284"/>
                    <a:pt x="0" y="1194612"/>
                    <a:pt x="0" y="1191826"/>
                  </a:cubicBezTo>
                  <a:lnTo>
                    <a:pt x="0" y="10507"/>
                  </a:lnTo>
                  <a:cubicBezTo>
                    <a:pt x="0" y="7720"/>
                    <a:pt x="1107" y="5048"/>
                    <a:pt x="3077" y="3077"/>
                  </a:cubicBezTo>
                  <a:cubicBezTo>
                    <a:pt x="5048" y="1107"/>
                    <a:pt x="7720" y="0"/>
                    <a:pt x="10507" y="0"/>
                  </a:cubicBezTo>
                  <a:close/>
                </a:path>
              </a:pathLst>
            </a:custGeom>
            <a:solidFill>
              <a:srgbClr val="2C2227">
                <a:alpha val="43922"/>
              </a:srgbClr>
            </a:solidFill>
            <a:ln w="28575" cap="sq">
              <a:solidFill>
                <a:srgbClr val="FFFFFF">
                  <a:alpha val="43922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4003443" cy="12404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157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737573" y="1788207"/>
            <a:ext cx="9534463" cy="767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11"/>
              </a:lnSpc>
            </a:pPr>
            <a:r>
              <a:rPr lang="en-US" b="true" sz="5104">
                <a:solidFill>
                  <a:srgbClr val="FB47D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AGENT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009713" y="1750107"/>
            <a:ext cx="9483291" cy="805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19"/>
              </a:lnSpc>
            </a:pPr>
            <a:r>
              <a:rPr lang="en-US" b="true" sz="5104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and Reinforcement learning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37573" y="2763869"/>
            <a:ext cx="14737340" cy="3299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9"/>
              </a:lnSpc>
            </a:pPr>
            <a:r>
              <a:rPr lang="en-US" sz="1673">
                <a:solidFill>
                  <a:srgbClr val="FFFFFF"/>
                </a:solidFill>
                <a:latin typeface="Poppins Extra-Light"/>
                <a:ea typeface="Poppins Extra-Light"/>
                <a:cs typeface="Poppins Extra-Light"/>
                <a:sym typeface="Poppins Extra-Light"/>
              </a:rPr>
              <a:t>강화학습(Reward-based Learning)을 통해 모델이 사고 흐름(Reasoning)을 더 정확하고 인간 친화적으로 생성하도록 유도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097750" y="4550022"/>
            <a:ext cx="14035167" cy="32379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50"/>
              </a:lnSpc>
            </a:pPr>
            <a:r>
              <a:rPr lang="en-US" b="true" sz="2607" spc="-28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DeepSeek‑R1은 사전지도학습 없이 순수 강화학습(RL)만으로 체계적 사고 흐름을 자발적으로 형성하는 최초의 공개 추론 모델입니다.</a:t>
            </a:r>
          </a:p>
          <a:p>
            <a:pPr algn="l">
              <a:lnSpc>
                <a:spcPts val="3650"/>
              </a:lnSpc>
            </a:pPr>
          </a:p>
          <a:p>
            <a:pPr algn="l" marL="562984" indent="-281492" lvl="1">
              <a:lnSpc>
                <a:spcPts val="3650"/>
              </a:lnSpc>
              <a:buFont typeface="Arial"/>
              <a:buChar char="•"/>
            </a:pPr>
            <a:r>
              <a:rPr lang="en-US" b="true" sz="2607" spc="-28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OpenAI o1 수준의 추론 성능 달성 (수학, 코드, 논리) </a:t>
            </a:r>
          </a:p>
          <a:p>
            <a:pPr algn="l" marL="562984" indent="-281492" lvl="1">
              <a:lnSpc>
                <a:spcPts val="3650"/>
              </a:lnSpc>
              <a:buFont typeface="Arial"/>
              <a:buChar char="•"/>
            </a:pPr>
            <a:r>
              <a:rPr lang="en-US" b="true" sz="2607" spc="-28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첫 번째 공개 연구: RL만으로 추론 능력 향상 가능성 입증</a:t>
            </a:r>
          </a:p>
          <a:p>
            <a:pPr algn="l" marL="562984" indent="-281492" lvl="1">
              <a:lnSpc>
                <a:spcPts val="3650"/>
              </a:lnSpc>
              <a:buFont typeface="Arial"/>
              <a:buChar char="•"/>
            </a:pPr>
            <a:r>
              <a:rPr lang="en-US" b="true" sz="2607" spc="-28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MIT 라이선스, 다양한 파생 모델 공개 → 오픈소스 생태계 기여</a:t>
            </a:r>
          </a:p>
          <a:p>
            <a:pPr algn="l">
              <a:lnSpc>
                <a:spcPts val="365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737573" y="3603786"/>
            <a:ext cx="9294713" cy="455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b="true" sz="2700" spc="-29">
                <a:solidFill>
                  <a:srgbClr val="FFFF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DeepSeek‑</a:t>
            </a:r>
            <a:r>
              <a:rPr lang="en-US" b="true" sz="2700" spc="-29">
                <a:solidFill>
                  <a:srgbClr val="FFFFFF"/>
                </a:solidFill>
                <a:latin typeface="IBM Plex Sans Condensed Bold"/>
                <a:ea typeface="IBM Plex Sans Condensed Bold"/>
                <a:cs typeface="IBM Plex Sans Condensed Bold"/>
                <a:sym typeface="IBM Plex Sans Condensed Bold"/>
              </a:rPr>
              <a:t>R1: Reinforcement Learning 기반 추론 모델의 실제 사례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DAGrz2C29cs</dc:identifier>
  <dcterms:modified xsi:type="dcterms:W3CDTF">2011-08-01T06:04:30Z</dcterms:modified>
  <cp:revision>1</cp:revision>
  <dc:title>STP 2025 AGENT</dc:title>
</cp:coreProperties>
</file>