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HK Modular" charset="1" panose="00000800000000000000"/>
      <p:regular r:id="rId21"/>
    </p:embeddedFont>
    <p:embeddedFont>
      <p:font typeface="Mina" charset="1" panose="02000503000000000000"/>
      <p:regular r:id="rId22"/>
    </p:embeddedFont>
    <p:embeddedFont>
      <p:font typeface="Mina Bold" charset="1" panose="02000803000000000000"/>
      <p:regular r:id="rId23"/>
    </p:embeddedFont>
    <p:embeddedFont>
      <p:font typeface="Tlab 레트로라이프" charset="1" panose="020006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https://www.youtube.com/watch?v=v7kF3fweRH8" TargetMode="External" Type="http://schemas.openxmlformats.org/officeDocument/2006/relationships/video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Relationship Id="rId3" Target="https://www.youtube.com/watch?v=MGeEzeMKIss" TargetMode="External" Type="http://schemas.openxmlformats.org/officeDocument/2006/relationships/video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7.png" Type="http://schemas.openxmlformats.org/officeDocument/2006/relationships/image"/><Relationship Id="rId5" Target="../embeddings/oleObject1.bin" Type="http://schemas.openxmlformats.org/officeDocument/2006/relationships/oleObjec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444" t="0" r="-344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388454" y="4034847"/>
            <a:ext cx="15511093" cy="20088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970"/>
              </a:lnSpc>
            </a:pPr>
            <a:r>
              <a:rPr lang="en-US" sz="12796">
                <a:solidFill>
                  <a:srgbClr val="FFFFFF"/>
                </a:solidFill>
                <a:latin typeface="HK Modular"/>
                <a:ea typeface="HK Modular"/>
                <a:cs typeface="HK Modular"/>
                <a:sym typeface="HK Modular"/>
              </a:rPr>
              <a:t>AI-Driven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36625" y="6261686"/>
            <a:ext cx="11414750" cy="4902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89"/>
              </a:lnSpc>
            </a:pPr>
            <a:r>
              <a:rPr lang="en-US" sz="3196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IMAGE, VIDEO GENERATION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07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952389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텍스트 → 동영상: 학습 데이터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1202477" cy="31292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시간 구조 이해는 핵심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과제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영상이 “움직이면서 자연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스러워야” 하기 때문에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→ 모델은 “앞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프레임과 뒷 프레임의 관계”를 배우는 게 중요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대표 기술: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3D Convolution: 시간 + 공간을 동시에 처리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Transformer with Time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Attention: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시간축 정보도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학습에 포함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Noise Scheduling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across frames: 노이즈 제거를 프레임별로 연결되게 설계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952389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VEO3: STATE OF THE ART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1202477" cy="39103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1. 다중 모달 데이터 기반 학습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(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영상 + 오디오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+ 텍스트)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훈련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데이터는 영상 클립,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오디오 트랙, 텍스트 설명(prompt) 쌍으로 구성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텍스트 캡션은 다양한 수준의 상세도로 Gemini 기반 모델들이 자동 생성하거나 수작업 정제된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것으로,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영상·오디오와 의미적으로 정렬된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학습 데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이터셋이 사용됨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2. 핵심 아키텍처: 확산-트랜스포머 하이브리드 구조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기본 구조는 Diffusion 기반 모델이 영상 프레임을 생성하고,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이를 Transformer 계열의 시간-공간(attention) 모델이 연결하는 방식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latent space(잠재 공간)에서 시공간 연속 시퀀스를 생성하고 변환하는 구조로,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고해상도 영상 리얼리즘과 프롬프트 반영력을 모두 강화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08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952389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VEO3: STATE OF THE ART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1202477" cy="234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3. 학습 절차와 컴퓨팅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TPU Pod 기반 대규모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분산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훈련 (Google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TPU 활용)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영상 +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오디오 + 텍스트 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데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이터를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→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노이즈 추가 → 조건부 복원하는 반복 훈련 수행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손실 함수는 영상 프레임 및 오디오 반영 정확도, 텍스트-영상 Alignment 등을 종합적으로 반영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09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952389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비디오 생성 AI의 한계점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1202477" cy="4691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1. 만들어진 영상을 수정할 수 없음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영상 전체를 다시 생성하거나, 새로운 프롬프트로 재입력해야만 수정 가능.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포인트 편집(control-point editing), 키프레임 편집 등 전통적 영상 편집 기능과 통합되지 않음.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2. 일관성이 떨어짐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AI가 생성하는 영상은 초기 몇 프레임은 훌륭하지만, 시간이 지날수록 인물의 얼굴이 바뀌거나, 물체가 갑자기 사라지고, 배경이 튀는 현상이 나타날 수 있음.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3. 비용/시간적 문제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고품질 영상 생성을 위해선 수천~수만 번의 디코딩(확산) 연산이 필요하며, 특히 Full HD 영상이나 60초 이상의 영상은 비디오 GPU/TPU 대량 처리가 요구됨.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952389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미래 전망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1202477" cy="4691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499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3D 공간 생성 → 영상 생성 패러다임으로의 전환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비디오 생성 AI + 게임 엔진(예: Unreal)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개념: AI가 먼저 ‘촬영장(3D 공간)’을 생성한다</a:t>
            </a:r>
          </a:p>
          <a:p>
            <a:pPr algn="l">
              <a:lnSpc>
                <a:spcPts val="3109"/>
              </a:lnSpc>
            </a:pP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기존의 텍스트-비디오 생성은 “프레임 단위의 이미지 생성”에 집중되어 있어, 인물/배경/카메라가 실제 3D 공간 안에서 상호작용하는 느낌은 부족했습니다.</a:t>
            </a:r>
          </a:p>
          <a:p>
            <a:pPr algn="l">
              <a:lnSpc>
                <a:spcPts val="3109"/>
              </a:lnSpc>
            </a:pP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미래에는, 텍스트를 기반으로 먼저 3차원 공간 구조를 AI가 생성하고 → 그 안에서 카메라를 자유롭게 움직이며 영상을 ‘촬영’하는 방식으로 발전할 것으로 보입니다.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>
            <a:videoFile r:link="rId3"/>
          </p:nvPr>
        </p:nvPicPr>
        <p:blipFill>
          <a:blip r:embed="rId2"/>
          <a:stretch>
            <a:fillRect/>
          </a:stretch>
        </p:blipFill>
        <p:spPr>
          <a:xfrm rot="0">
            <a:off x="1492787" y="657405"/>
            <a:ext cx="15302426" cy="860089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7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317432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기술 기반: D</a:t>
            </a: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iffusion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2842117" y="4728576"/>
            <a:ext cx="12499883" cy="273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기존 GAN의 한계를 극복하고, 노이즈에서 출발해 단계적으로 이미지 품질을 높이는 방식.</a:t>
            </a:r>
          </a:p>
          <a:p>
            <a:pPr algn="l">
              <a:lnSpc>
                <a:spcPts val="3109"/>
              </a:lnSpc>
            </a:pP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고화질 + 안정적 생성으로 2022~2023년 AI 이미지 생성의 표준으로 자리잡음.</a:t>
            </a:r>
          </a:p>
          <a:p>
            <a:pPr algn="l">
              <a:lnSpc>
                <a:spcPts val="3109"/>
              </a:lnSpc>
            </a:pP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오픈소스인 Stable D</a:t>
            </a: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iffusion이 대중화의 촉매 역할. 누구나 PC에서 이미지 생성 가능 → 커뮤니티 중심 창작 문화 형성.</a:t>
            </a:r>
          </a:p>
          <a:p>
            <a:pPr algn="l">
              <a:lnSpc>
                <a:spcPts val="310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02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317432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GAN vs D</a:t>
            </a: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iffusion 모델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0989599" cy="5105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11"/>
              </a:lnSpc>
            </a:pPr>
            <a:r>
              <a:rPr lang="en-US" sz="2501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1. 🎭 GAN (Generative Adversarial Network)</a:t>
            </a:r>
          </a:p>
          <a:p>
            <a:pPr algn="l">
              <a:lnSpc>
                <a:spcPts val="3111"/>
              </a:lnSpc>
            </a:pPr>
            <a:r>
              <a:rPr lang="en-US" sz="2501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개념:</a:t>
            </a:r>
          </a:p>
          <a:p>
            <a:pPr algn="l">
              <a:lnSpc>
                <a:spcPts val="3111"/>
              </a:lnSpc>
            </a:pPr>
            <a:r>
              <a:rPr lang="en-US" sz="2501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두 개의 AI가 서로 겨루며 이미지를 만듦</a:t>
            </a:r>
          </a:p>
          <a:p>
            <a:pPr algn="l">
              <a:lnSpc>
                <a:spcPts val="3111"/>
              </a:lnSpc>
            </a:pPr>
            <a:r>
              <a:rPr lang="en-US" sz="2501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🎨 생성자(Generator): 가짜 이미지를 만들어냄</a:t>
            </a:r>
          </a:p>
          <a:p>
            <a:pPr algn="l">
              <a:lnSpc>
                <a:spcPts val="3111"/>
              </a:lnSpc>
            </a:pPr>
            <a:r>
              <a:rPr lang="en-US" sz="2501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🔍 판별자(Discriminator): 진짜인지 가짜인지 판단함</a:t>
            </a:r>
          </a:p>
          <a:p>
            <a:pPr algn="l">
              <a:lnSpc>
                <a:spcPts val="3111"/>
              </a:lnSpc>
            </a:pPr>
            <a:r>
              <a:rPr lang="en-US" sz="2501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생성자는 판별자를 속이기 위해 계속 더 그럴듯한 이미지를 만들도록 훈련됨</a:t>
            </a:r>
          </a:p>
          <a:p>
            <a:pPr algn="l">
              <a:lnSpc>
                <a:spcPts val="3111"/>
              </a:lnSpc>
            </a:pPr>
          </a:p>
          <a:p>
            <a:pPr algn="l">
              <a:lnSpc>
                <a:spcPts val="3111"/>
              </a:lnSpc>
            </a:pPr>
          </a:p>
          <a:p>
            <a:pPr algn="l">
              <a:lnSpc>
                <a:spcPts val="3111"/>
              </a:lnSpc>
            </a:pPr>
            <a:r>
              <a:rPr lang="en-US" b="true" sz="250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2.</a:t>
            </a:r>
            <a:r>
              <a:rPr lang="en-US" b="true" sz="250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 🌫️ D</a:t>
            </a:r>
            <a:r>
              <a:rPr lang="en-US" b="true" sz="250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iffusion 모델</a:t>
            </a:r>
          </a:p>
          <a:p>
            <a:pPr algn="l">
              <a:lnSpc>
                <a:spcPts val="3111"/>
              </a:lnSpc>
            </a:pPr>
            <a:r>
              <a:rPr lang="en-US" b="true" sz="250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개념:</a:t>
            </a:r>
          </a:p>
          <a:p>
            <a:pPr algn="l" marL="539988" indent="-269994" lvl="1">
              <a:lnSpc>
                <a:spcPts val="3111"/>
              </a:lnSpc>
              <a:buFont typeface="Arial"/>
              <a:buChar char="•"/>
            </a:pPr>
            <a:r>
              <a:rPr lang="en-US" b="true" sz="250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처음엔 완전히 노이즈(잡음) 상태에서 시작해,</a:t>
            </a:r>
          </a:p>
          <a:p>
            <a:pPr algn="l" marL="539988" indent="-269994" lvl="1">
              <a:lnSpc>
                <a:spcPts val="3111"/>
              </a:lnSpc>
              <a:buFont typeface="Arial"/>
              <a:buChar char="•"/>
            </a:pPr>
            <a:r>
              <a:rPr lang="en-US" b="true" sz="2501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텍스트 지시를 참고해 점점 노이즈를 제거하며 이미지를 복원하듯 생성</a:t>
            </a:r>
          </a:p>
          <a:p>
            <a:pPr algn="l">
              <a:lnSpc>
                <a:spcPts val="3111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355184" y="4913767"/>
            <a:ext cx="5689954" cy="3339214"/>
          </a:xfrm>
          <a:custGeom>
            <a:avLst/>
            <a:gdLst/>
            <a:ahLst/>
            <a:cxnLst/>
            <a:rect r="r" b="b" t="t" l="l"/>
            <a:pathLst>
              <a:path h="3339214" w="5689954">
                <a:moveTo>
                  <a:pt x="0" y="0"/>
                </a:moveTo>
                <a:lnTo>
                  <a:pt x="5689953" y="0"/>
                </a:lnTo>
                <a:lnTo>
                  <a:pt x="5689953" y="3339214"/>
                </a:lnTo>
                <a:lnTo>
                  <a:pt x="0" y="333921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8929598" y="4951332"/>
            <a:ext cx="6799241" cy="3301649"/>
          </a:xfrm>
          <a:custGeom>
            <a:avLst/>
            <a:gdLst/>
            <a:ahLst/>
            <a:cxnLst/>
            <a:rect r="r" b="b" t="t" l="l"/>
            <a:pathLst>
              <a:path h="3301649" w="6799241">
                <a:moveTo>
                  <a:pt x="0" y="0"/>
                </a:moveTo>
                <a:lnTo>
                  <a:pt x="6799240" y="0"/>
                </a:lnTo>
                <a:lnTo>
                  <a:pt x="6799240" y="3301649"/>
                </a:lnTo>
                <a:lnTo>
                  <a:pt x="0" y="330164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02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067544"/>
            <a:ext cx="5317432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GAN vs D</a:t>
            </a: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iffusion 모델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03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317432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Text to Image Model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1202477" cy="46913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499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🧩 텍스트 → 이미지 연결 방식: "조건(condition)"을 거는 방식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💡 기본 아이디어:</a:t>
            </a:r>
          </a:p>
          <a:p>
            <a:pPr algn="l">
              <a:lnSpc>
                <a:spcPts val="3109"/>
              </a:lnSpc>
            </a:pPr>
            <a:r>
              <a:rPr lang="en-US" sz="2499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     </a:t>
            </a:r>
            <a:r>
              <a:rPr lang="en-US" sz="2499" b="true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이미지를 만들 때, 텍스트를 ‘조건’으로 함께 넣는다.</a:t>
            </a:r>
          </a:p>
          <a:p>
            <a:pPr algn="l">
              <a:lnSpc>
                <a:spcPts val="3109"/>
              </a:lnSpc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     이</a:t>
            </a: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 방식을 기술적으로는 “조건부 생성 (Conditional Generatio</a:t>
            </a: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n)"이라고 합니다.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예를 들어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훈련 데이터:</a:t>
            </a:r>
          </a:p>
          <a:p>
            <a:pPr algn="l" marL="1079499" indent="-359833" lvl="2">
              <a:lnSpc>
                <a:spcPts val="3109"/>
              </a:lnSpc>
              <a:buFont typeface="Arial"/>
              <a:buChar char="⚬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이미지: 🐱 고양이가 선글라스를 쓴 사진</a:t>
            </a:r>
          </a:p>
          <a:p>
            <a:pPr algn="l" marL="1079499" indent="-359833" lvl="2">
              <a:lnSpc>
                <a:spcPts val="3109"/>
              </a:lnSpc>
              <a:buFont typeface="Arial"/>
              <a:buChar char="⚬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텍스트: "A cat wearing sunglasses."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학습 과정: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b="true" sz="2499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 → 모델은 이 텍스트를 보고, 해당 이미지 스타일과 구성 요소를 조건부로 기억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317432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대표적인 학습 데이터셋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1202477" cy="54724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LAION-5B: 약 50억 개의 이미지 + 텍스트 캡션 쌍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출처: 웹, 블로그, 위키, 스톡 이미지, 전자상거래 사이트 등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Stable Difussion의 학습 데이터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LAION-Aesthetics: LAION-5B의 서브셋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이미지의 미적 품질(aesthetic score)이 높은 데이터만 필터링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CC12M (Conceptual Captions 12M)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Google이 제작한 공개 데이터셋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실제 웹사이트에서 가져온 텍스트 설명 → 다양성 풍부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COCO (Common Objects in Context)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Microsoft가 제작한 고품질 연구용 데이터셋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약 33만 장의 이미지와 각각 5개의 사람이 쓴 캡션 포함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05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317432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텍스트 → 동영상의 시작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1202477" cy="27387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Meta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– M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ake-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A-Video (2022):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문장 하나로 짧은 클립 생성.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예: “A teddy bear painting a wall.” → 움직이는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곰 인형 영상.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결과물은 창의적이지만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낮은 해상도 + 프레임 일관성 부족.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Google – Imagen Video: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고해상도 프레임 생성에 집중.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>
            <a:videoFile r:link="rId3"/>
          </p:nvPr>
        </p:nvPicPr>
        <p:blipFill>
          <a:blip r:embed="rId2"/>
          <a:stretch>
            <a:fillRect/>
          </a:stretch>
        </p:blipFill>
        <p:spPr>
          <a:xfrm rot="0">
            <a:off x="1028700" y="722881"/>
            <a:ext cx="16230600" cy="912258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00B1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93267" y="2658028"/>
            <a:ext cx="14097487" cy="6812884"/>
            <a:chOff x="0" y="0"/>
            <a:chExt cx="3712918" cy="179434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12918" cy="1794340"/>
            </a:xfrm>
            <a:custGeom>
              <a:avLst/>
              <a:gdLst/>
              <a:ahLst/>
              <a:cxnLst/>
              <a:rect r="r" b="b" t="t" l="l"/>
              <a:pathLst>
                <a:path h="1794340" w="3712918">
                  <a:moveTo>
                    <a:pt x="6041" y="0"/>
                  </a:moveTo>
                  <a:lnTo>
                    <a:pt x="3706878" y="0"/>
                  </a:lnTo>
                  <a:cubicBezTo>
                    <a:pt x="3708479" y="0"/>
                    <a:pt x="3710016" y="636"/>
                    <a:pt x="3711149" y="1769"/>
                  </a:cubicBezTo>
                  <a:cubicBezTo>
                    <a:pt x="3712282" y="2902"/>
                    <a:pt x="3712918" y="4439"/>
                    <a:pt x="3712918" y="6041"/>
                  </a:cubicBezTo>
                  <a:lnTo>
                    <a:pt x="3712918" y="1788299"/>
                  </a:lnTo>
                  <a:cubicBezTo>
                    <a:pt x="3712918" y="1791635"/>
                    <a:pt x="3710214" y="1794340"/>
                    <a:pt x="3706878" y="1794340"/>
                  </a:cubicBezTo>
                  <a:lnTo>
                    <a:pt x="6041" y="1794340"/>
                  </a:lnTo>
                  <a:cubicBezTo>
                    <a:pt x="2705" y="1794340"/>
                    <a:pt x="0" y="1791635"/>
                    <a:pt x="0" y="1788299"/>
                  </a:cubicBezTo>
                  <a:lnTo>
                    <a:pt x="0" y="6041"/>
                  </a:lnTo>
                  <a:cubicBezTo>
                    <a:pt x="0" y="2705"/>
                    <a:pt x="2705" y="0"/>
                    <a:pt x="6041" y="0"/>
                  </a:cubicBezTo>
                  <a:close/>
                </a:path>
              </a:pathLst>
            </a:custGeom>
            <a:solidFill>
              <a:srgbClr val="532C49">
                <a:alpha val="41961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3712918" cy="18419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2200413" y="2941845"/>
            <a:ext cx="720856" cy="648796"/>
            <a:chOff x="0" y="0"/>
            <a:chExt cx="189855" cy="1708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89855" cy="170876"/>
            </a:xfrm>
            <a:custGeom>
              <a:avLst/>
              <a:gdLst/>
              <a:ahLst/>
              <a:cxnLst/>
              <a:rect r="r" b="b" t="t" l="l"/>
              <a:pathLst>
                <a:path h="170876" w="189855">
                  <a:moveTo>
                    <a:pt x="85438" y="0"/>
                  </a:moveTo>
                  <a:lnTo>
                    <a:pt x="104417" y="0"/>
                  </a:lnTo>
                  <a:cubicBezTo>
                    <a:pt x="127077" y="0"/>
                    <a:pt x="148808" y="9001"/>
                    <a:pt x="164831" y="25024"/>
                  </a:cubicBezTo>
                  <a:cubicBezTo>
                    <a:pt x="180854" y="41047"/>
                    <a:pt x="189855" y="62779"/>
                    <a:pt x="189855" y="85438"/>
                  </a:cubicBezTo>
                  <a:lnTo>
                    <a:pt x="189855" y="85438"/>
                  </a:lnTo>
                  <a:cubicBezTo>
                    <a:pt x="189855" y="108098"/>
                    <a:pt x="180854" y="129829"/>
                    <a:pt x="164831" y="145852"/>
                  </a:cubicBezTo>
                  <a:cubicBezTo>
                    <a:pt x="148808" y="161875"/>
                    <a:pt x="127077" y="170876"/>
                    <a:pt x="104417" y="170876"/>
                  </a:cubicBezTo>
                  <a:lnTo>
                    <a:pt x="85438" y="170876"/>
                  </a:lnTo>
                  <a:cubicBezTo>
                    <a:pt x="62779" y="170876"/>
                    <a:pt x="41047" y="161875"/>
                    <a:pt x="25024" y="145852"/>
                  </a:cubicBezTo>
                  <a:cubicBezTo>
                    <a:pt x="9001" y="129829"/>
                    <a:pt x="0" y="108098"/>
                    <a:pt x="0" y="85438"/>
                  </a:cubicBezTo>
                  <a:lnTo>
                    <a:pt x="0" y="85438"/>
                  </a:lnTo>
                  <a:cubicBezTo>
                    <a:pt x="0" y="62779"/>
                    <a:pt x="9001" y="41047"/>
                    <a:pt x="25024" y="25024"/>
                  </a:cubicBezTo>
                  <a:cubicBezTo>
                    <a:pt x="41047" y="9001"/>
                    <a:pt x="62779" y="0"/>
                    <a:pt x="85438" y="0"/>
                  </a:cubicBezTo>
                  <a:close/>
                </a:path>
              </a:pathLst>
            </a:custGeom>
            <a:solidFill>
              <a:srgbClr val="CA4AD1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89855" cy="2185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46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-3530809">
            <a:off x="-971762" y="6893170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3" y="0"/>
                </a:lnTo>
                <a:lnTo>
                  <a:pt x="2873123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-3530809">
            <a:off x="15822738" y="-1526309"/>
            <a:ext cx="2873124" cy="5430302"/>
          </a:xfrm>
          <a:custGeom>
            <a:avLst/>
            <a:gdLst/>
            <a:ahLst/>
            <a:cxnLst/>
            <a:rect r="r" b="b" t="t" l="l"/>
            <a:pathLst>
              <a:path h="5430302" w="2873124">
                <a:moveTo>
                  <a:pt x="0" y="0"/>
                </a:moveTo>
                <a:lnTo>
                  <a:pt x="2873124" y="0"/>
                </a:lnTo>
                <a:lnTo>
                  <a:pt x="2873124" y="5430302"/>
                </a:lnTo>
                <a:lnTo>
                  <a:pt x="0" y="54303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279565" y="3086865"/>
            <a:ext cx="562552" cy="503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9"/>
              </a:lnSpc>
            </a:pPr>
            <a:r>
              <a:rPr lang="en-US" sz="3303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06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3089622" y="3067544"/>
            <a:ext cx="5952389" cy="542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54"/>
              </a:lnSpc>
            </a:pPr>
            <a:r>
              <a:rPr lang="en-US" b="true" sz="3500">
                <a:solidFill>
                  <a:srgbClr val="FFFFFF"/>
                </a:solidFill>
                <a:latin typeface="Mina Bold"/>
                <a:ea typeface="Mina Bold"/>
                <a:cs typeface="Mina Bold"/>
                <a:sym typeface="Mina Bold"/>
              </a:rPr>
              <a:t>텍스트 → 동영상: 학습 데이터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993267" y="962025"/>
            <a:ext cx="13111842" cy="6701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90"/>
              </a:lnSpc>
            </a:pPr>
            <a:r>
              <a:rPr lang="en-US" sz="3992">
                <a:solidFill>
                  <a:srgbClr val="FFFFFF"/>
                </a:solidFill>
                <a:latin typeface="Tlab 레트로라이프"/>
                <a:ea typeface="Tlab 레트로라이프"/>
                <a:cs typeface="Tlab 레트로라이프"/>
                <a:sym typeface="Tlab 레트로라이프"/>
              </a:rPr>
              <a:t>텍스트 기반 이미지/비디오 생성 AI 혁신 (2023–2025)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89622" y="3960819"/>
            <a:ext cx="11202477" cy="23482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구성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요소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텍스트 설명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(Prompt): 예) "A dog running on the beach."</a:t>
            </a:r>
          </a:p>
          <a:p>
            <a:pPr algn="l" marL="539749" indent="-269875" lvl="1">
              <a:lnSpc>
                <a:spcPts val="3109"/>
              </a:lnSpc>
              <a:buFont typeface="Arial"/>
              <a:buChar char="•"/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영상(짧은 클립):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수 초</a:t>
            </a: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 분량, 수십~수백 장의 프레임 포함</a:t>
            </a:r>
          </a:p>
          <a:p>
            <a:pPr algn="l">
              <a:lnSpc>
                <a:spcPts val="3109"/>
              </a:lnSpc>
            </a:pPr>
          </a:p>
          <a:p>
            <a:pPr algn="l">
              <a:lnSpc>
                <a:spcPts val="3109"/>
              </a:lnSpc>
            </a:pPr>
            <a:r>
              <a:rPr lang="en-US" sz="2499">
                <a:solidFill>
                  <a:srgbClr val="FFFFFF"/>
                </a:solidFill>
                <a:latin typeface="Mina"/>
                <a:ea typeface="Mina"/>
                <a:cs typeface="Mina"/>
                <a:sym typeface="Mina"/>
              </a:rPr>
              <a:t>모델 구조: 이미지 생성 모델을 확장한 방식</a:t>
            </a:r>
          </a:p>
          <a:p>
            <a:pPr algn="l">
              <a:lnSpc>
                <a:spcPts val="3109"/>
              </a:lnSpc>
            </a:pPr>
          </a:p>
        </p:txBody>
      </p:sp>
      <p:graphicFrame>
        <p:nvGraphicFramePr>
          <p:cNvPr name="Object 14" id="14"/>
          <p:cNvGraphicFramePr/>
          <p:nvPr/>
        </p:nvGraphicFramePr>
        <p:xfrm>
          <a:off x="3089622" y="6064470"/>
          <a:ext cx="7591425" cy="1676400"/>
        </p:xfrm>
        <a:graphic>
          <a:graphicData uri="http://schemas.openxmlformats.org/presentationml/2006/ole">
            <p:oleObj imgW="9105900" imgH="3187700" r:id="rId5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DAGucNe7ryI</dc:identifier>
  <dcterms:modified xsi:type="dcterms:W3CDTF">2011-08-01T06:04:30Z</dcterms:modified>
  <cp:revision>1</cp:revision>
  <dc:title>STP 2025 GENERATE IMAGE</dc:title>
</cp:coreProperties>
</file>