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sldIdLst>
    <p:sldId id="556" r:id="rId2"/>
    <p:sldId id="550" r:id="rId3"/>
    <p:sldId id="557" r:id="rId4"/>
    <p:sldId id="559" r:id="rId5"/>
    <p:sldId id="560" r:id="rId6"/>
    <p:sldId id="561" r:id="rId7"/>
    <p:sldId id="562" r:id="rId8"/>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8E6"/>
    <a:srgbClr val="0686FF"/>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12" autoAdjust="0"/>
    <p:restoredTop sz="94660"/>
  </p:normalViewPr>
  <p:slideViewPr>
    <p:cSldViewPr snapToGrid="0">
      <p:cViewPr varScale="1">
        <p:scale>
          <a:sx n="108" d="100"/>
          <a:sy n="108" d="100"/>
        </p:scale>
        <p:origin x="127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BC873D6-9427-4442-AD3F-5DD76443C001}" type="datetimeFigureOut">
              <a:rPr lang="en-US" smtClean="0"/>
              <a:t>12/5/2021</a:t>
            </a:fld>
            <a:endParaRPr lang="en-US"/>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BCE7088-194B-D543-AF15-59078538A07D}" type="slidenum">
              <a:rPr lang="en-US" smtClean="0"/>
              <a:t>‹#›</a:t>
            </a:fld>
            <a:endParaRPr lang="en-US"/>
          </a:p>
        </p:txBody>
      </p:sp>
    </p:spTree>
    <p:extLst>
      <p:ext uri="{BB962C8B-B14F-4D97-AF65-F5344CB8AC3E}">
        <p14:creationId xmlns:p14="http://schemas.microsoft.com/office/powerpoint/2010/main" val="18758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0702ABE-DC49-4DC9-A086-5E0775560F85}"/>
              </a:ext>
            </a:extLst>
          </p:cNvPr>
          <p:cNvSpPr>
            <a:spLocks noGrp="1"/>
          </p:cNvSpPr>
          <p:nvPr>
            <p:ph type="title"/>
          </p:nvPr>
        </p:nvSpPr>
        <p:spPr>
          <a:xfrm>
            <a:off x="407812" y="293937"/>
            <a:ext cx="8520054" cy="609659"/>
          </a:xfrm>
        </p:spPr>
        <p:txBody>
          <a:bodyPr>
            <a:normAutofit/>
          </a:bodyPr>
          <a:lstStyle>
            <a:lvl1pPr>
              <a:defRPr sz="3200" b="1">
                <a:latin typeface="Arial" panose="020B0604020202020204" pitchFamily="34" charset="0"/>
                <a:cs typeface="Arial" panose="020B0604020202020204" pitchFamily="34" charset="0"/>
              </a:defRPr>
            </a:lvl1pPr>
          </a:lstStyle>
          <a:p>
            <a:r>
              <a:rPr lang="ko-KR" altLang="en-US" dirty="0"/>
              <a:t>마스터 제목 스타일 편집</a:t>
            </a:r>
            <a:endParaRPr lang="en-US" dirty="0"/>
          </a:p>
        </p:txBody>
      </p:sp>
      <p:sp>
        <p:nvSpPr>
          <p:cNvPr id="13" name="Content Placeholder 2">
            <a:extLst>
              <a:ext uri="{FF2B5EF4-FFF2-40B4-BE49-F238E27FC236}">
                <a16:creationId xmlns:a16="http://schemas.microsoft.com/office/drawing/2014/main" id="{F5E6A15E-DC66-412B-AE52-509C7558217D}"/>
              </a:ext>
            </a:extLst>
          </p:cNvPr>
          <p:cNvSpPr>
            <a:spLocks noGrp="1"/>
          </p:cNvSpPr>
          <p:nvPr>
            <p:ph idx="1"/>
          </p:nvPr>
        </p:nvSpPr>
        <p:spPr>
          <a:xfrm>
            <a:off x="407812" y="1112809"/>
            <a:ext cx="8520054" cy="5029650"/>
          </a:xfrm>
        </p:spPr>
        <p:txBody>
          <a:bodyPr/>
          <a:lstStyle>
            <a:lvl1pPr marL="228600" indent="-228600">
              <a:buFont typeface="Wingdings" panose="05000000000000000000" pitchFamily="2" charset="2"/>
              <a:buChar char="§"/>
              <a:defRPr>
                <a:latin typeface="+mn-lt"/>
                <a:cs typeface="Arial" panose="020B0604020202020204" pitchFamily="34" charset="0"/>
              </a:defRPr>
            </a:lvl1pPr>
            <a:lvl2pPr marL="534988" indent="-268288">
              <a:defRPr sz="2600">
                <a:latin typeface="+mn-lt"/>
                <a:cs typeface="Arial" panose="020B0604020202020204" pitchFamily="34" charset="0"/>
              </a:defRPr>
            </a:lvl2pPr>
            <a:lvl3pPr marL="715963" indent="-266700">
              <a:buFontTx/>
              <a:buChar char="-"/>
              <a:defRPr sz="2400">
                <a:latin typeface="+mn-lt"/>
                <a:cs typeface="Arial" panose="020B0604020202020204" pitchFamily="34" charset="0"/>
              </a:defRPr>
            </a:lvl3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endParaRPr lang="en-US" altLang="ko-KR" dirty="0"/>
          </a:p>
          <a:p>
            <a:pPr lvl="2"/>
            <a:endParaRPr lang="ko-KR" altLang="en-US" dirty="0"/>
          </a:p>
        </p:txBody>
      </p:sp>
      <p:sp>
        <p:nvSpPr>
          <p:cNvPr id="14" name="Slide Number Placeholder 5">
            <a:extLst>
              <a:ext uri="{FF2B5EF4-FFF2-40B4-BE49-F238E27FC236}">
                <a16:creationId xmlns:a16="http://schemas.microsoft.com/office/drawing/2014/main" id="{5F7A1C8B-C623-41D0-A0C0-B82B492B9AAD}"/>
              </a:ext>
            </a:extLst>
          </p:cNvPr>
          <p:cNvSpPr>
            <a:spLocks noGrp="1"/>
          </p:cNvSpPr>
          <p:nvPr>
            <p:ph type="sldNum" sz="quarter" idx="12"/>
          </p:nvPr>
        </p:nvSpPr>
        <p:spPr>
          <a:xfrm>
            <a:off x="6898521" y="6306875"/>
            <a:ext cx="2057400" cy="365125"/>
          </a:xfrm>
        </p:spPr>
        <p:txBody>
          <a:bodyPr/>
          <a:lstStyle/>
          <a:p>
            <a:fld id="{FFB5FB4C-7C94-458B-807E-BBB3099D1CB0}" type="slidenum">
              <a:rPr lang="ko-KR" altLang="en-US" smtClean="0"/>
              <a:t>‹#›</a:t>
            </a:fld>
            <a:endParaRPr lang="ko-KR" altLang="en-US"/>
          </a:p>
        </p:txBody>
      </p:sp>
      <p:sp>
        <p:nvSpPr>
          <p:cNvPr id="15" name="Rectangle 4">
            <a:extLst>
              <a:ext uri="{FF2B5EF4-FFF2-40B4-BE49-F238E27FC236}">
                <a16:creationId xmlns:a16="http://schemas.microsoft.com/office/drawing/2014/main" id="{87C0CFFB-0747-43E5-A8F9-B110008E2AFB}"/>
              </a:ext>
            </a:extLst>
          </p:cNvPr>
          <p:cNvSpPr/>
          <p:nvPr userDrawn="1"/>
        </p:nvSpPr>
        <p:spPr>
          <a:xfrm>
            <a:off x="407812" y="902674"/>
            <a:ext cx="8520054" cy="45719"/>
          </a:xfrm>
          <a:prstGeom prst="rect">
            <a:avLst/>
          </a:prstGeom>
          <a:solidFill>
            <a:srgbClr val="047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Times New Roman" panose="02020603050405020304" pitchFamily="18" charset="0"/>
              <a:cs typeface="Times New Roman" panose="02020603050405020304" pitchFamily="18" charset="0"/>
            </a:endParaRPr>
          </a:p>
        </p:txBody>
      </p:sp>
      <p:pic>
        <p:nvPicPr>
          <p:cNvPr id="16" name="Picture 24">
            <a:extLst>
              <a:ext uri="{FF2B5EF4-FFF2-40B4-BE49-F238E27FC236}">
                <a16:creationId xmlns:a16="http://schemas.microsoft.com/office/drawing/2014/main" id="{B0FC4CFE-A55C-462D-A808-DDF0F70EFF04}"/>
              </a:ext>
            </a:extLst>
          </p:cNvPr>
          <p:cNvPicPr>
            <a:picLocks noChangeAspect="1"/>
          </p:cNvPicPr>
          <p:nvPr userDrawn="1"/>
        </p:nvPicPr>
        <p:blipFill>
          <a:blip r:embed="rId2"/>
          <a:stretch>
            <a:fillRect/>
          </a:stretch>
        </p:blipFill>
        <p:spPr>
          <a:xfrm>
            <a:off x="6824888" y="308586"/>
            <a:ext cx="2072174" cy="518044"/>
          </a:xfrm>
          <a:prstGeom prst="rect">
            <a:avLst/>
          </a:prstGeom>
        </p:spPr>
      </p:pic>
    </p:spTree>
    <p:extLst>
      <p:ext uri="{BB962C8B-B14F-4D97-AF65-F5344CB8AC3E}">
        <p14:creationId xmlns:p14="http://schemas.microsoft.com/office/powerpoint/2010/main" val="217074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65167F8C-8C69-4987-B529-16A253CC8234}" type="datetimeFigureOut">
              <a:rPr lang="ko-KR" altLang="en-US" smtClean="0"/>
              <a:t>2021-12-05</a:t>
            </a:fld>
            <a:endParaRPr lang="ko-KR"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E35142A-1395-4CE2-B981-34A0BFB711C7}" type="slidenum">
              <a:rPr lang="ko-KR" altLang="en-US" smtClean="0"/>
              <a:t>‹#›</a:t>
            </a:fld>
            <a:endParaRPr lang="ko-KR" altLang="en-US"/>
          </a:p>
        </p:txBody>
      </p:sp>
    </p:spTree>
    <p:extLst>
      <p:ext uri="{BB962C8B-B14F-4D97-AF65-F5344CB8AC3E}">
        <p14:creationId xmlns:p14="http://schemas.microsoft.com/office/powerpoint/2010/main" val="404565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65167F8C-8C69-4987-B529-16A253CC8234}" type="datetimeFigureOut">
              <a:rPr lang="ko-KR" altLang="en-US" smtClean="0"/>
              <a:t>2021-12-05</a:t>
            </a:fld>
            <a:endParaRPr lang="ko-KR"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E35142A-1395-4CE2-B981-34A0BFB711C7}" type="slidenum">
              <a:rPr lang="ko-KR" altLang="en-US" smtClean="0"/>
              <a:t>‹#›</a:t>
            </a:fld>
            <a:endParaRPr lang="ko-KR" altLang="en-US"/>
          </a:p>
        </p:txBody>
      </p:sp>
    </p:spTree>
    <p:extLst>
      <p:ext uri="{BB962C8B-B14F-4D97-AF65-F5344CB8AC3E}">
        <p14:creationId xmlns:p14="http://schemas.microsoft.com/office/powerpoint/2010/main" val="27908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6" name="Picture 24">
            <a:extLst>
              <a:ext uri="{FF2B5EF4-FFF2-40B4-BE49-F238E27FC236}">
                <a16:creationId xmlns:a16="http://schemas.microsoft.com/office/drawing/2014/main" id="{68DC1401-89D2-4FCC-A44B-C7E920AB18BA}"/>
              </a:ext>
            </a:extLst>
          </p:cNvPr>
          <p:cNvPicPr>
            <a:picLocks noChangeAspect="1"/>
          </p:cNvPicPr>
          <p:nvPr userDrawn="1"/>
        </p:nvPicPr>
        <p:blipFill>
          <a:blip r:embed="rId2"/>
          <a:stretch>
            <a:fillRect/>
          </a:stretch>
        </p:blipFill>
        <p:spPr>
          <a:xfrm>
            <a:off x="282045" y="228687"/>
            <a:ext cx="2072174" cy="518044"/>
          </a:xfrm>
          <a:prstGeom prst="rect">
            <a:avLst/>
          </a:prstGeom>
        </p:spPr>
      </p:pic>
    </p:spTree>
    <p:extLst>
      <p:ext uri="{BB962C8B-B14F-4D97-AF65-F5344CB8AC3E}">
        <p14:creationId xmlns:p14="http://schemas.microsoft.com/office/powerpoint/2010/main" val="370567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ltLang="ko-KR"/>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65167F8C-8C69-4987-B529-16A253CC8234}" type="datetimeFigureOut">
              <a:rPr lang="ko-KR" altLang="en-US" smtClean="0"/>
              <a:t>2021-12-05</a:t>
            </a:fld>
            <a:endParaRPr lang="ko-KR"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E35142A-1395-4CE2-B981-34A0BFB711C7}" type="slidenum">
              <a:rPr lang="ko-KR" altLang="en-US" smtClean="0"/>
              <a:t>‹#›</a:t>
            </a:fld>
            <a:endParaRPr lang="ko-KR" altLang="en-US"/>
          </a:p>
        </p:txBody>
      </p:sp>
    </p:spTree>
    <p:extLst>
      <p:ext uri="{BB962C8B-B14F-4D97-AF65-F5344CB8AC3E}">
        <p14:creationId xmlns:p14="http://schemas.microsoft.com/office/powerpoint/2010/main" val="407637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65167F8C-8C69-4987-B529-16A253CC8234}" type="datetimeFigureOut">
              <a:rPr lang="ko-KR" altLang="en-US" smtClean="0"/>
              <a:t>2021-12-05</a:t>
            </a:fld>
            <a:endParaRPr lang="ko-KR"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E35142A-1395-4CE2-B981-34A0BFB711C7}" type="slidenum">
              <a:rPr lang="ko-KR" altLang="en-US" smtClean="0"/>
              <a:t>‹#›</a:t>
            </a:fld>
            <a:endParaRPr lang="ko-KR" altLang="en-US"/>
          </a:p>
        </p:txBody>
      </p:sp>
    </p:spTree>
    <p:extLst>
      <p:ext uri="{BB962C8B-B14F-4D97-AF65-F5344CB8AC3E}">
        <p14:creationId xmlns:p14="http://schemas.microsoft.com/office/powerpoint/2010/main" val="427242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65167F8C-8C69-4987-B529-16A253CC8234}" type="datetimeFigureOut">
              <a:rPr lang="ko-KR" altLang="en-US" smtClean="0"/>
              <a:t>2021-12-05</a:t>
            </a:fld>
            <a:endParaRPr lang="ko-KR"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5E35142A-1395-4CE2-B981-34A0BFB711C7}" type="slidenum">
              <a:rPr lang="ko-KR" altLang="en-US" smtClean="0"/>
              <a:t>‹#›</a:t>
            </a:fld>
            <a:endParaRPr lang="ko-KR" altLang="en-US"/>
          </a:p>
        </p:txBody>
      </p:sp>
    </p:spTree>
    <p:extLst>
      <p:ext uri="{BB962C8B-B14F-4D97-AF65-F5344CB8AC3E}">
        <p14:creationId xmlns:p14="http://schemas.microsoft.com/office/powerpoint/2010/main" val="106290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ko-KR"/>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65167F8C-8C69-4987-B529-16A253CC8234}" type="datetimeFigureOut">
              <a:rPr lang="ko-KR" altLang="en-US" smtClean="0"/>
              <a:t>2021-12-05</a:t>
            </a:fld>
            <a:endParaRPr lang="ko-KR"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5E35142A-1395-4CE2-B981-34A0BFB711C7}" type="slidenum">
              <a:rPr lang="ko-KR" altLang="en-US" smtClean="0"/>
              <a:t>‹#›</a:t>
            </a:fld>
            <a:endParaRPr lang="ko-KR" altLang="en-US"/>
          </a:p>
        </p:txBody>
      </p:sp>
    </p:spTree>
    <p:extLst>
      <p:ext uri="{BB962C8B-B14F-4D97-AF65-F5344CB8AC3E}">
        <p14:creationId xmlns:p14="http://schemas.microsoft.com/office/powerpoint/2010/main" val="140216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65167F8C-8C69-4987-B529-16A253CC8234}" type="datetimeFigureOut">
              <a:rPr lang="ko-KR" altLang="en-US" smtClean="0"/>
              <a:t>2021-12-05</a:t>
            </a:fld>
            <a:endParaRPr lang="ko-KR"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5E35142A-1395-4CE2-B981-34A0BFB711C7}" type="slidenum">
              <a:rPr lang="ko-KR" altLang="en-US" smtClean="0"/>
              <a:t>‹#›</a:t>
            </a:fld>
            <a:endParaRPr lang="ko-KR" altLang="en-US"/>
          </a:p>
        </p:txBody>
      </p:sp>
    </p:spTree>
    <p:extLst>
      <p:ext uri="{BB962C8B-B14F-4D97-AF65-F5344CB8AC3E}">
        <p14:creationId xmlns:p14="http://schemas.microsoft.com/office/powerpoint/2010/main" val="331866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ltLang="ko-KR"/>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65167F8C-8C69-4987-B529-16A253CC8234}" type="datetimeFigureOut">
              <a:rPr lang="ko-KR" altLang="en-US" smtClean="0"/>
              <a:t>2021-12-05</a:t>
            </a:fld>
            <a:endParaRPr lang="ko-KR"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E35142A-1395-4CE2-B981-34A0BFB711C7}" type="slidenum">
              <a:rPr lang="ko-KR" altLang="en-US" smtClean="0"/>
              <a:t>‹#›</a:t>
            </a:fld>
            <a:endParaRPr lang="ko-KR" altLang="en-US"/>
          </a:p>
        </p:txBody>
      </p:sp>
    </p:spTree>
    <p:extLst>
      <p:ext uri="{BB962C8B-B14F-4D97-AF65-F5344CB8AC3E}">
        <p14:creationId xmlns:p14="http://schemas.microsoft.com/office/powerpoint/2010/main" val="267807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65167F8C-8C69-4987-B529-16A253CC8234}" type="datetimeFigureOut">
              <a:rPr lang="ko-KR" altLang="en-US" smtClean="0"/>
              <a:t>2021-12-05</a:t>
            </a:fld>
            <a:endParaRPr lang="ko-KR"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E35142A-1395-4CE2-B981-34A0BFB711C7}" type="slidenum">
              <a:rPr lang="ko-KR" altLang="en-US" smtClean="0"/>
              <a:t>‹#›</a:t>
            </a:fld>
            <a:endParaRPr lang="ko-KR" altLang="en-US"/>
          </a:p>
        </p:txBody>
      </p:sp>
    </p:spTree>
    <p:extLst>
      <p:ext uri="{BB962C8B-B14F-4D97-AF65-F5344CB8AC3E}">
        <p14:creationId xmlns:p14="http://schemas.microsoft.com/office/powerpoint/2010/main" val="78781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ko-KR" dirty="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67F8C-8C69-4987-B529-16A253CC8234}" type="datetimeFigureOut">
              <a:rPr lang="ko-KR" altLang="en-US" smtClean="0"/>
              <a:t>2021-12-05</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5142A-1395-4CE2-B981-34A0BFB711C7}" type="slidenum">
              <a:rPr lang="ko-KR" altLang="en-US" smtClean="0"/>
              <a:t>‹#›</a:t>
            </a:fld>
            <a:endParaRPr lang="ko-KR" altLang="en-US"/>
          </a:p>
        </p:txBody>
      </p:sp>
    </p:spTree>
    <p:extLst>
      <p:ext uri="{BB962C8B-B14F-4D97-AF65-F5344CB8AC3E}">
        <p14:creationId xmlns:p14="http://schemas.microsoft.com/office/powerpoint/2010/main" val="9456880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4B4939-6A32-4A98-A613-E178A4B34E34}"/>
              </a:ext>
            </a:extLst>
          </p:cNvPr>
          <p:cNvSpPr txBox="1"/>
          <p:nvPr/>
        </p:nvSpPr>
        <p:spPr>
          <a:xfrm>
            <a:off x="277683" y="833718"/>
            <a:ext cx="4294317" cy="369332"/>
          </a:xfrm>
          <a:prstGeom prst="rect">
            <a:avLst/>
          </a:prstGeom>
          <a:noFill/>
        </p:spPr>
        <p:txBody>
          <a:bodyPr wrap="none" rtlCol="0">
            <a:spAutoFit/>
          </a:bodyPr>
          <a:lstStyle/>
          <a:p>
            <a:r>
              <a:rPr lang="en-US" altLang="ko-KR" dirty="0"/>
              <a:t>Logistics data analysis Using R programming</a:t>
            </a:r>
            <a:endParaRPr lang="ko-KR" altLang="en-US" dirty="0"/>
          </a:p>
        </p:txBody>
      </p:sp>
      <p:sp>
        <p:nvSpPr>
          <p:cNvPr id="5" name="TextBox 4">
            <a:extLst>
              <a:ext uri="{FF2B5EF4-FFF2-40B4-BE49-F238E27FC236}">
                <a16:creationId xmlns:a16="http://schemas.microsoft.com/office/drawing/2014/main" id="{F34EEAB8-1139-4FFC-B31A-536CD34A04DB}"/>
              </a:ext>
            </a:extLst>
          </p:cNvPr>
          <p:cNvSpPr txBox="1"/>
          <p:nvPr/>
        </p:nvSpPr>
        <p:spPr>
          <a:xfrm>
            <a:off x="3368914" y="4123207"/>
            <a:ext cx="2406172" cy="461665"/>
          </a:xfrm>
          <a:prstGeom prst="rect">
            <a:avLst/>
          </a:prstGeom>
          <a:solidFill>
            <a:schemeClr val="bg2">
              <a:lumMod val="90000"/>
            </a:schemeClr>
          </a:solidFill>
          <a:ln>
            <a:noFill/>
          </a:ln>
        </p:spPr>
        <p:txBody>
          <a:bodyPr wrap="none" rtlCol="0">
            <a:spAutoFit/>
          </a:bodyPr>
          <a:lstStyle/>
          <a:p>
            <a:r>
              <a:rPr lang="en-US" altLang="ko-KR" sz="2400" dirty="0">
                <a:solidFill>
                  <a:schemeClr val="bg1"/>
                </a:solidFill>
              </a:rPr>
              <a:t>Final term project</a:t>
            </a:r>
            <a:endParaRPr lang="ko-KR" altLang="en-US" sz="2400" dirty="0">
              <a:solidFill>
                <a:schemeClr val="bg1"/>
              </a:solidFill>
            </a:endParaRPr>
          </a:p>
        </p:txBody>
      </p:sp>
      <p:sp>
        <p:nvSpPr>
          <p:cNvPr id="6" name="TextBox 5">
            <a:extLst>
              <a:ext uri="{FF2B5EF4-FFF2-40B4-BE49-F238E27FC236}">
                <a16:creationId xmlns:a16="http://schemas.microsoft.com/office/drawing/2014/main" id="{3BE36D1F-6972-40F4-9302-34580A108B38}"/>
              </a:ext>
            </a:extLst>
          </p:cNvPr>
          <p:cNvSpPr txBox="1"/>
          <p:nvPr/>
        </p:nvSpPr>
        <p:spPr>
          <a:xfrm>
            <a:off x="6418733" y="6122902"/>
            <a:ext cx="2635624" cy="646331"/>
          </a:xfrm>
          <a:prstGeom prst="rect">
            <a:avLst/>
          </a:prstGeom>
          <a:noFill/>
        </p:spPr>
        <p:txBody>
          <a:bodyPr wrap="square" rtlCol="0">
            <a:spAutoFit/>
          </a:bodyPr>
          <a:lstStyle/>
          <a:p>
            <a:r>
              <a:rPr lang="en-US" altLang="ko-KR" dirty="0"/>
              <a:t>Taewon Kim(91221629)</a:t>
            </a:r>
          </a:p>
          <a:p>
            <a:r>
              <a:rPr lang="en-US" altLang="ko-KR" dirty="0"/>
              <a:t>2021.12.05</a:t>
            </a:r>
            <a:endParaRPr lang="ko-KR" altLang="en-US" dirty="0"/>
          </a:p>
        </p:txBody>
      </p:sp>
      <p:sp>
        <p:nvSpPr>
          <p:cNvPr id="8" name="TextBox 7">
            <a:extLst>
              <a:ext uri="{FF2B5EF4-FFF2-40B4-BE49-F238E27FC236}">
                <a16:creationId xmlns:a16="http://schemas.microsoft.com/office/drawing/2014/main" id="{34FFE6D8-7CBE-46DB-B616-38F9C5F409CF}"/>
              </a:ext>
            </a:extLst>
          </p:cNvPr>
          <p:cNvSpPr txBox="1"/>
          <p:nvPr/>
        </p:nvSpPr>
        <p:spPr>
          <a:xfrm>
            <a:off x="1056495" y="2418459"/>
            <a:ext cx="7063273" cy="1446550"/>
          </a:xfrm>
          <a:prstGeom prst="rect">
            <a:avLst/>
          </a:prstGeom>
          <a:noFill/>
        </p:spPr>
        <p:txBody>
          <a:bodyPr wrap="square">
            <a:spAutoFit/>
          </a:bodyPr>
          <a:lstStyle/>
          <a:p>
            <a:pPr algn="ctr"/>
            <a:r>
              <a:rPr lang="en-US" altLang="ko-KR" sz="4400" b="1" dirty="0">
                <a:latin typeface="Arial" panose="020B0604020202020204" pitchFamily="34" charset="0"/>
                <a:cs typeface="Arial" panose="020B0604020202020204" pitchFamily="34" charset="0"/>
              </a:rPr>
              <a:t>Monitoring outbound volume against capacity </a:t>
            </a:r>
            <a:endParaRPr lang="ko-KR" alt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118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9FE6-FFED-49BE-AF6D-DFCF03922D0D}"/>
              </a:ext>
            </a:extLst>
          </p:cNvPr>
          <p:cNvSpPr>
            <a:spLocks noGrp="1"/>
          </p:cNvSpPr>
          <p:nvPr>
            <p:ph type="title"/>
          </p:nvPr>
        </p:nvSpPr>
        <p:spPr>
          <a:xfrm>
            <a:off x="360759" y="3752849"/>
            <a:ext cx="2468166" cy="2452687"/>
          </a:xfrm>
        </p:spPr>
        <p:txBody>
          <a:bodyPr vert="horz" lIns="91440" tIns="45720" rIns="91440" bIns="45720" rtlCol="0" anchor="ctr">
            <a:normAutofit/>
          </a:bodyPr>
          <a:lstStyle/>
          <a:p>
            <a:pPr latinLnBrk="0"/>
            <a:r>
              <a:rPr lang="en-US" altLang="ko-KR" sz="3100">
                <a:latin typeface="+mj-lt"/>
                <a:cs typeface="+mj-cs"/>
              </a:rPr>
              <a:t>Project plan</a:t>
            </a:r>
          </a:p>
        </p:txBody>
      </p:sp>
      <p:pic>
        <p:nvPicPr>
          <p:cNvPr id="5" name="그림 4">
            <a:extLst>
              <a:ext uri="{FF2B5EF4-FFF2-40B4-BE49-F238E27FC236}">
                <a16:creationId xmlns:a16="http://schemas.microsoft.com/office/drawing/2014/main" id="{57062678-D894-4156-962D-B83A851EFE50}"/>
              </a:ext>
            </a:extLst>
          </p:cNvPr>
          <p:cNvPicPr>
            <a:picLocks noChangeAspect="1"/>
          </p:cNvPicPr>
          <p:nvPr/>
        </p:nvPicPr>
        <p:blipFill rotWithShape="1">
          <a:blip r:embed="rId2"/>
          <a:srcRect l="19244" r="50" b="-1"/>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569209E9-3F06-4F91-BA3B-F8CB4B39F30D}"/>
              </a:ext>
            </a:extLst>
          </p:cNvPr>
          <p:cNvSpPr>
            <a:spLocks noGrp="1"/>
          </p:cNvSpPr>
          <p:nvPr>
            <p:ph idx="1"/>
          </p:nvPr>
        </p:nvSpPr>
        <p:spPr>
          <a:xfrm>
            <a:off x="2530136" y="4036936"/>
            <a:ext cx="6613864" cy="2821054"/>
          </a:xfrm>
        </p:spPr>
        <p:txBody>
          <a:bodyPr vert="horz" lIns="91440" tIns="45720" rIns="91440" bIns="45720" rtlCol="0" anchor="ctr">
            <a:normAutofit/>
          </a:bodyPr>
          <a:lstStyle/>
          <a:p>
            <a:pPr latinLnBrk="0">
              <a:buFont typeface="Arial" panose="020B0604020202020204" pitchFamily="34" charset="0"/>
              <a:buChar char="•"/>
            </a:pPr>
            <a:r>
              <a:rPr lang="en-US" altLang="ko-KR" sz="1600" dirty="0">
                <a:cs typeface="+mn-cs"/>
              </a:rPr>
              <a:t>Background:</a:t>
            </a:r>
          </a:p>
          <a:p>
            <a:pPr marL="781050" lvl="1" indent="-228600" latinLnBrk="0"/>
            <a:r>
              <a:rPr lang="en-US" altLang="ko-KR" sz="1600" dirty="0">
                <a:cs typeface="+mn-cs"/>
              </a:rPr>
              <a:t>Outbound capacity plan for fulfillment centers is important to allocate total orders</a:t>
            </a:r>
          </a:p>
          <a:p>
            <a:pPr marL="781050" lvl="1" indent="-228600" latinLnBrk="0"/>
            <a:r>
              <a:rPr lang="en-US" altLang="ko-KR" sz="1600" dirty="0">
                <a:cs typeface="+mn-cs"/>
              </a:rPr>
              <a:t>It seems outbound volume is getting increased</a:t>
            </a:r>
          </a:p>
          <a:p>
            <a:pPr marL="781050" lvl="1" indent="-228600" latinLnBrk="0"/>
            <a:r>
              <a:rPr lang="en-US" altLang="ko-KR" sz="1600" dirty="0">
                <a:cs typeface="+mn-cs"/>
              </a:rPr>
              <a:t>Adjusted capacity needs to be applied reflecting the current trend</a:t>
            </a:r>
          </a:p>
          <a:p>
            <a:pPr lvl="1" indent="-228600" latinLnBrk="0">
              <a:lnSpc>
                <a:spcPct val="100000"/>
              </a:lnSpc>
            </a:pPr>
            <a:endParaRPr lang="en-US" altLang="ko-KR" sz="1600" dirty="0">
              <a:cs typeface="+mn-cs"/>
            </a:endParaRPr>
          </a:p>
          <a:p>
            <a:pPr latinLnBrk="0">
              <a:buFont typeface="Arial" panose="020B0604020202020204" pitchFamily="34" charset="0"/>
              <a:buChar char="•"/>
            </a:pPr>
            <a:r>
              <a:rPr lang="en-US" altLang="ko-KR" sz="1600" dirty="0">
                <a:cs typeface="+mn-cs"/>
              </a:rPr>
              <a:t>Purpose: </a:t>
            </a:r>
          </a:p>
          <a:p>
            <a:pPr marL="781050" lvl="1" indent="-228600" latinLnBrk="0"/>
            <a:r>
              <a:rPr lang="en-US" altLang="ko-KR" sz="1600" dirty="0">
                <a:cs typeface="+mn-cs"/>
              </a:rPr>
              <a:t>Monitoring outbound volume against capacity</a:t>
            </a:r>
          </a:p>
          <a:p>
            <a:pPr marL="781050" lvl="1" indent="-228600" latinLnBrk="0"/>
            <a:r>
              <a:rPr lang="en-US" altLang="ko-KR" sz="1600" dirty="0">
                <a:cs typeface="+mn-cs"/>
              </a:rPr>
              <a:t>Forecasting next month’s demand</a:t>
            </a:r>
          </a:p>
          <a:p>
            <a:pPr marL="0" latinLnBrk="0">
              <a:buFont typeface="Arial" panose="020B0604020202020204" pitchFamily="34" charset="0"/>
              <a:buChar char="•"/>
            </a:pPr>
            <a:endParaRPr lang="en-US" altLang="ko-KR" sz="1600" dirty="0">
              <a:cs typeface="+mn-cs"/>
            </a:endParaRPr>
          </a:p>
          <a:p>
            <a:pPr marL="266700" lvl="1" indent="-228600" latinLnBrk="0"/>
            <a:endParaRPr lang="en-US" altLang="ko-KR" sz="1600" dirty="0">
              <a:cs typeface="+mn-cs"/>
            </a:endParaRPr>
          </a:p>
        </p:txBody>
      </p:sp>
    </p:spTree>
    <p:extLst>
      <p:ext uri="{BB962C8B-B14F-4D97-AF65-F5344CB8AC3E}">
        <p14:creationId xmlns:p14="http://schemas.microsoft.com/office/powerpoint/2010/main" val="230953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9FE6-FFED-49BE-AF6D-DFCF03922D0D}"/>
              </a:ext>
            </a:extLst>
          </p:cNvPr>
          <p:cNvSpPr>
            <a:spLocks noGrp="1"/>
          </p:cNvSpPr>
          <p:nvPr>
            <p:ph type="title"/>
          </p:nvPr>
        </p:nvSpPr>
        <p:spPr>
          <a:xfrm>
            <a:off x="407812" y="316027"/>
            <a:ext cx="7886700" cy="609659"/>
          </a:xfrm>
        </p:spPr>
        <p:txBody>
          <a:bodyPr>
            <a:normAutofit/>
          </a:bodyPr>
          <a:lstStyle/>
          <a:p>
            <a:r>
              <a:rPr lang="en-US" altLang="ko-KR" dirty="0"/>
              <a:t>Creating data I</a:t>
            </a:r>
          </a:p>
        </p:txBody>
      </p:sp>
      <p:sp>
        <p:nvSpPr>
          <p:cNvPr id="3" name="Content Placeholder 2">
            <a:extLst>
              <a:ext uri="{FF2B5EF4-FFF2-40B4-BE49-F238E27FC236}">
                <a16:creationId xmlns:a16="http://schemas.microsoft.com/office/drawing/2014/main" id="{569209E9-3F06-4F91-BA3B-F8CB4B39F30D}"/>
              </a:ext>
            </a:extLst>
          </p:cNvPr>
          <p:cNvSpPr>
            <a:spLocks noGrp="1"/>
          </p:cNvSpPr>
          <p:nvPr>
            <p:ph idx="1"/>
          </p:nvPr>
        </p:nvSpPr>
        <p:spPr>
          <a:xfrm>
            <a:off x="407812" y="1112809"/>
            <a:ext cx="8520054" cy="5605232"/>
          </a:xfrm>
        </p:spPr>
        <p:txBody>
          <a:bodyPr>
            <a:normAutofit fontScale="70000" lnSpcReduction="20000"/>
          </a:bodyPr>
          <a:lstStyle/>
          <a:p>
            <a:r>
              <a:rPr lang="en-US" altLang="ko-KR" dirty="0"/>
              <a:t>Date format setup:</a:t>
            </a:r>
          </a:p>
          <a:p>
            <a:pPr marL="266700" lvl="1" indent="0">
              <a:buNone/>
            </a:pPr>
            <a:r>
              <a:rPr lang="en-US" altLang="ko-KR" dirty="0"/>
              <a:t>year &lt;- 2021</a:t>
            </a:r>
          </a:p>
          <a:p>
            <a:pPr marL="266700" lvl="1" indent="0">
              <a:buNone/>
            </a:pPr>
            <a:r>
              <a:rPr lang="en-US" altLang="ko-KR" dirty="0"/>
              <a:t>month &lt;- 10</a:t>
            </a:r>
          </a:p>
          <a:p>
            <a:pPr marL="266700" lvl="1" indent="0">
              <a:buNone/>
            </a:pPr>
            <a:r>
              <a:rPr lang="en-US" altLang="ko-KR" dirty="0"/>
              <a:t>day &lt;- 1:31</a:t>
            </a:r>
          </a:p>
          <a:p>
            <a:pPr marL="266700" lvl="1" indent="0">
              <a:buNone/>
            </a:pPr>
            <a:r>
              <a:rPr lang="en-US" altLang="ko-KR" dirty="0"/>
              <a:t>Date &lt;- </a:t>
            </a:r>
            <a:r>
              <a:rPr lang="en-US" altLang="ko-KR" dirty="0" err="1"/>
              <a:t>as.Date</a:t>
            </a:r>
            <a:r>
              <a:rPr lang="en-US" altLang="ko-KR" dirty="0"/>
              <a:t>(</a:t>
            </a:r>
            <a:r>
              <a:rPr lang="en-US" altLang="ko-KR" dirty="0" err="1"/>
              <a:t>ISOdate</a:t>
            </a:r>
            <a:r>
              <a:rPr lang="en-US" altLang="ko-KR" dirty="0"/>
              <a:t>(year, month, day))</a:t>
            </a:r>
          </a:p>
          <a:p>
            <a:pPr marL="266700" lvl="1" indent="0">
              <a:buNone/>
            </a:pPr>
            <a:r>
              <a:rPr lang="en-US" altLang="ko-KR" dirty="0"/>
              <a:t>Date</a:t>
            </a:r>
          </a:p>
          <a:p>
            <a:pPr marL="266700" lvl="1" indent="0">
              <a:buNone/>
            </a:pPr>
            <a:endParaRPr lang="en-US" altLang="ko-KR" dirty="0"/>
          </a:p>
          <a:p>
            <a:pPr marL="228600" lvl="1" indent="-228600">
              <a:spcBef>
                <a:spcPts val="1000"/>
              </a:spcBef>
              <a:buFont typeface="Wingdings" panose="05000000000000000000" pitchFamily="2" charset="2"/>
              <a:buChar char="§"/>
            </a:pPr>
            <a:r>
              <a:rPr lang="en-US" altLang="ko-KR" sz="2800" dirty="0"/>
              <a:t>Data variables for each fulfillment center</a:t>
            </a:r>
          </a:p>
          <a:p>
            <a:pPr marL="266700" lvl="1" indent="0">
              <a:spcBef>
                <a:spcPts val="1000"/>
              </a:spcBef>
              <a:buNone/>
            </a:pPr>
            <a:r>
              <a:rPr lang="en-US" altLang="ko-KR" dirty="0"/>
              <a:t>FC1 &lt;- </a:t>
            </a:r>
            <a:r>
              <a:rPr lang="en-US" altLang="ko-KR" dirty="0" err="1"/>
              <a:t>data.frame</a:t>
            </a:r>
            <a:r>
              <a:rPr lang="en-US" altLang="ko-KR" dirty="0"/>
              <a:t>(c(1:31),Date, rep("FC1", 31), </a:t>
            </a:r>
            <a:r>
              <a:rPr lang="en-US" altLang="ko-KR" dirty="0" err="1"/>
              <a:t>rnorm</a:t>
            </a:r>
            <a:r>
              <a:rPr lang="en-US" altLang="ko-KR" dirty="0"/>
              <a:t>(31,0.01*30000,1000), </a:t>
            </a:r>
            <a:r>
              <a:rPr lang="en-US" altLang="ko-KR" dirty="0" err="1"/>
              <a:t>rnorm</a:t>
            </a:r>
            <a:r>
              <a:rPr lang="en-US" altLang="ko-KR" dirty="0"/>
              <a:t>(31,0.03*30000,1000),</a:t>
            </a:r>
            <a:r>
              <a:rPr lang="en-US" altLang="ko-KR" dirty="0" err="1"/>
              <a:t>rnorm</a:t>
            </a:r>
            <a:r>
              <a:rPr lang="en-US" altLang="ko-KR" dirty="0"/>
              <a:t>(31,0.01*30000),</a:t>
            </a:r>
            <a:r>
              <a:rPr lang="en-US" altLang="ko-KR" dirty="0" err="1"/>
              <a:t>rnorm</a:t>
            </a:r>
            <a:r>
              <a:rPr lang="en-US" altLang="ko-KR" dirty="0"/>
              <a:t>(31,0.05*30000),</a:t>
            </a:r>
            <a:r>
              <a:rPr lang="en-US" altLang="ko-KR" dirty="0" err="1"/>
              <a:t>rnorm</a:t>
            </a:r>
            <a:r>
              <a:rPr lang="en-US" altLang="ko-KR" dirty="0"/>
              <a:t>(31,0.04*30000),</a:t>
            </a:r>
            <a:r>
              <a:rPr lang="en-US" altLang="ko-KR" dirty="0" err="1"/>
              <a:t>rnorm</a:t>
            </a:r>
            <a:r>
              <a:rPr lang="en-US" altLang="ko-KR" dirty="0"/>
              <a:t>(31,0.05*30000),</a:t>
            </a:r>
            <a:r>
              <a:rPr lang="en-US" altLang="ko-KR" dirty="0" err="1"/>
              <a:t>rnorm</a:t>
            </a:r>
            <a:r>
              <a:rPr lang="en-US" altLang="ko-KR" dirty="0"/>
              <a:t>(31,0.04*30000),</a:t>
            </a:r>
            <a:r>
              <a:rPr lang="en-US" altLang="ko-KR" dirty="0" err="1"/>
              <a:t>rnorm</a:t>
            </a:r>
            <a:r>
              <a:rPr lang="en-US" altLang="ko-KR" dirty="0"/>
              <a:t>(31,0.05*30000),</a:t>
            </a:r>
            <a:r>
              <a:rPr lang="en-US" altLang="ko-KR" dirty="0" err="1"/>
              <a:t>rnorm</a:t>
            </a:r>
            <a:r>
              <a:rPr lang="en-US" altLang="ko-KR" dirty="0"/>
              <a:t>(31,0.05*30000),</a:t>
            </a:r>
            <a:r>
              <a:rPr lang="en-US" altLang="ko-KR" dirty="0" err="1"/>
              <a:t>rnorm</a:t>
            </a:r>
            <a:r>
              <a:rPr lang="en-US" altLang="ko-KR" dirty="0"/>
              <a:t>(31,0.05*30000),</a:t>
            </a:r>
            <a:r>
              <a:rPr lang="en-US" altLang="ko-KR" dirty="0" err="1"/>
              <a:t>rnorm</a:t>
            </a:r>
            <a:r>
              <a:rPr lang="en-US" altLang="ko-KR" dirty="0"/>
              <a:t>(31,0.05*30000),</a:t>
            </a:r>
            <a:r>
              <a:rPr lang="en-US" altLang="ko-KR" dirty="0" err="1"/>
              <a:t>rnorm</a:t>
            </a:r>
            <a:r>
              <a:rPr lang="en-US" altLang="ko-KR" dirty="0"/>
              <a:t>(31,0.05*30000),</a:t>
            </a:r>
            <a:r>
              <a:rPr lang="en-US" altLang="ko-KR" dirty="0" err="1"/>
              <a:t>rnorm</a:t>
            </a:r>
            <a:r>
              <a:rPr lang="en-US" altLang="ko-KR" dirty="0"/>
              <a:t>(31,0.05*30000),</a:t>
            </a:r>
            <a:r>
              <a:rPr lang="en-US" altLang="ko-KR" dirty="0" err="1"/>
              <a:t>rnorm</a:t>
            </a:r>
            <a:r>
              <a:rPr lang="en-US" altLang="ko-KR" dirty="0"/>
              <a:t>(31,0.06*30000),</a:t>
            </a:r>
            <a:r>
              <a:rPr lang="en-US" altLang="ko-KR" dirty="0" err="1"/>
              <a:t>rnorm</a:t>
            </a:r>
            <a:r>
              <a:rPr lang="en-US" altLang="ko-KR" dirty="0"/>
              <a:t>(31,0.08*30000),</a:t>
            </a:r>
            <a:r>
              <a:rPr lang="en-US" altLang="ko-KR" dirty="0" err="1"/>
              <a:t>rnorm</a:t>
            </a:r>
            <a:r>
              <a:rPr lang="en-US" altLang="ko-KR" dirty="0"/>
              <a:t>(31,0.07*30000),</a:t>
            </a:r>
            <a:r>
              <a:rPr lang="en-US" altLang="ko-KR" dirty="0" err="1"/>
              <a:t>rnorm</a:t>
            </a:r>
            <a:r>
              <a:rPr lang="en-US" altLang="ko-KR" dirty="0"/>
              <a:t>(31,0.07*30000),</a:t>
            </a:r>
            <a:r>
              <a:rPr lang="en-US" altLang="ko-KR" dirty="0" err="1"/>
              <a:t>rnorm</a:t>
            </a:r>
            <a:r>
              <a:rPr lang="en-US" altLang="ko-KR" dirty="0"/>
              <a:t>(31,0.07*30000),</a:t>
            </a:r>
            <a:r>
              <a:rPr lang="en-US" altLang="ko-KR" dirty="0" err="1"/>
              <a:t>rnorm</a:t>
            </a:r>
            <a:r>
              <a:rPr lang="en-US" altLang="ko-KR" dirty="0"/>
              <a:t>(31,0.05*30000),</a:t>
            </a:r>
            <a:r>
              <a:rPr lang="en-US" altLang="ko-KR" dirty="0" err="1"/>
              <a:t>rnorm</a:t>
            </a:r>
            <a:r>
              <a:rPr lang="en-US" altLang="ko-KR" dirty="0"/>
              <a:t>(31,0.02*30000),</a:t>
            </a:r>
            <a:r>
              <a:rPr lang="en-US" altLang="ko-KR" dirty="0" err="1"/>
              <a:t>rnorm</a:t>
            </a:r>
            <a:r>
              <a:rPr lang="en-US" altLang="ko-KR" dirty="0"/>
              <a:t>(31,0.01*30000),</a:t>
            </a:r>
            <a:r>
              <a:rPr lang="en-US" altLang="ko-KR" dirty="0" err="1"/>
              <a:t>rnorm</a:t>
            </a:r>
            <a:r>
              <a:rPr lang="en-US" altLang="ko-KR" dirty="0"/>
              <a:t>(31,0.01*30000,500),</a:t>
            </a:r>
            <a:r>
              <a:rPr lang="en-US" altLang="ko-KR" dirty="0" err="1"/>
              <a:t>rnorm</a:t>
            </a:r>
            <a:r>
              <a:rPr lang="en-US" altLang="ko-KR" dirty="0"/>
              <a:t>(31,0.01*30000,500),</a:t>
            </a:r>
            <a:r>
              <a:rPr lang="en-US" altLang="ko-KR" dirty="0" err="1"/>
              <a:t>rnorm</a:t>
            </a:r>
            <a:r>
              <a:rPr lang="en-US" altLang="ko-KR" dirty="0"/>
              <a:t>(31,0*30000,0) )</a:t>
            </a:r>
          </a:p>
          <a:p>
            <a:pPr marL="266700" lvl="1" indent="0">
              <a:spcBef>
                <a:spcPts val="1000"/>
              </a:spcBef>
              <a:buNone/>
            </a:pPr>
            <a:endParaRPr lang="en-US" altLang="ko-KR" dirty="0"/>
          </a:p>
          <a:p>
            <a:pPr marL="266700" lvl="1" indent="0">
              <a:spcBef>
                <a:spcPts val="1000"/>
              </a:spcBef>
              <a:buNone/>
            </a:pPr>
            <a:r>
              <a:rPr lang="en-US" altLang="ko-KR" dirty="0"/>
              <a:t>names(FC1) &lt;- c("Seq", "Date","</a:t>
            </a:r>
            <a:r>
              <a:rPr lang="en-US" altLang="ko-KR" dirty="0" err="1"/>
              <a:t>FC_Name</a:t>
            </a:r>
            <a:r>
              <a:rPr lang="en-US" altLang="ko-KR" dirty="0"/>
              <a:t>", "06","07","08","09","10","11","12","13","14","15","16","17","18","19","20","21","22","23","24","01","02","03","04","05")</a:t>
            </a:r>
          </a:p>
          <a:p>
            <a:pPr marL="0" lvl="1" indent="0">
              <a:spcBef>
                <a:spcPts val="1000"/>
              </a:spcBef>
              <a:buNone/>
            </a:pPr>
            <a:endParaRPr lang="en-US" altLang="ko-KR" dirty="0"/>
          </a:p>
          <a:p>
            <a:pPr marL="266700" lvl="1" indent="0">
              <a:spcBef>
                <a:spcPts val="1000"/>
              </a:spcBef>
              <a:buNone/>
            </a:pPr>
            <a:r>
              <a:rPr lang="en-US" altLang="ko-KR" dirty="0">
                <a:latin typeface="맑은 고딕" panose="020B0503020000020004" pitchFamily="50" charset="-127"/>
                <a:ea typeface="맑은 고딕" panose="020B0503020000020004" pitchFamily="50" charset="-127"/>
              </a:rPr>
              <a:t>※ </a:t>
            </a:r>
            <a:r>
              <a:rPr lang="en-US" altLang="ko-KR" dirty="0"/>
              <a:t>Make data with the same query for FC2 and FC3</a:t>
            </a:r>
          </a:p>
        </p:txBody>
      </p:sp>
    </p:spTree>
    <p:extLst>
      <p:ext uri="{BB962C8B-B14F-4D97-AF65-F5344CB8AC3E}">
        <p14:creationId xmlns:p14="http://schemas.microsoft.com/office/powerpoint/2010/main" val="25722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9FE6-FFED-49BE-AF6D-DFCF03922D0D}"/>
              </a:ext>
            </a:extLst>
          </p:cNvPr>
          <p:cNvSpPr>
            <a:spLocks noGrp="1"/>
          </p:cNvSpPr>
          <p:nvPr>
            <p:ph type="title"/>
          </p:nvPr>
        </p:nvSpPr>
        <p:spPr>
          <a:xfrm>
            <a:off x="407812" y="316027"/>
            <a:ext cx="7886700" cy="609659"/>
          </a:xfrm>
        </p:spPr>
        <p:txBody>
          <a:bodyPr>
            <a:normAutofit/>
          </a:bodyPr>
          <a:lstStyle/>
          <a:p>
            <a:r>
              <a:rPr lang="en-US" altLang="ko-KR" dirty="0"/>
              <a:t>Data description</a:t>
            </a:r>
          </a:p>
        </p:txBody>
      </p:sp>
      <p:sp>
        <p:nvSpPr>
          <p:cNvPr id="3" name="Content Placeholder 2">
            <a:extLst>
              <a:ext uri="{FF2B5EF4-FFF2-40B4-BE49-F238E27FC236}">
                <a16:creationId xmlns:a16="http://schemas.microsoft.com/office/drawing/2014/main" id="{569209E9-3F06-4F91-BA3B-F8CB4B39F30D}"/>
              </a:ext>
            </a:extLst>
          </p:cNvPr>
          <p:cNvSpPr>
            <a:spLocks noGrp="1"/>
          </p:cNvSpPr>
          <p:nvPr>
            <p:ph idx="1"/>
          </p:nvPr>
        </p:nvSpPr>
        <p:spPr>
          <a:xfrm>
            <a:off x="407812" y="1112809"/>
            <a:ext cx="8520054" cy="5605232"/>
          </a:xfrm>
        </p:spPr>
        <p:txBody>
          <a:bodyPr>
            <a:normAutofit lnSpcReduction="10000"/>
          </a:bodyPr>
          <a:lstStyle/>
          <a:p>
            <a:r>
              <a:rPr lang="en-US" altLang="ko-KR" sz="2000" dirty="0"/>
              <a:t>Mean and Standard deviation by FC</a:t>
            </a:r>
          </a:p>
          <a:p>
            <a:pPr marL="266700" lvl="1" indent="0">
              <a:buNone/>
            </a:pPr>
            <a:r>
              <a:rPr lang="en-US" altLang="ko-KR" sz="1800" dirty="0" err="1"/>
              <a:t>tapply</a:t>
            </a:r>
            <a:r>
              <a:rPr lang="en-US" altLang="ko-KR" sz="1800" dirty="0"/>
              <a:t>(</a:t>
            </a:r>
            <a:r>
              <a:rPr lang="en-US" altLang="ko-KR" sz="1800" dirty="0" err="1"/>
              <a:t>All_FC_Data$Daily_order</a:t>
            </a:r>
            <a:r>
              <a:rPr lang="en-US" altLang="ko-KR" sz="1800" dirty="0"/>
              <a:t>, </a:t>
            </a:r>
            <a:r>
              <a:rPr lang="en-US" altLang="ko-KR" sz="1800" dirty="0" err="1"/>
              <a:t>All_FC_Data$FC_Name</a:t>
            </a:r>
            <a:r>
              <a:rPr lang="en-US" altLang="ko-KR" sz="1800" dirty="0"/>
              <a:t>, mean)</a:t>
            </a:r>
          </a:p>
          <a:p>
            <a:pPr marL="266700" lvl="1" indent="0">
              <a:buNone/>
            </a:pPr>
            <a:r>
              <a:rPr lang="en-US" altLang="ko-KR" sz="1800" dirty="0" err="1"/>
              <a:t>tapply</a:t>
            </a:r>
            <a:r>
              <a:rPr lang="en-US" altLang="ko-KR" sz="1800" dirty="0"/>
              <a:t>(</a:t>
            </a:r>
            <a:r>
              <a:rPr lang="en-US" altLang="ko-KR" sz="1800" dirty="0" err="1"/>
              <a:t>All_FC_Data$Daily_order</a:t>
            </a:r>
            <a:r>
              <a:rPr lang="en-US" altLang="ko-KR" sz="1800" dirty="0"/>
              <a:t>, </a:t>
            </a:r>
            <a:r>
              <a:rPr lang="en-US" altLang="ko-KR" sz="1800" dirty="0" err="1"/>
              <a:t>All_FC_Data$FC_Name</a:t>
            </a:r>
            <a:r>
              <a:rPr lang="en-US" altLang="ko-KR" sz="1800" dirty="0"/>
              <a:t>, </a:t>
            </a:r>
            <a:r>
              <a:rPr lang="en-US" altLang="ko-KR" sz="1800" dirty="0" err="1"/>
              <a:t>sd</a:t>
            </a:r>
            <a:r>
              <a:rPr lang="en-US" altLang="ko-KR" sz="1800" dirty="0"/>
              <a:t>)</a:t>
            </a:r>
          </a:p>
          <a:p>
            <a:pPr marL="266700" lvl="1" indent="0">
              <a:buNone/>
            </a:pPr>
            <a:endParaRPr lang="en-US" altLang="ko-KR" sz="1800" dirty="0"/>
          </a:p>
          <a:p>
            <a:pPr marL="266700" lvl="1" indent="0">
              <a:buNone/>
            </a:pPr>
            <a:endParaRPr lang="en-US" altLang="ko-KR" sz="1800" dirty="0"/>
          </a:p>
          <a:p>
            <a:pPr marL="266700" lvl="1" indent="0">
              <a:buNone/>
            </a:pPr>
            <a:endParaRPr lang="en-US" altLang="ko-KR" sz="1800" dirty="0"/>
          </a:p>
          <a:p>
            <a:pPr marL="266700" lvl="1" indent="0">
              <a:buNone/>
            </a:pPr>
            <a:endParaRPr lang="en-US" altLang="ko-KR" sz="1800" dirty="0"/>
          </a:p>
          <a:p>
            <a:pPr marL="266700" lvl="1" indent="0">
              <a:buNone/>
            </a:pPr>
            <a:endParaRPr lang="en-US" altLang="ko-KR" sz="1800" dirty="0"/>
          </a:p>
          <a:p>
            <a:r>
              <a:rPr lang="en-US" altLang="ko-KR" sz="2000" dirty="0"/>
              <a:t>Mark FC which order volume is more than capacity based on daily basis</a:t>
            </a:r>
          </a:p>
          <a:p>
            <a:pPr marL="266700" lvl="1" indent="0">
              <a:buNone/>
            </a:pPr>
            <a:r>
              <a:rPr lang="en-US" altLang="ko-KR" sz="1800" dirty="0" err="1"/>
              <a:t>All_FC_Data$Diff_Capacity</a:t>
            </a:r>
            <a:r>
              <a:rPr lang="en-US" altLang="ko-KR" sz="1800" dirty="0"/>
              <a:t> &lt;- </a:t>
            </a:r>
            <a:r>
              <a:rPr lang="en-US" altLang="ko-KR" sz="1800" dirty="0" err="1"/>
              <a:t>All_FC_Data$Capacity</a:t>
            </a:r>
            <a:r>
              <a:rPr lang="en-US" altLang="ko-KR" sz="1800" dirty="0"/>
              <a:t> - </a:t>
            </a:r>
            <a:r>
              <a:rPr lang="en-US" altLang="ko-KR" sz="1800" dirty="0" err="1"/>
              <a:t>All_FC_Data$Daily_order</a:t>
            </a:r>
            <a:endParaRPr lang="en-US" altLang="ko-KR" sz="1800" dirty="0"/>
          </a:p>
          <a:p>
            <a:pPr marL="266700" lvl="1" indent="0">
              <a:buNone/>
            </a:pPr>
            <a:r>
              <a:rPr lang="en-US" altLang="ko-KR" sz="1800" dirty="0" err="1"/>
              <a:t>All_FC_Data$Beyond_Capacity</a:t>
            </a:r>
            <a:r>
              <a:rPr lang="en-US" altLang="ko-KR" sz="1800" dirty="0"/>
              <a:t> &lt;- </a:t>
            </a:r>
            <a:r>
              <a:rPr lang="en-US" altLang="ko-KR" sz="1800" dirty="0" err="1"/>
              <a:t>ifelse</a:t>
            </a:r>
            <a:r>
              <a:rPr lang="en-US" altLang="ko-KR" sz="1800" dirty="0"/>
              <a:t>(</a:t>
            </a:r>
            <a:r>
              <a:rPr lang="en-US" altLang="ko-KR" sz="1800" dirty="0" err="1"/>
              <a:t>All_FC_Data$Diff_Capacity</a:t>
            </a:r>
            <a:r>
              <a:rPr lang="en-US" altLang="ko-KR" sz="1800" dirty="0"/>
              <a:t> &gt; 0, 0, 1)</a:t>
            </a:r>
          </a:p>
          <a:p>
            <a:pPr marL="266700" lvl="1" indent="0">
              <a:buNone/>
            </a:pPr>
            <a:r>
              <a:rPr lang="en-US" altLang="ko-KR" sz="1800" dirty="0" err="1"/>
              <a:t>tapply</a:t>
            </a:r>
            <a:r>
              <a:rPr lang="en-US" altLang="ko-KR" sz="1800" dirty="0"/>
              <a:t>(</a:t>
            </a:r>
            <a:r>
              <a:rPr lang="en-US" altLang="ko-KR" sz="1800" dirty="0" err="1"/>
              <a:t>All_FC_Data$Beyond_Capacity</a:t>
            </a:r>
            <a:r>
              <a:rPr lang="en-US" altLang="ko-KR" sz="1800" dirty="0"/>
              <a:t>, </a:t>
            </a:r>
            <a:r>
              <a:rPr lang="en-US" altLang="ko-KR" sz="1800" dirty="0" err="1"/>
              <a:t>All_FC_Data$FC_Name</a:t>
            </a:r>
            <a:r>
              <a:rPr lang="en-US" altLang="ko-KR" sz="1800" dirty="0"/>
              <a:t>, sum)</a:t>
            </a:r>
          </a:p>
          <a:p>
            <a:pPr marL="266700" lvl="1" indent="0">
              <a:buNone/>
            </a:pPr>
            <a:endParaRPr lang="en-US" altLang="ko-KR" sz="1800" dirty="0"/>
          </a:p>
          <a:p>
            <a:pPr marL="266700" lvl="1" indent="0">
              <a:buNone/>
            </a:pPr>
            <a:endParaRPr lang="en-US" altLang="ko-KR" sz="1800" dirty="0"/>
          </a:p>
          <a:p>
            <a:pPr marL="266700" lvl="1" indent="0">
              <a:buNone/>
            </a:pPr>
            <a:endParaRPr lang="en-US" altLang="ko-KR" sz="1800" dirty="0"/>
          </a:p>
          <a:p>
            <a:pPr marL="266700" lvl="1" indent="0">
              <a:buNone/>
            </a:pPr>
            <a:endParaRPr lang="en-US" altLang="ko-KR" sz="1800" dirty="0"/>
          </a:p>
          <a:p>
            <a:pPr marL="266700" lvl="1" indent="0">
              <a:buNone/>
            </a:pPr>
            <a:r>
              <a:rPr lang="en-US" altLang="ko-KR" sz="1800" dirty="0"/>
              <a:t>FC1, FC2 and FC3 has 11, 11, 14 times respectively when they have more orders than their capacities.</a:t>
            </a:r>
            <a:endParaRPr lang="en-US" altLang="ko-KR" dirty="0"/>
          </a:p>
        </p:txBody>
      </p:sp>
      <p:pic>
        <p:nvPicPr>
          <p:cNvPr id="5" name="그림 4">
            <a:extLst>
              <a:ext uri="{FF2B5EF4-FFF2-40B4-BE49-F238E27FC236}">
                <a16:creationId xmlns:a16="http://schemas.microsoft.com/office/drawing/2014/main" id="{413C6AD6-F287-4816-940C-13C33E44C0A0}"/>
              </a:ext>
            </a:extLst>
          </p:cNvPr>
          <p:cNvPicPr>
            <a:picLocks noChangeAspect="1"/>
          </p:cNvPicPr>
          <p:nvPr/>
        </p:nvPicPr>
        <p:blipFill>
          <a:blip r:embed="rId2"/>
          <a:stretch>
            <a:fillRect/>
          </a:stretch>
        </p:blipFill>
        <p:spPr>
          <a:xfrm>
            <a:off x="745952" y="2543051"/>
            <a:ext cx="4686954" cy="885949"/>
          </a:xfrm>
          <a:prstGeom prst="rect">
            <a:avLst/>
          </a:prstGeom>
          <a:ln>
            <a:solidFill>
              <a:srgbClr val="0070C0"/>
            </a:solidFill>
          </a:ln>
        </p:spPr>
      </p:pic>
      <p:pic>
        <p:nvPicPr>
          <p:cNvPr id="7" name="그림 6">
            <a:extLst>
              <a:ext uri="{FF2B5EF4-FFF2-40B4-BE49-F238E27FC236}">
                <a16:creationId xmlns:a16="http://schemas.microsoft.com/office/drawing/2014/main" id="{0A608EF0-A4AB-43B2-83CC-B2FE0B84285D}"/>
              </a:ext>
            </a:extLst>
          </p:cNvPr>
          <p:cNvPicPr>
            <a:picLocks noChangeAspect="1"/>
          </p:cNvPicPr>
          <p:nvPr/>
        </p:nvPicPr>
        <p:blipFill rotWithShape="1">
          <a:blip r:embed="rId3"/>
          <a:srcRect t="8530"/>
          <a:stretch/>
        </p:blipFill>
        <p:spPr>
          <a:xfrm>
            <a:off x="745952" y="5158590"/>
            <a:ext cx="4877481" cy="435686"/>
          </a:xfrm>
          <a:prstGeom prst="rect">
            <a:avLst/>
          </a:prstGeom>
          <a:ln>
            <a:solidFill>
              <a:srgbClr val="0070C0"/>
            </a:solidFill>
          </a:ln>
        </p:spPr>
      </p:pic>
      <p:sp>
        <p:nvSpPr>
          <p:cNvPr id="8" name="화살표: 아래쪽 7">
            <a:extLst>
              <a:ext uri="{FF2B5EF4-FFF2-40B4-BE49-F238E27FC236}">
                <a16:creationId xmlns:a16="http://schemas.microsoft.com/office/drawing/2014/main" id="{A1E5E879-4A86-423B-8907-9063A803BAD7}"/>
              </a:ext>
            </a:extLst>
          </p:cNvPr>
          <p:cNvSpPr/>
          <p:nvPr/>
        </p:nvSpPr>
        <p:spPr>
          <a:xfrm>
            <a:off x="1473694" y="2094446"/>
            <a:ext cx="2947386" cy="355044"/>
          </a:xfrm>
          <a:prstGeom prst="downArrow">
            <a:avLst>
              <a:gd name="adj1" fmla="val 48795"/>
              <a:gd name="adj2" fmla="val 57501"/>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altLang="ko-KR" sz="1400" dirty="0"/>
              <a:t>Result</a:t>
            </a:r>
            <a:endParaRPr lang="ko-KR" altLang="en-US" sz="1400" dirty="0"/>
          </a:p>
        </p:txBody>
      </p:sp>
      <p:sp>
        <p:nvSpPr>
          <p:cNvPr id="9" name="화살표: 아래쪽 8">
            <a:extLst>
              <a:ext uri="{FF2B5EF4-FFF2-40B4-BE49-F238E27FC236}">
                <a16:creationId xmlns:a16="http://schemas.microsoft.com/office/drawing/2014/main" id="{17E4265D-F633-4B9B-B84E-24F1334B63C3}"/>
              </a:ext>
            </a:extLst>
          </p:cNvPr>
          <p:cNvSpPr/>
          <p:nvPr/>
        </p:nvSpPr>
        <p:spPr>
          <a:xfrm>
            <a:off x="1473694" y="4681720"/>
            <a:ext cx="2947386" cy="355044"/>
          </a:xfrm>
          <a:prstGeom prst="downArrow">
            <a:avLst>
              <a:gd name="adj1" fmla="val 48795"/>
              <a:gd name="adj2" fmla="val 57501"/>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altLang="ko-KR" sz="1400" dirty="0"/>
              <a:t>Result</a:t>
            </a:r>
            <a:endParaRPr lang="ko-KR" altLang="en-US" sz="1400" dirty="0"/>
          </a:p>
        </p:txBody>
      </p:sp>
    </p:spTree>
    <p:extLst>
      <p:ext uri="{BB962C8B-B14F-4D97-AF65-F5344CB8AC3E}">
        <p14:creationId xmlns:p14="http://schemas.microsoft.com/office/powerpoint/2010/main" val="198386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9FE6-FFED-49BE-AF6D-DFCF03922D0D}"/>
              </a:ext>
            </a:extLst>
          </p:cNvPr>
          <p:cNvSpPr>
            <a:spLocks noGrp="1"/>
          </p:cNvSpPr>
          <p:nvPr>
            <p:ph type="title"/>
          </p:nvPr>
        </p:nvSpPr>
        <p:spPr>
          <a:xfrm>
            <a:off x="407812" y="316027"/>
            <a:ext cx="7886700" cy="609659"/>
          </a:xfrm>
        </p:spPr>
        <p:txBody>
          <a:bodyPr>
            <a:normAutofit/>
          </a:bodyPr>
          <a:lstStyle/>
          <a:p>
            <a:r>
              <a:rPr lang="en-US" altLang="ko-KR" dirty="0"/>
              <a:t>Order forecast I</a:t>
            </a:r>
          </a:p>
        </p:txBody>
      </p:sp>
      <p:sp>
        <p:nvSpPr>
          <p:cNvPr id="3" name="Content Placeholder 2">
            <a:extLst>
              <a:ext uri="{FF2B5EF4-FFF2-40B4-BE49-F238E27FC236}">
                <a16:creationId xmlns:a16="http://schemas.microsoft.com/office/drawing/2014/main" id="{569209E9-3F06-4F91-BA3B-F8CB4B39F30D}"/>
              </a:ext>
            </a:extLst>
          </p:cNvPr>
          <p:cNvSpPr>
            <a:spLocks noGrp="1"/>
          </p:cNvSpPr>
          <p:nvPr>
            <p:ph idx="1"/>
          </p:nvPr>
        </p:nvSpPr>
        <p:spPr>
          <a:xfrm>
            <a:off x="407812" y="1112809"/>
            <a:ext cx="8520054" cy="5605232"/>
          </a:xfrm>
        </p:spPr>
        <p:txBody>
          <a:bodyPr>
            <a:normAutofit/>
          </a:bodyPr>
          <a:lstStyle/>
          <a:p>
            <a:r>
              <a:rPr lang="en-US" altLang="ko-KR" sz="2000" dirty="0"/>
              <a:t>By using “forecast()”: using average </a:t>
            </a:r>
          </a:p>
          <a:p>
            <a:pPr marL="266700" lvl="1" indent="0">
              <a:buNone/>
            </a:pPr>
            <a:r>
              <a:rPr lang="en-US" altLang="ko-KR" sz="1800" dirty="0"/>
              <a:t>library(forecast)</a:t>
            </a:r>
          </a:p>
          <a:p>
            <a:pPr marL="266700" lvl="1" indent="0">
              <a:buNone/>
            </a:pPr>
            <a:r>
              <a:rPr lang="en-US" altLang="ko-KR" sz="1800" dirty="0"/>
              <a:t>FC1$Daily_Order &lt;- </a:t>
            </a:r>
            <a:r>
              <a:rPr lang="en-US" altLang="ko-KR" sz="1800" dirty="0" err="1"/>
              <a:t>rowSums</a:t>
            </a:r>
            <a:r>
              <a:rPr lang="en-US" altLang="ko-KR" sz="1800" dirty="0"/>
              <a:t>(FC1[,c(4:27)],na.rm=TRUE)</a:t>
            </a:r>
          </a:p>
          <a:p>
            <a:pPr marL="266700" lvl="1" indent="0">
              <a:buNone/>
            </a:pPr>
            <a:r>
              <a:rPr lang="en-US" altLang="ko-KR" sz="1800" dirty="0"/>
              <a:t>Forecast_Nov_FC1 &lt;- forecast(FC1$Daily_Order, h=30)</a:t>
            </a:r>
          </a:p>
          <a:p>
            <a:pPr marL="266700" lvl="1" indent="0">
              <a:buNone/>
            </a:pPr>
            <a:endParaRPr lang="en-US" altLang="ko-KR" sz="1800" dirty="0"/>
          </a:p>
          <a:p>
            <a:pPr marL="266700" lvl="1" indent="0">
              <a:buNone/>
            </a:pPr>
            <a:r>
              <a:rPr lang="en-US" altLang="ko-KR" sz="1800" dirty="0"/>
              <a:t>FC2$Daily_Order &lt;- </a:t>
            </a:r>
            <a:r>
              <a:rPr lang="en-US" altLang="ko-KR" sz="1800" dirty="0" err="1"/>
              <a:t>rowSums</a:t>
            </a:r>
            <a:r>
              <a:rPr lang="en-US" altLang="ko-KR" sz="1800" dirty="0"/>
              <a:t>(FC2[,c(4:27)],na.rm=TRUE)</a:t>
            </a:r>
          </a:p>
          <a:p>
            <a:pPr marL="266700" lvl="1" indent="0">
              <a:buNone/>
            </a:pPr>
            <a:r>
              <a:rPr lang="en-US" altLang="ko-KR" sz="1800" dirty="0"/>
              <a:t>Forecast_Nov_FC2 &lt;- forecast(FC2$Daily_Order, h=30)</a:t>
            </a:r>
          </a:p>
          <a:p>
            <a:pPr marL="266700" lvl="1" indent="0">
              <a:buNone/>
            </a:pPr>
            <a:endParaRPr lang="en-US" altLang="ko-KR" sz="1800" dirty="0"/>
          </a:p>
          <a:p>
            <a:pPr marL="266700" lvl="1" indent="0">
              <a:buNone/>
            </a:pPr>
            <a:r>
              <a:rPr lang="en-US" altLang="ko-KR" sz="1800" dirty="0"/>
              <a:t>FC3$Daily_Order &lt;- </a:t>
            </a:r>
            <a:r>
              <a:rPr lang="en-US" altLang="ko-KR" sz="1800" dirty="0" err="1"/>
              <a:t>rowSums</a:t>
            </a:r>
            <a:r>
              <a:rPr lang="en-US" altLang="ko-KR" sz="1800" dirty="0"/>
              <a:t>(FC3[,c(4:27)],na.rm=TRUE)</a:t>
            </a:r>
          </a:p>
          <a:p>
            <a:pPr marL="266700" lvl="1" indent="0">
              <a:buNone/>
            </a:pPr>
            <a:r>
              <a:rPr lang="en-US" altLang="ko-KR" sz="1800" dirty="0"/>
              <a:t>Forecast_Nov_FC3 &lt;- forecast(FC3$Daily_Order, h=30)</a:t>
            </a:r>
          </a:p>
          <a:p>
            <a:pPr marL="266700" lvl="1" indent="0">
              <a:buNone/>
            </a:pPr>
            <a:endParaRPr lang="en-US" altLang="ko-KR" sz="1800" dirty="0"/>
          </a:p>
          <a:p>
            <a:pPr marL="266700" lvl="1" indent="0">
              <a:buNone/>
            </a:pPr>
            <a:endParaRPr lang="en-US" altLang="ko-KR" sz="1800" dirty="0"/>
          </a:p>
          <a:p>
            <a:pPr marL="266700" lvl="1" indent="0">
              <a:buNone/>
            </a:pPr>
            <a:endParaRPr lang="en-US" altLang="ko-KR" sz="1800" dirty="0"/>
          </a:p>
          <a:p>
            <a:pPr marL="266700" lvl="1" indent="0">
              <a:buNone/>
            </a:pPr>
            <a:endParaRPr lang="en-US" altLang="ko-KR" sz="1800" dirty="0"/>
          </a:p>
          <a:p>
            <a:pPr marL="266700" lvl="1" indent="0">
              <a:buNone/>
            </a:pPr>
            <a:endParaRPr lang="en-US" altLang="ko-KR" sz="1800" dirty="0"/>
          </a:p>
          <a:p>
            <a:pPr marL="266700" lvl="1" indent="0">
              <a:buNone/>
            </a:pPr>
            <a:endParaRPr lang="en-US" altLang="ko-KR" sz="1800" dirty="0"/>
          </a:p>
          <a:p>
            <a:pPr marL="266700" lvl="1" indent="0">
              <a:buNone/>
            </a:pPr>
            <a:r>
              <a:rPr lang="en-US" altLang="ko-KR" sz="1800" dirty="0"/>
              <a:t>The same forecast Qty. has been applied for the whole month</a:t>
            </a:r>
            <a:endParaRPr lang="en-US" altLang="ko-KR" dirty="0"/>
          </a:p>
        </p:txBody>
      </p:sp>
      <p:sp>
        <p:nvSpPr>
          <p:cNvPr id="8" name="화살표: 아래쪽 7">
            <a:extLst>
              <a:ext uri="{FF2B5EF4-FFF2-40B4-BE49-F238E27FC236}">
                <a16:creationId xmlns:a16="http://schemas.microsoft.com/office/drawing/2014/main" id="{A1E5E879-4A86-423B-8907-9063A803BAD7}"/>
              </a:ext>
            </a:extLst>
          </p:cNvPr>
          <p:cNvSpPr/>
          <p:nvPr/>
        </p:nvSpPr>
        <p:spPr>
          <a:xfrm>
            <a:off x="1180731" y="4357031"/>
            <a:ext cx="2947386" cy="355044"/>
          </a:xfrm>
          <a:prstGeom prst="downArrow">
            <a:avLst>
              <a:gd name="adj1" fmla="val 48795"/>
              <a:gd name="adj2" fmla="val 57501"/>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altLang="ko-KR" sz="1400" dirty="0"/>
              <a:t>Result</a:t>
            </a:r>
            <a:endParaRPr lang="ko-KR" altLang="en-US" sz="1400" dirty="0"/>
          </a:p>
        </p:txBody>
      </p:sp>
      <p:pic>
        <p:nvPicPr>
          <p:cNvPr id="6" name="그림 5">
            <a:extLst>
              <a:ext uri="{FF2B5EF4-FFF2-40B4-BE49-F238E27FC236}">
                <a16:creationId xmlns:a16="http://schemas.microsoft.com/office/drawing/2014/main" id="{FEB03992-8C14-49FC-88D6-9396890F092C}"/>
              </a:ext>
            </a:extLst>
          </p:cNvPr>
          <p:cNvPicPr>
            <a:picLocks noChangeAspect="1"/>
          </p:cNvPicPr>
          <p:nvPr/>
        </p:nvPicPr>
        <p:blipFill rotWithShape="1">
          <a:blip r:embed="rId2"/>
          <a:srcRect l="1215" t="2344"/>
          <a:stretch/>
        </p:blipFill>
        <p:spPr>
          <a:xfrm>
            <a:off x="657700" y="4856083"/>
            <a:ext cx="4206508" cy="1162882"/>
          </a:xfrm>
          <a:prstGeom prst="rect">
            <a:avLst/>
          </a:prstGeom>
          <a:ln>
            <a:solidFill>
              <a:srgbClr val="0070C0"/>
            </a:solidFill>
          </a:ln>
        </p:spPr>
      </p:pic>
    </p:spTree>
    <p:extLst>
      <p:ext uri="{BB962C8B-B14F-4D97-AF65-F5344CB8AC3E}">
        <p14:creationId xmlns:p14="http://schemas.microsoft.com/office/powerpoint/2010/main" val="5330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9FE6-FFED-49BE-AF6D-DFCF03922D0D}"/>
              </a:ext>
            </a:extLst>
          </p:cNvPr>
          <p:cNvSpPr>
            <a:spLocks noGrp="1"/>
          </p:cNvSpPr>
          <p:nvPr>
            <p:ph type="title"/>
          </p:nvPr>
        </p:nvSpPr>
        <p:spPr>
          <a:xfrm>
            <a:off x="407812" y="316027"/>
            <a:ext cx="7886700" cy="609659"/>
          </a:xfrm>
        </p:spPr>
        <p:txBody>
          <a:bodyPr>
            <a:normAutofit/>
          </a:bodyPr>
          <a:lstStyle/>
          <a:p>
            <a:r>
              <a:rPr lang="en-US" altLang="ko-KR" dirty="0"/>
              <a:t>Order forecast II</a:t>
            </a:r>
          </a:p>
        </p:txBody>
      </p:sp>
      <p:sp>
        <p:nvSpPr>
          <p:cNvPr id="3" name="Content Placeholder 2">
            <a:extLst>
              <a:ext uri="{FF2B5EF4-FFF2-40B4-BE49-F238E27FC236}">
                <a16:creationId xmlns:a16="http://schemas.microsoft.com/office/drawing/2014/main" id="{569209E9-3F06-4F91-BA3B-F8CB4B39F30D}"/>
              </a:ext>
            </a:extLst>
          </p:cNvPr>
          <p:cNvSpPr>
            <a:spLocks noGrp="1"/>
          </p:cNvSpPr>
          <p:nvPr>
            <p:ph idx="1"/>
          </p:nvPr>
        </p:nvSpPr>
        <p:spPr>
          <a:xfrm>
            <a:off x="407812" y="1112809"/>
            <a:ext cx="8520054" cy="5605232"/>
          </a:xfrm>
        </p:spPr>
        <p:txBody>
          <a:bodyPr>
            <a:normAutofit/>
          </a:bodyPr>
          <a:lstStyle/>
          <a:p>
            <a:r>
              <a:rPr lang="en-US" altLang="ko-KR" sz="1400" dirty="0"/>
              <a:t>By using “</a:t>
            </a:r>
            <a:r>
              <a:rPr lang="en-US" altLang="ko-KR" sz="1400" dirty="0" err="1"/>
              <a:t>lm</a:t>
            </a:r>
            <a:r>
              <a:rPr lang="en-US" altLang="ko-KR" sz="1400" dirty="0"/>
              <a:t>()”: using regression </a:t>
            </a:r>
          </a:p>
          <a:p>
            <a:pPr marL="266700" lvl="1" indent="0">
              <a:buNone/>
            </a:pPr>
            <a:r>
              <a:rPr lang="en-US" altLang="ko-KR" sz="1100" dirty="0"/>
              <a:t>relation_FC1 &lt;- </a:t>
            </a:r>
            <a:r>
              <a:rPr lang="en-US" altLang="ko-KR" sz="1100" dirty="0" err="1"/>
              <a:t>lm</a:t>
            </a:r>
            <a:r>
              <a:rPr lang="en-US" altLang="ko-KR" sz="1100" dirty="0"/>
              <a:t>(FC1$Daily_order ~ FC1$Seq)</a:t>
            </a:r>
          </a:p>
          <a:p>
            <a:pPr marL="266700" lvl="1" indent="0">
              <a:buNone/>
            </a:pPr>
            <a:r>
              <a:rPr lang="en-US" altLang="ko-KR" sz="1100" dirty="0"/>
              <a:t>print(relation_FC1)</a:t>
            </a:r>
          </a:p>
          <a:p>
            <a:pPr marL="266700" lvl="1" indent="0">
              <a:buNone/>
            </a:pPr>
            <a:r>
              <a:rPr lang="en-US" altLang="ko-KR" sz="1100" dirty="0"/>
              <a:t>summary(relation_FC1)</a:t>
            </a:r>
          </a:p>
          <a:p>
            <a:pPr marL="266700" lvl="1" indent="0">
              <a:buNone/>
            </a:pPr>
            <a:r>
              <a:rPr lang="en-US" altLang="ko-KR" sz="1100" dirty="0"/>
              <a:t>plot(FC1$Seq,FC1$Daily_order, col = "blue", main = "Timeseries regression",</a:t>
            </a:r>
          </a:p>
          <a:p>
            <a:pPr marL="266700" lvl="1" indent="0">
              <a:buNone/>
            </a:pPr>
            <a:r>
              <a:rPr lang="en-US" altLang="ko-KR" sz="1100" dirty="0" err="1"/>
              <a:t>abline</a:t>
            </a:r>
            <a:r>
              <a:rPr lang="en-US" altLang="ko-KR" sz="1100" dirty="0"/>
              <a:t>(</a:t>
            </a:r>
            <a:r>
              <a:rPr lang="en-US" altLang="ko-KR" sz="1100" dirty="0" err="1"/>
              <a:t>lm</a:t>
            </a:r>
            <a:r>
              <a:rPr lang="en-US" altLang="ko-KR" sz="1100" dirty="0"/>
              <a:t>(FC1$Daily_order ~ FC1$Seq)), </a:t>
            </a:r>
            <a:r>
              <a:rPr lang="en-US" altLang="ko-KR" sz="1100" dirty="0" err="1"/>
              <a:t>cex</a:t>
            </a:r>
            <a:r>
              <a:rPr lang="en-US" altLang="ko-KR" sz="1100" dirty="0"/>
              <a:t> =1.3, </a:t>
            </a:r>
            <a:r>
              <a:rPr lang="en-US" altLang="ko-KR" sz="1100" dirty="0" err="1"/>
              <a:t>pch</a:t>
            </a:r>
            <a:r>
              <a:rPr lang="en-US" altLang="ko-KR" sz="1100" dirty="0"/>
              <a:t> =16, </a:t>
            </a:r>
            <a:r>
              <a:rPr lang="en-US" altLang="ko-KR" sz="1100" dirty="0" err="1"/>
              <a:t>xlab</a:t>
            </a:r>
            <a:r>
              <a:rPr lang="en-US" altLang="ko-KR" sz="1100" dirty="0"/>
              <a:t>="Day", </a:t>
            </a:r>
            <a:r>
              <a:rPr lang="en-US" altLang="ko-KR" sz="1100" dirty="0" err="1"/>
              <a:t>ylab</a:t>
            </a:r>
            <a:r>
              <a:rPr lang="en-US" altLang="ko-KR" sz="1100" dirty="0"/>
              <a:t>="Order")</a:t>
            </a:r>
          </a:p>
          <a:p>
            <a:pPr marL="266700" lvl="1" indent="0">
              <a:buNone/>
            </a:pPr>
            <a:endParaRPr lang="en-US" altLang="ko-KR" sz="1100" dirty="0"/>
          </a:p>
          <a:p>
            <a:pPr marL="266700" lvl="1" indent="0">
              <a:buNone/>
            </a:pPr>
            <a:r>
              <a:rPr lang="en-US" altLang="ko-KR" sz="1100" dirty="0"/>
              <a:t>relation_FC2 &lt;- </a:t>
            </a:r>
            <a:r>
              <a:rPr lang="en-US" altLang="ko-KR" sz="1100" dirty="0" err="1"/>
              <a:t>lm</a:t>
            </a:r>
            <a:r>
              <a:rPr lang="en-US" altLang="ko-KR" sz="1100" dirty="0"/>
              <a:t>(FC2$Daily_order ~ FC2$Seq)</a:t>
            </a:r>
          </a:p>
          <a:p>
            <a:pPr marL="266700" lvl="1" indent="0">
              <a:buNone/>
            </a:pPr>
            <a:r>
              <a:rPr lang="en-US" altLang="ko-KR" sz="1100" dirty="0"/>
              <a:t>print(relation_FC2)</a:t>
            </a:r>
          </a:p>
          <a:p>
            <a:pPr marL="266700" lvl="1" indent="0">
              <a:buNone/>
            </a:pPr>
            <a:r>
              <a:rPr lang="en-US" altLang="ko-KR" sz="1100" dirty="0"/>
              <a:t>summary(relation_FC2)</a:t>
            </a:r>
          </a:p>
          <a:p>
            <a:pPr marL="266700" lvl="1" indent="0">
              <a:buNone/>
            </a:pPr>
            <a:r>
              <a:rPr lang="en-US" altLang="ko-KR" sz="1100" dirty="0"/>
              <a:t>plot(FC2$Seq,FC2$Daily_order, col = "blue", main = "Timeseries regression",</a:t>
            </a:r>
          </a:p>
          <a:p>
            <a:pPr marL="266700" lvl="1" indent="0">
              <a:buNone/>
            </a:pPr>
            <a:r>
              <a:rPr lang="en-US" altLang="ko-KR" sz="1100" dirty="0"/>
              <a:t>     </a:t>
            </a:r>
            <a:r>
              <a:rPr lang="en-US" altLang="ko-KR" sz="1100" dirty="0" err="1"/>
              <a:t>abline</a:t>
            </a:r>
            <a:r>
              <a:rPr lang="en-US" altLang="ko-KR" sz="1100" dirty="0"/>
              <a:t>(</a:t>
            </a:r>
            <a:r>
              <a:rPr lang="en-US" altLang="ko-KR" sz="1100" dirty="0" err="1"/>
              <a:t>lm</a:t>
            </a:r>
            <a:r>
              <a:rPr lang="en-US" altLang="ko-KR" sz="1100" dirty="0"/>
              <a:t>(FC2$Daily_order ~ FC2$Seq)), </a:t>
            </a:r>
            <a:r>
              <a:rPr lang="en-US" altLang="ko-KR" sz="1100" dirty="0" err="1"/>
              <a:t>cex</a:t>
            </a:r>
            <a:r>
              <a:rPr lang="en-US" altLang="ko-KR" sz="1100" dirty="0"/>
              <a:t> =1.3, </a:t>
            </a:r>
            <a:r>
              <a:rPr lang="en-US" altLang="ko-KR" sz="1100" dirty="0" err="1"/>
              <a:t>pch</a:t>
            </a:r>
            <a:r>
              <a:rPr lang="en-US" altLang="ko-KR" sz="1100" dirty="0"/>
              <a:t> =16, </a:t>
            </a:r>
            <a:r>
              <a:rPr lang="en-US" altLang="ko-KR" sz="1100" dirty="0" err="1"/>
              <a:t>xlab</a:t>
            </a:r>
            <a:r>
              <a:rPr lang="en-US" altLang="ko-KR" sz="1100" dirty="0"/>
              <a:t>="Day", </a:t>
            </a:r>
            <a:r>
              <a:rPr lang="en-US" altLang="ko-KR" sz="1100" dirty="0" err="1"/>
              <a:t>ylab</a:t>
            </a:r>
            <a:r>
              <a:rPr lang="en-US" altLang="ko-KR" sz="1100" dirty="0"/>
              <a:t>="Order")</a:t>
            </a:r>
          </a:p>
          <a:p>
            <a:pPr marL="266700" lvl="1" indent="0">
              <a:buNone/>
            </a:pPr>
            <a:endParaRPr lang="en-US" altLang="ko-KR" sz="1100" dirty="0"/>
          </a:p>
          <a:p>
            <a:pPr marL="266700" lvl="1" indent="0">
              <a:buNone/>
            </a:pPr>
            <a:r>
              <a:rPr lang="en-US" altLang="ko-KR" sz="1100" dirty="0"/>
              <a:t>relation_FC3 &lt;- </a:t>
            </a:r>
            <a:r>
              <a:rPr lang="en-US" altLang="ko-KR" sz="1100" dirty="0" err="1"/>
              <a:t>lm</a:t>
            </a:r>
            <a:r>
              <a:rPr lang="en-US" altLang="ko-KR" sz="1100" dirty="0"/>
              <a:t>(FC3$Daily_order ~ FC1$Seq)</a:t>
            </a:r>
          </a:p>
          <a:p>
            <a:pPr marL="266700" lvl="1" indent="0">
              <a:buNone/>
            </a:pPr>
            <a:r>
              <a:rPr lang="en-US" altLang="ko-KR" sz="1100" dirty="0"/>
              <a:t>print(relation_FC3)</a:t>
            </a:r>
          </a:p>
          <a:p>
            <a:pPr marL="266700" lvl="1" indent="0">
              <a:buNone/>
            </a:pPr>
            <a:r>
              <a:rPr lang="en-US" altLang="ko-KR" sz="1100" dirty="0"/>
              <a:t>summary(relation_FC3)</a:t>
            </a:r>
          </a:p>
          <a:p>
            <a:pPr marL="266700" lvl="1" indent="0">
              <a:buNone/>
            </a:pPr>
            <a:r>
              <a:rPr lang="en-US" altLang="ko-KR" sz="1100" dirty="0"/>
              <a:t>plot(FC3$Seq,FC3$Daily_order, col = "blue", main = "Timeseries regression",</a:t>
            </a:r>
          </a:p>
          <a:p>
            <a:pPr marL="266700" lvl="1" indent="0">
              <a:buNone/>
            </a:pPr>
            <a:r>
              <a:rPr lang="en-US" altLang="ko-KR" sz="1100" dirty="0"/>
              <a:t>     </a:t>
            </a:r>
            <a:r>
              <a:rPr lang="en-US" altLang="ko-KR" sz="1100" dirty="0" err="1"/>
              <a:t>abline</a:t>
            </a:r>
            <a:r>
              <a:rPr lang="en-US" altLang="ko-KR" sz="1100" dirty="0"/>
              <a:t>(</a:t>
            </a:r>
            <a:r>
              <a:rPr lang="en-US" altLang="ko-KR" sz="1100" dirty="0" err="1"/>
              <a:t>lm</a:t>
            </a:r>
            <a:r>
              <a:rPr lang="en-US" altLang="ko-KR" sz="1100" dirty="0"/>
              <a:t>(FC3$Daily_order ~ FC3$Seq)), </a:t>
            </a:r>
            <a:r>
              <a:rPr lang="en-US" altLang="ko-KR" sz="1100" dirty="0" err="1"/>
              <a:t>cex</a:t>
            </a:r>
            <a:r>
              <a:rPr lang="en-US" altLang="ko-KR" sz="1100" dirty="0"/>
              <a:t> =1.3, </a:t>
            </a:r>
            <a:r>
              <a:rPr lang="en-US" altLang="ko-KR" sz="1100" dirty="0" err="1"/>
              <a:t>pch</a:t>
            </a:r>
            <a:r>
              <a:rPr lang="en-US" altLang="ko-KR" sz="1100" dirty="0"/>
              <a:t> =16, </a:t>
            </a:r>
            <a:r>
              <a:rPr lang="en-US" altLang="ko-KR" sz="1100" dirty="0" err="1"/>
              <a:t>xlab</a:t>
            </a:r>
            <a:r>
              <a:rPr lang="en-US" altLang="ko-KR" sz="1100" dirty="0"/>
              <a:t>="Day", </a:t>
            </a:r>
            <a:r>
              <a:rPr lang="en-US" altLang="ko-KR" sz="1100" dirty="0" err="1"/>
              <a:t>ylab</a:t>
            </a:r>
            <a:r>
              <a:rPr lang="en-US" altLang="ko-KR" sz="1100" dirty="0"/>
              <a:t>="Order")</a:t>
            </a:r>
          </a:p>
          <a:p>
            <a:pPr marL="266700" lvl="1" indent="0">
              <a:buNone/>
            </a:pPr>
            <a:endParaRPr lang="en-US" altLang="ko-KR" sz="1200" dirty="0"/>
          </a:p>
          <a:p>
            <a:pPr marL="266700" lvl="1" indent="0">
              <a:buNone/>
            </a:pPr>
            <a:endParaRPr lang="en-US" altLang="ko-KR" sz="1200" dirty="0"/>
          </a:p>
          <a:p>
            <a:pPr marL="266700" lvl="1" indent="0">
              <a:buNone/>
            </a:pPr>
            <a:endParaRPr lang="en-US" altLang="ko-KR" sz="1200" dirty="0"/>
          </a:p>
          <a:p>
            <a:pPr marL="266700" lvl="1" indent="0">
              <a:buNone/>
            </a:pPr>
            <a:endParaRPr lang="en-US" altLang="ko-KR" sz="1200" dirty="0"/>
          </a:p>
          <a:p>
            <a:pPr marL="266700" lvl="1" indent="0">
              <a:buNone/>
            </a:pPr>
            <a:endParaRPr lang="en-US" altLang="ko-KR" sz="1200" dirty="0"/>
          </a:p>
          <a:p>
            <a:pPr marL="266700" lvl="1" indent="0">
              <a:buNone/>
            </a:pPr>
            <a:endParaRPr lang="en-US" altLang="ko-KR" sz="1200" dirty="0"/>
          </a:p>
        </p:txBody>
      </p:sp>
      <p:sp>
        <p:nvSpPr>
          <p:cNvPr id="8" name="화살표: 아래쪽 7">
            <a:extLst>
              <a:ext uri="{FF2B5EF4-FFF2-40B4-BE49-F238E27FC236}">
                <a16:creationId xmlns:a16="http://schemas.microsoft.com/office/drawing/2014/main" id="{A1E5E879-4A86-423B-8907-9063A803BAD7}"/>
              </a:ext>
            </a:extLst>
          </p:cNvPr>
          <p:cNvSpPr/>
          <p:nvPr/>
        </p:nvSpPr>
        <p:spPr>
          <a:xfrm>
            <a:off x="1773972" y="5042514"/>
            <a:ext cx="2947386" cy="355044"/>
          </a:xfrm>
          <a:prstGeom prst="downArrow">
            <a:avLst>
              <a:gd name="adj1" fmla="val 48795"/>
              <a:gd name="adj2" fmla="val 57501"/>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altLang="ko-KR" sz="1400" dirty="0"/>
              <a:t>Result</a:t>
            </a:r>
            <a:endParaRPr lang="ko-KR" altLang="en-US" sz="1400" dirty="0"/>
          </a:p>
        </p:txBody>
      </p:sp>
      <p:pic>
        <p:nvPicPr>
          <p:cNvPr id="5" name="그림 4">
            <a:extLst>
              <a:ext uri="{FF2B5EF4-FFF2-40B4-BE49-F238E27FC236}">
                <a16:creationId xmlns:a16="http://schemas.microsoft.com/office/drawing/2014/main" id="{3534C3B0-FF80-4973-8D5E-0A333D26888D}"/>
              </a:ext>
            </a:extLst>
          </p:cNvPr>
          <p:cNvPicPr>
            <a:picLocks noChangeAspect="1"/>
          </p:cNvPicPr>
          <p:nvPr/>
        </p:nvPicPr>
        <p:blipFill>
          <a:blip r:embed="rId2"/>
          <a:stretch>
            <a:fillRect/>
          </a:stretch>
        </p:blipFill>
        <p:spPr>
          <a:xfrm>
            <a:off x="407812" y="5492354"/>
            <a:ext cx="2312788" cy="1365646"/>
          </a:xfrm>
          <a:prstGeom prst="rect">
            <a:avLst/>
          </a:prstGeom>
        </p:spPr>
      </p:pic>
      <p:pic>
        <p:nvPicPr>
          <p:cNvPr id="9" name="그림 8">
            <a:extLst>
              <a:ext uri="{FF2B5EF4-FFF2-40B4-BE49-F238E27FC236}">
                <a16:creationId xmlns:a16="http://schemas.microsoft.com/office/drawing/2014/main" id="{482F49A8-C1EE-4ADA-B314-E697BD02DDE3}"/>
              </a:ext>
            </a:extLst>
          </p:cNvPr>
          <p:cNvPicPr>
            <a:picLocks noChangeAspect="1"/>
          </p:cNvPicPr>
          <p:nvPr/>
        </p:nvPicPr>
        <p:blipFill>
          <a:blip r:embed="rId3"/>
          <a:stretch>
            <a:fillRect/>
          </a:stretch>
        </p:blipFill>
        <p:spPr>
          <a:xfrm>
            <a:off x="2720599" y="5492355"/>
            <a:ext cx="2312787" cy="1378138"/>
          </a:xfrm>
          <a:prstGeom prst="rect">
            <a:avLst/>
          </a:prstGeom>
        </p:spPr>
      </p:pic>
      <p:pic>
        <p:nvPicPr>
          <p:cNvPr id="11" name="그림 10">
            <a:extLst>
              <a:ext uri="{FF2B5EF4-FFF2-40B4-BE49-F238E27FC236}">
                <a16:creationId xmlns:a16="http://schemas.microsoft.com/office/drawing/2014/main" id="{DF68100C-2831-475F-A140-2809F03FE117}"/>
              </a:ext>
            </a:extLst>
          </p:cNvPr>
          <p:cNvPicPr>
            <a:picLocks noChangeAspect="1"/>
          </p:cNvPicPr>
          <p:nvPr/>
        </p:nvPicPr>
        <p:blipFill>
          <a:blip r:embed="rId4"/>
          <a:stretch>
            <a:fillRect/>
          </a:stretch>
        </p:blipFill>
        <p:spPr>
          <a:xfrm>
            <a:off x="5042265" y="5514812"/>
            <a:ext cx="2312788" cy="1368049"/>
          </a:xfrm>
          <a:prstGeom prst="rect">
            <a:avLst/>
          </a:prstGeom>
        </p:spPr>
      </p:pic>
    </p:spTree>
    <p:extLst>
      <p:ext uri="{BB962C8B-B14F-4D97-AF65-F5344CB8AC3E}">
        <p14:creationId xmlns:p14="http://schemas.microsoft.com/office/powerpoint/2010/main" val="3275691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9FE6-FFED-49BE-AF6D-DFCF03922D0D}"/>
              </a:ext>
            </a:extLst>
          </p:cNvPr>
          <p:cNvSpPr>
            <a:spLocks noGrp="1"/>
          </p:cNvSpPr>
          <p:nvPr>
            <p:ph type="title"/>
          </p:nvPr>
        </p:nvSpPr>
        <p:spPr>
          <a:xfrm>
            <a:off x="360759" y="3752849"/>
            <a:ext cx="2468166" cy="2452687"/>
          </a:xfrm>
        </p:spPr>
        <p:txBody>
          <a:bodyPr vert="horz" lIns="91440" tIns="45720" rIns="91440" bIns="45720" rtlCol="0" anchor="ctr">
            <a:normAutofit/>
          </a:bodyPr>
          <a:lstStyle/>
          <a:p>
            <a:pPr latinLnBrk="0"/>
            <a:r>
              <a:rPr lang="en-US" altLang="ko-KR" sz="3100">
                <a:latin typeface="+mj-lt"/>
                <a:cs typeface="+mj-cs"/>
              </a:rPr>
              <a:t>Conclusion</a:t>
            </a:r>
          </a:p>
        </p:txBody>
      </p:sp>
      <p:pic>
        <p:nvPicPr>
          <p:cNvPr id="6" name="Picture 4" descr="White puzzle with one red piece">
            <a:extLst>
              <a:ext uri="{FF2B5EF4-FFF2-40B4-BE49-F238E27FC236}">
                <a16:creationId xmlns:a16="http://schemas.microsoft.com/office/drawing/2014/main" id="{201F899B-63EA-459D-B3B1-AE16FB51B236}"/>
              </a:ext>
            </a:extLst>
          </p:cNvPr>
          <p:cNvPicPr>
            <a:picLocks noChangeAspect="1"/>
          </p:cNvPicPr>
          <p:nvPr/>
        </p:nvPicPr>
        <p:blipFill rotWithShape="1">
          <a:blip r:embed="rId2"/>
          <a:srcRect t="9632" b="18226"/>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569209E9-3F06-4F91-BA3B-F8CB4B39F30D}"/>
              </a:ext>
            </a:extLst>
          </p:cNvPr>
          <p:cNvSpPr>
            <a:spLocks noGrp="1"/>
          </p:cNvSpPr>
          <p:nvPr>
            <p:ph idx="1"/>
          </p:nvPr>
        </p:nvSpPr>
        <p:spPr>
          <a:xfrm>
            <a:off x="2592280" y="3710613"/>
            <a:ext cx="6400800" cy="3147377"/>
          </a:xfrm>
        </p:spPr>
        <p:txBody>
          <a:bodyPr vert="horz" lIns="91440" tIns="45720" rIns="91440" bIns="45720" rtlCol="0" anchor="ctr">
            <a:normAutofit/>
          </a:bodyPr>
          <a:lstStyle/>
          <a:p>
            <a:pPr latinLnBrk="0">
              <a:buFont typeface="Arial" panose="020B0604020202020204" pitchFamily="34" charset="0"/>
              <a:buChar char="•"/>
            </a:pPr>
            <a:r>
              <a:rPr lang="en-US" altLang="ko-KR" sz="1600" dirty="0">
                <a:cs typeface="+mn-cs"/>
              </a:rPr>
              <a:t>In order to use Lear regression model for this case, </a:t>
            </a:r>
          </a:p>
          <a:p>
            <a:pPr marL="0" latinLnBrk="0">
              <a:buFont typeface="Arial" panose="020B0604020202020204" pitchFamily="34" charset="0"/>
              <a:buChar char="•"/>
            </a:pPr>
            <a:r>
              <a:rPr lang="en-US" altLang="ko-KR" sz="1600" dirty="0">
                <a:cs typeface="+mn-cs"/>
              </a:rPr>
              <a:t>Adjusted R square and P-value should be within the proper range. In this case, Every Adjusted R square for three FCs are less than 0.1 which is very low which indicate the inferred model is not explainable for the real situation. Besides, P-value is much more than 0.05 which also makes the model not trustworthy. </a:t>
            </a:r>
          </a:p>
          <a:p>
            <a:pPr marL="0" latinLnBrk="0">
              <a:buFont typeface="Arial" panose="020B0604020202020204" pitchFamily="34" charset="0"/>
              <a:buChar char="•"/>
            </a:pPr>
            <a:r>
              <a:rPr lang="en-US" altLang="ko-KR" sz="1600" dirty="0">
                <a:cs typeface="+mn-cs"/>
              </a:rPr>
              <a:t>Due to the high fluctuation in daily order in each fulfillment center, capacity management is very difficult. In order to reduce the order fluctuation in each fulfillment center, combining fulfillment centers into 1 or 2 seems required. </a:t>
            </a:r>
          </a:p>
        </p:txBody>
      </p:sp>
    </p:spTree>
    <p:extLst>
      <p:ext uri="{BB962C8B-B14F-4D97-AF65-F5344CB8AC3E}">
        <p14:creationId xmlns:p14="http://schemas.microsoft.com/office/powerpoint/2010/main" val="1087567862"/>
      </p:ext>
    </p:extLst>
  </p:cSld>
  <p:clrMapOvr>
    <a:masterClrMapping/>
  </p:clrMapOvr>
</p:sld>
</file>

<file path=ppt/theme/theme1.xml><?xml version="1.0" encoding="utf-8"?>
<a:theme xmlns:a="http://schemas.openxmlformats.org/drawingml/2006/main" name="Office 테마">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1528</TotalTime>
  <Words>974</Words>
  <Application>Microsoft Office PowerPoint</Application>
  <PresentationFormat>화면 슬라이드 쇼(4:3)</PresentationFormat>
  <Paragraphs>95</Paragraphs>
  <Slides>7</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7</vt:i4>
      </vt:variant>
    </vt:vector>
  </HeadingPairs>
  <TitlesOfParts>
    <vt:vector size="14" baseType="lpstr">
      <vt:lpstr>맑은 고딕</vt:lpstr>
      <vt:lpstr>Arial</vt:lpstr>
      <vt:lpstr>Calibri</vt:lpstr>
      <vt:lpstr>Calibri Light</vt:lpstr>
      <vt:lpstr>Times New Roman</vt:lpstr>
      <vt:lpstr>Wingdings</vt:lpstr>
      <vt:lpstr>Office 테마</vt:lpstr>
      <vt:lpstr>PowerPoint 프레젠테이션</vt:lpstr>
      <vt:lpstr>Project plan</vt:lpstr>
      <vt:lpstr>Creating data I</vt:lpstr>
      <vt:lpstr>Data description</vt:lpstr>
      <vt:lpstr>Order forecast I</vt:lpstr>
      <vt:lpstr>Order forecast II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inha</dc:creator>
  <cp:lastModifiedBy>김태원</cp:lastModifiedBy>
  <cp:revision>65</cp:revision>
  <cp:lastPrinted>2021-03-04T07:13:26Z</cp:lastPrinted>
  <dcterms:created xsi:type="dcterms:W3CDTF">2020-03-16T06:29:09Z</dcterms:created>
  <dcterms:modified xsi:type="dcterms:W3CDTF">2021-12-05T07:05:17Z</dcterms:modified>
</cp:coreProperties>
</file>