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4"/>
  </p:notesMasterIdLst>
  <p:sldIdLst>
    <p:sldId id="257" r:id="rId2"/>
    <p:sldId id="285" r:id="rId3"/>
    <p:sldId id="261" r:id="rId4"/>
    <p:sldId id="290" r:id="rId5"/>
    <p:sldId id="288" r:id="rId6"/>
    <p:sldId id="291" r:id="rId7"/>
    <p:sldId id="289" r:id="rId8"/>
    <p:sldId id="287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9" r:id="rId19"/>
    <p:sldId id="276" r:id="rId20"/>
    <p:sldId id="277" r:id="rId21"/>
    <p:sldId id="283" r:id="rId22"/>
    <p:sldId id="284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won Minwoo" initials="KM" lastIdx="1" clrIdx="0">
    <p:extLst>
      <p:ext uri="{19B8F6BF-5375-455C-9EA6-DF929625EA0E}">
        <p15:presenceInfo xmlns:p15="http://schemas.microsoft.com/office/powerpoint/2012/main" userId="304ececb738adf1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A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31" autoAdjust="0"/>
    <p:restoredTop sz="87529" autoAdjust="0"/>
  </p:normalViewPr>
  <p:slideViewPr>
    <p:cSldViewPr snapToGrid="0">
      <p:cViewPr varScale="1">
        <p:scale>
          <a:sx n="75" d="100"/>
          <a:sy n="75" d="100"/>
        </p:scale>
        <p:origin x="1670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11ADA4-5693-4371-8495-1077DAE65EA3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BEC3A5-2760-4DF1-9D88-CBDD7D06E4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03130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6EFB41-7FE0-45F6-AD82-095AAEB9FFC7}" type="slidenum">
              <a:rPr lang="en-ID" smtClean="0"/>
              <a:t>2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289999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BEC3A5-2760-4DF1-9D88-CBDD7D06E44A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90566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BEC3A5-2760-4DF1-9D88-CBDD7D06E44A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3270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32BFB-6621-489F-AC59-A85B656AB618}" type="datetime1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9B675ACA-5D0D-4814-8771-8433E4ABB4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646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91AAC-0A55-414F-AF3E-82FD00CF0567}" type="datetime1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9B675ACA-5D0D-4814-8771-8433E4ABB4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39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4B704-A488-4BCD-BA74-77EF55CD3C02}" type="datetime1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9B675ACA-5D0D-4814-8771-8433E4ABB4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9615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422" y="1249547"/>
            <a:ext cx="7886700" cy="511175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25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순서도: 수동 입력 7">
            <a:extLst>
              <a:ext uri="{FF2B5EF4-FFF2-40B4-BE49-F238E27FC236}">
                <a16:creationId xmlns:a16="http://schemas.microsoft.com/office/drawing/2014/main" id="{B27A0833-F55B-204E-5B26-5D5D2B56F016}"/>
              </a:ext>
            </a:extLst>
          </p:cNvPr>
          <p:cNvSpPr/>
          <p:nvPr/>
        </p:nvSpPr>
        <p:spPr>
          <a:xfrm rot="16200000" flipV="1">
            <a:off x="3854313" y="-3504430"/>
            <a:ext cx="908504" cy="8190410"/>
          </a:xfrm>
          <a:prstGeom prst="flowChartManualInpu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순서도: 수동 입력 8">
            <a:extLst>
              <a:ext uri="{FF2B5EF4-FFF2-40B4-BE49-F238E27FC236}">
                <a16:creationId xmlns:a16="http://schemas.microsoft.com/office/drawing/2014/main" id="{5D3F6F32-E896-AAF2-435F-2005BD536269}"/>
              </a:ext>
            </a:extLst>
          </p:cNvPr>
          <p:cNvSpPr/>
          <p:nvPr/>
        </p:nvSpPr>
        <p:spPr>
          <a:xfrm rot="16200000" flipH="1">
            <a:off x="7375015" y="-510598"/>
            <a:ext cx="908504" cy="2202751"/>
          </a:xfrm>
          <a:prstGeom prst="flowChartManualInput">
            <a:avLst/>
          </a:prstGeom>
          <a:solidFill>
            <a:srgbClr val="005A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평행 사변형 9">
            <a:extLst>
              <a:ext uri="{FF2B5EF4-FFF2-40B4-BE49-F238E27FC236}">
                <a16:creationId xmlns:a16="http://schemas.microsoft.com/office/drawing/2014/main" id="{8EB50FBE-DF24-5F13-52DE-CCEBC2B75AA8}"/>
              </a:ext>
            </a:extLst>
          </p:cNvPr>
          <p:cNvSpPr/>
          <p:nvPr/>
        </p:nvSpPr>
        <p:spPr>
          <a:xfrm>
            <a:off x="6727891" y="136523"/>
            <a:ext cx="650809" cy="908505"/>
          </a:xfrm>
          <a:prstGeom prst="parallelogram">
            <a:avLst>
              <a:gd name="adj" fmla="val 66596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175" y="146045"/>
            <a:ext cx="7886700" cy="908509"/>
          </a:xfrm>
        </p:spPr>
        <p:txBody>
          <a:bodyPr>
            <a:normAutofit/>
          </a:bodyPr>
          <a:lstStyle>
            <a:lvl1pPr>
              <a:defRPr sz="3000" b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3" name="날짜 개체 틀 12">
            <a:extLst>
              <a:ext uri="{FF2B5EF4-FFF2-40B4-BE49-F238E27FC236}">
                <a16:creationId xmlns:a16="http://schemas.microsoft.com/office/drawing/2014/main" id="{69FA0509-F590-38B5-5E0B-617EF6BB0B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658" y="6356351"/>
            <a:ext cx="2057400" cy="365125"/>
          </a:xfrm>
        </p:spPr>
        <p:txBody>
          <a:bodyPr/>
          <a:lstStyle/>
          <a:p>
            <a:fld id="{CFEBBFCA-9E97-4C65-99F5-38CDEC1FC77C}" type="datetime1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id="{0FFF2A05-A3E8-E257-538B-3A9FB35CD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543300" y="6356351"/>
            <a:ext cx="2057400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9B675ACA-5D0D-4814-8771-8433E4ABB4C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17" name="Picture 2" descr="상징(MI소개) | 산업통상자원부 홈페이지">
            <a:extLst>
              <a:ext uri="{FF2B5EF4-FFF2-40B4-BE49-F238E27FC236}">
                <a16:creationId xmlns:a16="http://schemas.microsoft.com/office/drawing/2014/main" id="{367144D5-7958-10F6-0917-7FD12031E3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3" t="4471" r="1816" b="4001"/>
          <a:stretch/>
        </p:blipFill>
        <p:spPr bwMode="auto">
          <a:xfrm>
            <a:off x="6315" y="6340744"/>
            <a:ext cx="752472" cy="435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6" descr="비에이코리아 채용 - WEB 개발 경력자 채용 (AI/BIG DATA 분석 업무 관심자) | 잡코리아">
            <a:extLst>
              <a:ext uri="{FF2B5EF4-FFF2-40B4-BE49-F238E27FC236}">
                <a16:creationId xmlns:a16="http://schemas.microsoft.com/office/drawing/2014/main" id="{1BDC24CC-CBBC-714E-6560-E6838D1B48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17" r="21828"/>
          <a:stretch/>
        </p:blipFill>
        <p:spPr bwMode="auto">
          <a:xfrm>
            <a:off x="8448042" y="6301313"/>
            <a:ext cx="654050" cy="47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3672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E2DBB-A795-44B8-A692-63275C19AE10}" type="datetime1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9B675ACA-5D0D-4814-8771-8433E4ABB4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025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96BF6-5895-4F10-9C0A-B7493CB73994}" type="datetime1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9B675ACA-5D0D-4814-8771-8433E4ABB4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9606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AC36F-CE32-41D2-A024-2CA8D481A752}" type="datetime1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9B675ACA-5D0D-4814-8771-8433E4ABB4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6117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B4CFA-9F01-4471-BCBB-3A5C00871F34}" type="datetime1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9B675ACA-5D0D-4814-8771-8433E4ABB4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9920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F66DC-CD48-4FD3-8CEA-E0E517E1CB1A}" type="datetime1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9B675ACA-5D0D-4814-8771-8433E4ABB4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3542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6BE5B-5A77-4986-8175-2F8297D6BE02}" type="datetime1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9B675ACA-5D0D-4814-8771-8433E4ABB4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4447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68856-1D5A-4F65-8D3D-5E4D67EE9484}" type="datetime1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9B675ACA-5D0D-4814-8771-8433E4ABB4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8819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DFAE0D-72FE-44E6-B73B-B14F5BE351BC}" type="datetime1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75ACA-5D0D-4814-8771-8433E4ABB4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0185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상징(MI소개) | 산업통상자원부 홈페이지">
            <a:extLst>
              <a:ext uri="{FF2B5EF4-FFF2-40B4-BE49-F238E27FC236}">
                <a16:creationId xmlns:a16="http://schemas.microsoft.com/office/drawing/2014/main" id="{95F3469E-61A2-3DCB-9A28-102676FD00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3" t="4471" r="1816" b="4001"/>
          <a:stretch/>
        </p:blipFill>
        <p:spPr bwMode="auto">
          <a:xfrm>
            <a:off x="151610" y="6123781"/>
            <a:ext cx="752472" cy="435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일반현황 | 일반현황 | 공시개요 | 경영공시 | 공단소개 | 한국에너지공단">
            <a:extLst>
              <a:ext uri="{FF2B5EF4-FFF2-40B4-BE49-F238E27FC236}">
                <a16:creationId xmlns:a16="http://schemas.microsoft.com/office/drawing/2014/main" id="{28C7A0E0-3A54-07E8-8676-68EBA640A4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835" b="24053"/>
          <a:stretch/>
        </p:blipFill>
        <p:spPr bwMode="auto">
          <a:xfrm>
            <a:off x="971930" y="6084350"/>
            <a:ext cx="1521341" cy="47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비에이코리아 채용 - WEB 개발 경력자 채용 (AI/BIG DATA 분석 업무 관심자) | 잡코리아">
            <a:extLst>
              <a:ext uri="{FF2B5EF4-FFF2-40B4-BE49-F238E27FC236}">
                <a16:creationId xmlns:a16="http://schemas.microsoft.com/office/drawing/2014/main" id="{1615218C-3604-3305-BF39-E5D726B24C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17" r="21828"/>
          <a:stretch/>
        </p:blipFill>
        <p:spPr bwMode="auto">
          <a:xfrm>
            <a:off x="8198525" y="6084350"/>
            <a:ext cx="654050" cy="47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F2C331C-DE99-1B39-85E4-F79DEADD59B7}"/>
              </a:ext>
            </a:extLst>
          </p:cNvPr>
          <p:cNvCxnSpPr>
            <a:cxnSpLocks/>
          </p:cNvCxnSpPr>
          <p:nvPr/>
        </p:nvCxnSpPr>
        <p:spPr>
          <a:xfrm>
            <a:off x="938006" y="6119166"/>
            <a:ext cx="0" cy="44038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순서도: 수동 입력 15">
            <a:extLst>
              <a:ext uri="{FF2B5EF4-FFF2-40B4-BE49-F238E27FC236}">
                <a16:creationId xmlns:a16="http://schemas.microsoft.com/office/drawing/2014/main" id="{1F5F109F-E277-87D2-399B-CD89C27267FD}"/>
              </a:ext>
            </a:extLst>
          </p:cNvPr>
          <p:cNvSpPr/>
          <p:nvPr/>
        </p:nvSpPr>
        <p:spPr>
          <a:xfrm rot="16200000" flipV="1">
            <a:off x="143472" y="1143002"/>
            <a:ext cx="4285050" cy="4571997"/>
          </a:xfrm>
          <a:prstGeom prst="flowChartManualInpu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순서도: 수동 입력 13">
            <a:extLst>
              <a:ext uri="{FF2B5EF4-FFF2-40B4-BE49-F238E27FC236}">
                <a16:creationId xmlns:a16="http://schemas.microsoft.com/office/drawing/2014/main" id="{E5B826C7-3BD8-389E-D3B7-DE288D62E9A8}"/>
              </a:ext>
            </a:extLst>
          </p:cNvPr>
          <p:cNvSpPr/>
          <p:nvPr/>
        </p:nvSpPr>
        <p:spPr>
          <a:xfrm rot="16200000" flipH="1">
            <a:off x="3749562" y="177089"/>
            <a:ext cx="4285050" cy="6503824"/>
          </a:xfrm>
          <a:prstGeom prst="flowChartManualInput">
            <a:avLst/>
          </a:prstGeom>
          <a:solidFill>
            <a:srgbClr val="005A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평행 사변형 16">
            <a:extLst>
              <a:ext uri="{FF2B5EF4-FFF2-40B4-BE49-F238E27FC236}">
                <a16:creationId xmlns:a16="http://schemas.microsoft.com/office/drawing/2014/main" id="{B5043A5A-CBA8-2157-2AA1-7D3DE36C327D}"/>
              </a:ext>
            </a:extLst>
          </p:cNvPr>
          <p:cNvSpPr/>
          <p:nvPr/>
        </p:nvSpPr>
        <p:spPr>
          <a:xfrm>
            <a:off x="2561117" y="1286474"/>
            <a:ext cx="1382361" cy="3050995"/>
          </a:xfrm>
          <a:prstGeom prst="parallelogram">
            <a:avLst>
              <a:gd name="adj" fmla="val 6716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C819B0-3398-D31E-206B-B3E5FAC35A38}"/>
              </a:ext>
            </a:extLst>
          </p:cNvPr>
          <p:cNvSpPr txBox="1"/>
          <p:nvPr/>
        </p:nvSpPr>
        <p:spPr>
          <a:xfrm>
            <a:off x="5695949" y="2429936"/>
            <a:ext cx="300037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4000">
                <a:solidFill>
                  <a:schemeClr val="bg1"/>
                </a:solidFill>
                <a:latin typeface="+mj-ea"/>
                <a:ea typeface="+mj-ea"/>
              </a:rPr>
              <a:t>파일럿</a:t>
            </a:r>
            <a:endParaRPr lang="en-US" altLang="ko-KR" sz="4000">
              <a:solidFill>
                <a:schemeClr val="bg1"/>
              </a:solidFill>
              <a:latin typeface="+mj-ea"/>
              <a:ea typeface="+mj-ea"/>
            </a:endParaRPr>
          </a:p>
          <a:p>
            <a:pPr algn="r"/>
            <a:r>
              <a:rPr lang="ko-KR" altLang="en-US" sz="4000">
                <a:solidFill>
                  <a:schemeClr val="bg1"/>
                </a:solidFill>
                <a:latin typeface="+mj-ea"/>
                <a:ea typeface="+mj-ea"/>
              </a:rPr>
              <a:t>결과 보고</a:t>
            </a:r>
            <a:endParaRPr lang="en-US" altLang="ko-KR" sz="400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4431150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53D53AAB-C622-6110-EECC-EB362EB139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/>
              <a:t>활용 데이터 목록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525D0EED-9692-1FE6-69DA-BADAC7E67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2. </a:t>
            </a:r>
            <a:r>
              <a:rPr lang="ko-KR" altLang="en-US"/>
              <a:t>데이터 분석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4AE91DD-C27A-8772-1A5D-D67056A11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675ACA-5D0D-4814-8771-8433E4ABB4C5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C26F56B-3971-7175-2B88-FE0721780C31}"/>
              </a:ext>
            </a:extLst>
          </p:cNvPr>
          <p:cNvSpPr/>
          <p:nvPr/>
        </p:nvSpPr>
        <p:spPr>
          <a:xfrm>
            <a:off x="171449" y="1898197"/>
            <a:ext cx="8759193" cy="429940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CBE7320-D373-8216-4E35-1FE2814C3A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203" y="3166864"/>
            <a:ext cx="3660779" cy="2729111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EE7AD404-12C5-D40C-7141-0B72061B436F}"/>
              </a:ext>
            </a:extLst>
          </p:cNvPr>
          <p:cNvSpPr txBox="1"/>
          <p:nvPr/>
        </p:nvSpPr>
        <p:spPr>
          <a:xfrm>
            <a:off x="171449" y="1898197"/>
            <a:ext cx="871728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</a:rPr>
              <a:t>-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</a:rPr>
              <a:t> 기상 정보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</a:rPr>
              <a:t>(2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</a:rPr>
              <a:t>종류로 구분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</a:rPr>
              <a:t>)</a:t>
            </a:r>
            <a:b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</a:rPr>
            </a:br>
            <a:r>
              <a:rPr kumimoji="0" lang="en-US" altLang="ko-KR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</a:rPr>
              <a:t>   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</a:rPr>
              <a:t>1.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</a:rPr>
              <a:t>당진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</a:rPr>
              <a:t>, 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</a:rPr>
              <a:t>울산 지역 발전소 동네 예보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</a:rPr>
              <a:t>: 3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</a:rPr>
              <a:t>시간단위로 측정된 기상데이터</a:t>
            </a: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</a:rPr>
              <a:t>   2. 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</a:rPr>
              <a:t>발전소 인근 기상관측 자료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</a:rPr>
              <a:t>: 1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</a:rPr>
              <a:t>시간 단위로 측정된 기상 데이터</a:t>
            </a: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prstClr val="black"/>
                </a:solidFill>
                <a:latin typeface="+mn-ea"/>
              </a:rPr>
              <a:t>   </a:t>
            </a:r>
            <a:r>
              <a:rPr lang="ko-KR" altLang="en-US" dirty="0">
                <a:solidFill>
                  <a:prstClr val="black"/>
                </a:solidFill>
                <a:latin typeface="+mn-ea"/>
              </a:rPr>
              <a:t>→ 기온</a:t>
            </a:r>
            <a:r>
              <a:rPr lang="en-US" altLang="ko-KR" dirty="0">
                <a:solidFill>
                  <a:prstClr val="black"/>
                </a:solidFill>
                <a:latin typeface="+mn-ea"/>
              </a:rPr>
              <a:t>, </a:t>
            </a:r>
            <a:r>
              <a:rPr lang="ko-KR" altLang="en-US" dirty="0">
                <a:solidFill>
                  <a:prstClr val="black"/>
                </a:solidFill>
                <a:latin typeface="+mn-ea"/>
              </a:rPr>
              <a:t>습도</a:t>
            </a:r>
            <a:r>
              <a:rPr lang="en-US" altLang="ko-KR" dirty="0">
                <a:solidFill>
                  <a:prstClr val="black"/>
                </a:solidFill>
                <a:latin typeface="+mn-ea"/>
              </a:rPr>
              <a:t>, </a:t>
            </a:r>
            <a:r>
              <a:rPr lang="ko-KR" altLang="en-US" dirty="0">
                <a:solidFill>
                  <a:prstClr val="black"/>
                </a:solidFill>
                <a:latin typeface="+mn-ea"/>
              </a:rPr>
              <a:t>풍속 및 풍향</a:t>
            </a:r>
            <a:r>
              <a:rPr lang="en-US" altLang="ko-KR" dirty="0">
                <a:solidFill>
                  <a:prstClr val="black"/>
                </a:solidFill>
                <a:latin typeface="+mn-ea"/>
              </a:rPr>
              <a:t>, </a:t>
            </a:r>
            <a:r>
              <a:rPr lang="ko-KR" altLang="en-US" dirty="0" err="1">
                <a:solidFill>
                  <a:prstClr val="black"/>
                </a:solidFill>
                <a:latin typeface="+mn-ea"/>
              </a:rPr>
              <a:t>전운량</a:t>
            </a:r>
            <a:r>
              <a:rPr lang="ko-KR" altLang="en-US" dirty="0">
                <a:solidFill>
                  <a:prstClr val="black"/>
                </a:solidFill>
                <a:latin typeface="+mn-ea"/>
              </a:rPr>
              <a:t> 데이터 포함</a:t>
            </a: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F2FA90F-00A6-0264-5C86-624BBE3BE5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4670" y="3166864"/>
            <a:ext cx="3551127" cy="2729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8398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53D53AAB-C622-6110-EECC-EB362EB139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/>
              <a:t>데이터 전처리 </a:t>
            </a:r>
            <a:r>
              <a:rPr lang="en-US" altLang="ko-KR" sz="2400"/>
              <a:t>- </a:t>
            </a:r>
            <a:r>
              <a:rPr lang="ko-KR" altLang="en-US" sz="2400"/>
              <a:t>결측치</a:t>
            </a:r>
            <a:r>
              <a:rPr lang="en-US" altLang="ko-KR" sz="2400"/>
              <a:t> </a:t>
            </a:r>
            <a:r>
              <a:rPr lang="ko-KR" altLang="en-US" sz="2400"/>
              <a:t>처리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525D0EED-9692-1FE6-69DA-BADAC7E67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2. </a:t>
            </a:r>
            <a:r>
              <a:rPr lang="ko-KR" altLang="en-US"/>
              <a:t>데이터 분석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4AE91DD-C27A-8772-1A5D-D67056A11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675ACA-5D0D-4814-8771-8433E4ABB4C5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C26F56B-3971-7175-2B88-FE0721780C31}"/>
              </a:ext>
            </a:extLst>
          </p:cNvPr>
          <p:cNvSpPr/>
          <p:nvPr/>
        </p:nvSpPr>
        <p:spPr>
          <a:xfrm>
            <a:off x="171449" y="1898197"/>
            <a:ext cx="8759193" cy="429940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7043E87-35D0-DEBD-BBD6-9345651566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422" y="2136548"/>
            <a:ext cx="4496372" cy="38227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76A01DF-9E67-BF32-5F12-D546FEB33559}"/>
              </a:ext>
            </a:extLst>
          </p:cNvPr>
          <p:cNvSpPr txBox="1"/>
          <p:nvPr/>
        </p:nvSpPr>
        <p:spPr>
          <a:xfrm>
            <a:off x="5075858" y="2585960"/>
            <a:ext cx="3854784" cy="29238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B0F0"/>
              </a:buClr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+mn-ea"/>
                <a:cs typeface="+mn-cs"/>
              </a:rPr>
              <a:t>-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+mn-ea"/>
                <a:cs typeface="+mn-cs"/>
              </a:rPr>
              <a:t>현재 샘플데이터 셋에서는 당진수상태양광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+mn-ea"/>
                <a:cs typeface="+mn-cs"/>
              </a:rPr>
              <a:t>24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+mn-ea"/>
                <a:cs typeface="+mn-cs"/>
              </a:rPr>
              <a:t>개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+mn-ea"/>
                <a:cs typeface="+mn-cs"/>
              </a:rPr>
              <a:t>, </a:t>
            </a:r>
            <a:r>
              <a:rPr kumimoji="0" lang="ko-KR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+mn-ea"/>
                <a:cs typeface="+mn-cs"/>
              </a:rPr>
              <a:t>당진자재창고태양광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+mn-ea"/>
                <a:cs typeface="+mn-cs"/>
              </a:rPr>
              <a:t> 발전소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+mn-ea"/>
                <a:cs typeface="+mn-cs"/>
              </a:rPr>
              <a:t>48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+mn-ea"/>
                <a:cs typeface="+mn-cs"/>
              </a:rPr>
              <a:t>개의 </a:t>
            </a:r>
            <a:r>
              <a:rPr kumimoji="0" lang="ko-KR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+mn-ea"/>
                <a:cs typeface="+mn-cs"/>
              </a:rPr>
              <a:t>결측값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+mn-ea"/>
                <a:cs typeface="+mn-cs"/>
              </a:rPr>
              <a:t> 존재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+mn-ea"/>
                <a:cs typeface="+mn-cs"/>
              </a:rPr>
              <a:t>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B0F0"/>
              </a:buClr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-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현재 샘플데이터 셋에서의 </a:t>
            </a:r>
            <a:r>
              <a:rPr kumimoji="0" lang="ko-KR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결측값은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 인근 발전소 발전량으로 대체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B0F0"/>
              </a:buClr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-REMS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계측 데이터 </a:t>
            </a:r>
            <a:r>
              <a:rPr kumimoji="0" lang="ko-KR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결측값의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 경우에도 인근의 용량이 비슷한 발전소가 있다면 인근 발전소 발전량으로 대체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B0F0"/>
              </a:buClr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-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인근 발전소가 없을 경우 중간값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,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평균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, </a:t>
            </a:r>
            <a:r>
              <a:rPr kumimoji="0" lang="ko-KR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단순대치법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 등 </a:t>
            </a:r>
            <a:r>
              <a:rPr kumimoji="0" lang="ko-KR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결측값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 데이터를 확인한 후 </a:t>
            </a:r>
            <a:r>
              <a:rPr kumimoji="0" lang="ko-KR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결측치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 처리방법 결정 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1DBB565-F883-D139-2D47-5C2FEE515A0E}"/>
              </a:ext>
            </a:extLst>
          </p:cNvPr>
          <p:cNvSpPr/>
          <p:nvPr/>
        </p:nvSpPr>
        <p:spPr>
          <a:xfrm>
            <a:off x="618565" y="5163671"/>
            <a:ext cx="2438399" cy="7955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09049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53D53AAB-C622-6110-EECC-EB362EB139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/>
              <a:t>데이터 전처리 </a:t>
            </a:r>
            <a:r>
              <a:rPr lang="en-US" altLang="ko-KR" sz="2400"/>
              <a:t>- </a:t>
            </a:r>
            <a:r>
              <a:rPr lang="ko-KR" altLang="en-US" sz="2400"/>
              <a:t>결측치</a:t>
            </a:r>
            <a:r>
              <a:rPr lang="en-US" altLang="ko-KR" sz="2400"/>
              <a:t> </a:t>
            </a:r>
            <a:r>
              <a:rPr lang="ko-KR" altLang="en-US" sz="2400"/>
              <a:t>처리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525D0EED-9692-1FE6-69DA-BADAC7E67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2. </a:t>
            </a:r>
            <a:r>
              <a:rPr lang="ko-KR" altLang="en-US"/>
              <a:t>데이터 분석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4AE91DD-C27A-8772-1A5D-D67056A11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675ACA-5D0D-4814-8771-8433E4ABB4C5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C26F56B-3971-7175-2B88-FE0721780C31}"/>
              </a:ext>
            </a:extLst>
          </p:cNvPr>
          <p:cNvSpPr/>
          <p:nvPr/>
        </p:nvSpPr>
        <p:spPr>
          <a:xfrm>
            <a:off x="171449" y="1898197"/>
            <a:ext cx="8759193" cy="429940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45B0A45-5EBD-2B08-7348-2B43E9E4E4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700" y="2337898"/>
            <a:ext cx="3822825" cy="3420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686458B-324D-4500-B07A-C544C23E8C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3051" y="2337898"/>
            <a:ext cx="3534063" cy="3420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A6D208C-5EB3-6B3C-611A-29ADC93357E9}"/>
              </a:ext>
            </a:extLst>
          </p:cNvPr>
          <p:cNvSpPr txBox="1"/>
          <p:nvPr/>
        </p:nvSpPr>
        <p:spPr>
          <a:xfrm>
            <a:off x="213358" y="1933382"/>
            <a:ext cx="28670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1) 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당진수상태양광 발전량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B7961D-8008-730D-2647-D1F10F2FE38A}"/>
              </a:ext>
            </a:extLst>
          </p:cNvPr>
          <p:cNvSpPr txBox="1"/>
          <p:nvPr/>
        </p:nvSpPr>
        <p:spPr>
          <a:xfrm>
            <a:off x="4890133" y="1933382"/>
            <a:ext cx="32537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2) </a:t>
            </a:r>
            <a:r>
              <a:rPr kumimoji="0" lang="ko-KR" altLang="en-US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당진자재창고태양광 발전량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FA130E8-F71B-9AE8-7746-3D3E887992E2}"/>
              </a:ext>
            </a:extLst>
          </p:cNvPr>
          <p:cNvSpPr/>
          <p:nvPr/>
        </p:nvSpPr>
        <p:spPr>
          <a:xfrm>
            <a:off x="1722120" y="2474595"/>
            <a:ext cx="320040" cy="32099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8BC43BD-B883-2063-BB98-1E98060181FB}"/>
              </a:ext>
            </a:extLst>
          </p:cNvPr>
          <p:cNvSpPr/>
          <p:nvPr/>
        </p:nvSpPr>
        <p:spPr>
          <a:xfrm>
            <a:off x="7040879" y="2474595"/>
            <a:ext cx="381001" cy="32099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E0A6843-3356-B68F-EC88-3CF9B690AFFA}"/>
              </a:ext>
            </a:extLst>
          </p:cNvPr>
          <p:cNvSpPr txBox="1"/>
          <p:nvPr/>
        </p:nvSpPr>
        <p:spPr>
          <a:xfrm>
            <a:off x="1003844" y="5838473"/>
            <a:ext cx="709440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 Light" panose="020B0502040204020203" pitchFamily="34" charset="0"/>
                <a:ea typeface="맑은 고딕" panose="020B0503020000020004" pitchFamily="50" charset="-127"/>
                <a:cs typeface="+mn-cs"/>
              </a:rPr>
              <a:t>→ 각 발전량 결측값을 인근 발전소</a:t>
            </a:r>
            <a:r>
              <a:rPr kumimoji="0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 Light" panose="020B0502040204020203" pitchFamily="34" charset="0"/>
                <a:ea typeface="맑은 고딕" panose="020B0503020000020004" pitchFamily="50" charset="-127"/>
                <a:cs typeface="+mn-cs"/>
              </a:rPr>
              <a:t> (</a:t>
            </a:r>
            <a:r>
              <a: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 Light" panose="020B0502040204020203" pitchFamily="34" charset="0"/>
                <a:ea typeface="맑은 고딕" panose="020B0503020000020004" pitchFamily="50" charset="-127"/>
                <a:cs typeface="+mn-cs"/>
              </a:rPr>
              <a:t>당진태양광</a:t>
            </a:r>
            <a:r>
              <a:rPr kumimoji="0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 Light" panose="020B0502040204020203" pitchFamily="34" charset="0"/>
                <a:ea typeface="맑은 고딕" panose="020B0503020000020004" pitchFamily="50" charset="-127"/>
                <a:cs typeface="+mn-cs"/>
              </a:rPr>
              <a:t>)</a:t>
            </a:r>
            <a:r>
              <a: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 Light" panose="020B0502040204020203" pitchFamily="34" charset="0"/>
                <a:ea typeface="맑은 고딕" panose="020B0503020000020004" pitchFamily="50" charset="-127"/>
                <a:cs typeface="+mn-cs"/>
              </a:rPr>
              <a:t>의 발전량으로 대체</a:t>
            </a:r>
            <a:endParaRPr kumimoji="0" lang="ko-KR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636307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53D53AAB-C622-6110-EECC-EB362EB139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/>
              <a:t>데이터 전처리 </a:t>
            </a:r>
            <a:r>
              <a:rPr lang="en-US" altLang="ko-KR" sz="2400"/>
              <a:t>- </a:t>
            </a:r>
            <a:r>
              <a:rPr lang="ko-KR" altLang="en-US" sz="2400"/>
              <a:t>오류값 처리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525D0EED-9692-1FE6-69DA-BADAC7E67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2. </a:t>
            </a:r>
            <a:r>
              <a:rPr lang="ko-KR" altLang="en-US"/>
              <a:t>데이터 분석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4AE91DD-C27A-8772-1A5D-D67056A11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675ACA-5D0D-4814-8771-8433E4ABB4C5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C26F56B-3971-7175-2B88-FE0721780C31}"/>
              </a:ext>
            </a:extLst>
          </p:cNvPr>
          <p:cNvSpPr/>
          <p:nvPr/>
        </p:nvSpPr>
        <p:spPr>
          <a:xfrm>
            <a:off x="171449" y="1898197"/>
            <a:ext cx="8759193" cy="429940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9E6B9E37-CD26-719F-ABFA-A772DDC37CB9}"/>
              </a:ext>
            </a:extLst>
          </p:cNvPr>
          <p:cNvGrpSpPr/>
          <p:nvPr/>
        </p:nvGrpSpPr>
        <p:grpSpPr>
          <a:xfrm>
            <a:off x="523570" y="2925712"/>
            <a:ext cx="2934005" cy="3021625"/>
            <a:chOff x="409270" y="2910438"/>
            <a:chExt cx="2934005" cy="2226337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E752E22A-17CE-1F25-208B-3D68859F281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9270" y="2910438"/>
              <a:ext cx="2934005" cy="2226337"/>
            </a:xfrm>
            <a:prstGeom prst="rect">
              <a:avLst/>
            </a:prstGeom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B696DE74-3BEE-5445-7788-12CEEDF9745A}"/>
                </a:ext>
              </a:extLst>
            </p:cNvPr>
            <p:cNvSpPr/>
            <p:nvPr/>
          </p:nvSpPr>
          <p:spPr>
            <a:xfrm>
              <a:off x="603743" y="4753681"/>
              <a:ext cx="1680351" cy="163083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785BFA8C-5B5F-0D48-17C0-8BB8A2623DA6}"/>
              </a:ext>
            </a:extLst>
          </p:cNvPr>
          <p:cNvSpPr/>
          <p:nvPr/>
        </p:nvSpPr>
        <p:spPr>
          <a:xfrm>
            <a:off x="3822413" y="4194208"/>
            <a:ext cx="756224" cy="48463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B859E91B-0DA1-77D0-8D55-A261F26C53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3475" y="2925712"/>
            <a:ext cx="3774698" cy="302162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D8E5009-BCAE-AA75-0B7B-E05EC56592B3}"/>
              </a:ext>
            </a:extLst>
          </p:cNvPr>
          <p:cNvSpPr txBox="1"/>
          <p:nvPr/>
        </p:nvSpPr>
        <p:spPr>
          <a:xfrm>
            <a:off x="171448" y="1898197"/>
            <a:ext cx="875919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- 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날짜 데이터 </a:t>
            </a:r>
            <a:r>
              <a:rPr kumimoji="0" lang="ko-KR" altLang="en-US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오류값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 처리</a:t>
            </a:r>
            <a:b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</a:b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: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 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24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시 정각의 데이터 형태가 정수로 표현되어 있음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.</a:t>
            </a:r>
            <a:b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</a:b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 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(24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시에 해당하는 행 모두 제거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447668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525D0EED-9692-1FE6-69DA-BADAC7E67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2. </a:t>
            </a:r>
            <a:r>
              <a:rPr lang="ko-KR" altLang="en-US"/>
              <a:t>데이터 분석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4AE91DD-C27A-8772-1A5D-D67056A11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675ACA-5D0D-4814-8771-8433E4ABB4C5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C26F56B-3971-7175-2B88-FE0721780C31}"/>
              </a:ext>
            </a:extLst>
          </p:cNvPr>
          <p:cNvSpPr/>
          <p:nvPr/>
        </p:nvSpPr>
        <p:spPr>
          <a:xfrm>
            <a:off x="171449" y="1898197"/>
            <a:ext cx="8759193" cy="429940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627818-7954-EB25-BA2F-49F835D23568}"/>
              </a:ext>
            </a:extLst>
          </p:cNvPr>
          <p:cNvSpPr txBox="1"/>
          <p:nvPr/>
        </p:nvSpPr>
        <p:spPr>
          <a:xfrm>
            <a:off x="863979" y="5260059"/>
            <a:ext cx="28670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&lt;</a:t>
            </a:r>
            <a:r>
              <a: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발전소별</a:t>
            </a:r>
            <a:r>
              <a:rPr kumimoji="0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용량</a:t>
            </a:r>
            <a:r>
              <a:rPr kumimoji="0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&gt;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A933EF0-8BCA-BAFC-9BBE-C9AC5F74B7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470" y="2505204"/>
            <a:ext cx="3392042" cy="274518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C8F786C-88AA-0EF0-C25A-65DDA54A59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8093" y="2505204"/>
            <a:ext cx="3527762" cy="274518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23A92E9-9DB4-7384-9EC1-C8E799E813B2}"/>
              </a:ext>
            </a:extLst>
          </p:cNvPr>
          <p:cNvSpPr txBox="1"/>
          <p:nvPr/>
        </p:nvSpPr>
        <p:spPr>
          <a:xfrm>
            <a:off x="5417083" y="5260059"/>
            <a:ext cx="258978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&lt;</a:t>
            </a:r>
            <a:r>
              <a: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당진자재창고태양광 발전량</a:t>
            </a:r>
            <a:r>
              <a:rPr kumimoji="0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&gt;</a:t>
            </a:r>
            <a:endParaRPr kumimoji="0" lang="ko-KR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3A5CCBB-F80F-7321-9F48-3FD36CAC01AD}"/>
              </a:ext>
            </a:extLst>
          </p:cNvPr>
          <p:cNvSpPr txBox="1"/>
          <p:nvPr/>
        </p:nvSpPr>
        <p:spPr>
          <a:xfrm>
            <a:off x="171448" y="5551269"/>
            <a:ext cx="875919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>
                <a:solidFill>
                  <a:prstClr val="black"/>
                </a:solidFill>
                <a:latin typeface="+mn-ea"/>
              </a:rPr>
              <a:t>→</a:t>
            </a:r>
            <a:r>
              <a:rPr lang="en-US" altLang="ko-KR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대체로 발전소 용량이 높은 당진수상태양광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당진태양광 발전소의 발전량이 높음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olidFill>
                  <a:prstClr val="black"/>
                </a:solidFill>
                <a:latin typeface="+mn-ea"/>
              </a:rPr>
              <a:t>→ </a:t>
            </a:r>
            <a:r>
              <a:rPr lang="en-US" altLang="ko-KR" sz="1200" dirty="0">
                <a:solidFill>
                  <a:prstClr val="black"/>
                </a:solidFill>
                <a:latin typeface="+mn-ea"/>
              </a:rPr>
              <a:t>3</a:t>
            </a:r>
            <a:r>
              <a:rPr lang="ko-KR" altLang="en-US" sz="1200" dirty="0">
                <a:solidFill>
                  <a:prstClr val="black"/>
                </a:solidFill>
                <a:latin typeface="+mn-ea"/>
              </a:rPr>
              <a:t>월 기준 발전량은 대체로 </a:t>
            </a:r>
            <a:r>
              <a:rPr lang="en-US" altLang="ko-KR" sz="1200" dirty="0">
                <a:solidFill>
                  <a:prstClr val="black"/>
                </a:solidFill>
                <a:latin typeface="+mn-ea"/>
              </a:rPr>
              <a:t>08~19</a:t>
            </a:r>
            <a:r>
              <a:rPr lang="ko-KR" altLang="en-US" sz="1200" dirty="0">
                <a:solidFill>
                  <a:prstClr val="black"/>
                </a:solidFill>
                <a:latin typeface="+mn-ea"/>
              </a:rPr>
              <a:t>시까지 발전량이 측정되는 패턴이 있으며</a:t>
            </a:r>
            <a:r>
              <a:rPr lang="en-US" altLang="ko-KR" sz="1200" dirty="0">
                <a:solidFill>
                  <a:prstClr val="black"/>
                </a:solidFill>
                <a:latin typeface="+mn-ea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+mn-ea"/>
              </a:rPr>
              <a:t>발전량 측정 패턴은 계절마다 상이한 것으로 보아</a:t>
            </a:r>
            <a:r>
              <a:rPr lang="en-US" altLang="ko-KR" sz="1200" dirty="0">
                <a:solidFill>
                  <a:srgbClr val="FF0000"/>
                </a:solidFill>
                <a:latin typeface="+mn-ea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+mn-ea"/>
              </a:rPr>
              <a:t>태양광 발전량을 계절성을 띄고 있음을 확인</a:t>
            </a:r>
            <a:r>
              <a:rPr lang="en-US" altLang="ko-KR" sz="1200" dirty="0">
                <a:solidFill>
                  <a:srgbClr val="FF0000"/>
                </a:solidFill>
                <a:latin typeface="+mn-ea"/>
              </a:rPr>
              <a:t>.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BE88297-15AD-2CE8-587F-86C68C5765A4}"/>
              </a:ext>
            </a:extLst>
          </p:cNvPr>
          <p:cNvSpPr txBox="1"/>
          <p:nvPr/>
        </p:nvSpPr>
        <p:spPr>
          <a:xfrm>
            <a:off x="171449" y="1898197"/>
            <a:ext cx="87591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- </a:t>
            </a:r>
            <a:r>
              <a:rPr kumimoji="0" lang="ko-KR" altLang="en-US" sz="180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발전소 용량별 실제 발전량에 차이가 있는지 확인해보고자</a:t>
            </a:r>
            <a:r>
              <a:rPr kumimoji="0" lang="en-US" altLang="ko-KR" sz="180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, </a:t>
            </a:r>
            <a:r>
              <a:rPr kumimoji="0" lang="ko-KR" altLang="en-US" sz="180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발전소별 발전용량 및 </a:t>
            </a:r>
            <a:r>
              <a:rPr kumimoji="0" lang="en-US" altLang="ko-KR" sz="180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7</a:t>
            </a:r>
            <a:r>
              <a:rPr kumimoji="0" lang="ko-KR" altLang="en-US" sz="180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일치 실제 발전량시각화</a:t>
            </a:r>
            <a:endParaRPr kumimoji="0" lang="en-US" altLang="ko-KR" sz="18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18" name="내용 개체 틀 1">
            <a:extLst>
              <a:ext uri="{FF2B5EF4-FFF2-40B4-BE49-F238E27FC236}">
                <a16:creationId xmlns:a16="http://schemas.microsoft.com/office/drawing/2014/main" id="{5FB61778-B2FB-89DD-0FEF-6F4528582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2" y="1249547"/>
            <a:ext cx="7886700" cy="511175"/>
          </a:xfrm>
        </p:spPr>
        <p:txBody>
          <a:bodyPr>
            <a:normAutofit/>
          </a:bodyPr>
          <a:lstStyle/>
          <a:p>
            <a:r>
              <a:rPr lang="en-US" altLang="ko-KR" sz="2400">
                <a:latin typeface="+mn-ea"/>
              </a:rPr>
              <a:t>EDA (</a:t>
            </a:r>
            <a:r>
              <a:rPr lang="ko-KR" altLang="en-US" sz="2400">
                <a:latin typeface="+mn-ea"/>
              </a:rPr>
              <a:t>탐색적 데이터 분석</a:t>
            </a:r>
            <a:r>
              <a:rPr lang="en-US" altLang="ko-KR" sz="2400">
                <a:latin typeface="+mn-ea"/>
              </a:rPr>
              <a:t>)</a:t>
            </a:r>
            <a:endParaRPr lang="ko-KR" altLang="en-US" sz="240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357404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53D53AAB-C622-6110-EECC-EB362EB139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/>
              <a:t>데이터 모델링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525D0EED-9692-1FE6-69DA-BADAC7E67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2. </a:t>
            </a:r>
            <a:r>
              <a:rPr lang="ko-KR" altLang="en-US"/>
              <a:t>데이터 분석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4AE91DD-C27A-8772-1A5D-D67056A11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675ACA-5D0D-4814-8771-8433E4ABB4C5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C26F56B-3971-7175-2B88-FE0721780C31}"/>
              </a:ext>
            </a:extLst>
          </p:cNvPr>
          <p:cNvSpPr/>
          <p:nvPr/>
        </p:nvSpPr>
        <p:spPr>
          <a:xfrm>
            <a:off x="171449" y="1898197"/>
            <a:ext cx="8759193" cy="429940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690E0F-E011-A393-983F-95BFA9D2D342}"/>
              </a:ext>
            </a:extLst>
          </p:cNvPr>
          <p:cNvSpPr txBox="1"/>
          <p:nvPr/>
        </p:nvSpPr>
        <p:spPr>
          <a:xfrm>
            <a:off x="257175" y="2470384"/>
            <a:ext cx="839376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페이스북에서</a:t>
            </a:r>
            <a:r>
              <a:rPr kumimoji="0" lang="ko-KR" alt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 개발한 시계열 예측 패키지인 </a:t>
            </a: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Neural Prophet </a:t>
            </a:r>
            <a:r>
              <a:rPr kumimoji="0" lang="ko-KR" alt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패키지를 활용한 시계열 분석 진행</a:t>
            </a: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Neural Prophet</a:t>
            </a:r>
            <a:r>
              <a:rPr kumimoji="0" lang="ko-KR" alt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은 기존의 시계열 모델과는 달리 </a:t>
            </a:r>
            <a:r>
              <a:rPr kumimoji="0" lang="ko-KR" altLang="en-US" sz="1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비선형적인</a:t>
            </a:r>
            <a:r>
              <a:rPr kumimoji="0" lang="ko-KR" alt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 요소 및 연속함수의 특징을 반영할 수 있도록 </a:t>
            </a:r>
            <a:r>
              <a:rPr kumimoji="0" lang="ko-KR" altLang="en-US" sz="1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딥러닝에</a:t>
            </a:r>
            <a:r>
              <a:rPr kumimoji="0" lang="ko-KR" alt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 사용하는 신경망</a:t>
            </a: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(Neural Network)</a:t>
            </a:r>
            <a:r>
              <a:rPr kumimoji="0" lang="ko-KR" alt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을 모델에 추가하여 시간적 속성을 가지는 데이터 분석 및 예측 진행</a:t>
            </a: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391F29AB-8105-ECA9-B050-69187ED36184}"/>
              </a:ext>
            </a:extLst>
          </p:cNvPr>
          <p:cNvGrpSpPr/>
          <p:nvPr/>
        </p:nvGrpSpPr>
        <p:grpSpPr>
          <a:xfrm>
            <a:off x="435055" y="3546295"/>
            <a:ext cx="8231981" cy="2508303"/>
            <a:chOff x="356206" y="3951266"/>
            <a:chExt cx="8231981" cy="235510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E7C178C-6C0C-9E8A-A948-7F65396F0C64}"/>
                </a:ext>
              </a:extLst>
            </p:cNvPr>
            <p:cNvSpPr txBox="1"/>
            <p:nvPr/>
          </p:nvSpPr>
          <p:spPr>
            <a:xfrm>
              <a:off x="597833" y="5884704"/>
              <a:ext cx="2867025" cy="3231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Neural Prophet </a:t>
              </a:r>
              <a:r>
                <a:rPr kumimoji="0" lang="ko-KR" altLang="en-US" sz="1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학습 알고리즘</a:t>
              </a:r>
            </a:p>
          </p:txBody>
        </p: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08FA32D0-FE9F-4842-3856-AB165859825A}"/>
                </a:ext>
              </a:extLst>
            </p:cNvPr>
            <p:cNvGrpSpPr/>
            <p:nvPr/>
          </p:nvGrpSpPr>
          <p:grpSpPr>
            <a:xfrm>
              <a:off x="356206" y="3951266"/>
              <a:ext cx="8231981" cy="1676188"/>
              <a:chOff x="356206" y="4121595"/>
              <a:chExt cx="8231981" cy="1676188"/>
            </a:xfrm>
          </p:grpSpPr>
          <p:pic>
            <p:nvPicPr>
              <p:cNvPr id="10" name="그림 9">
                <a:extLst>
                  <a:ext uri="{FF2B5EF4-FFF2-40B4-BE49-F238E27FC236}">
                    <a16:creationId xmlns:a16="http://schemas.microsoft.com/office/drawing/2014/main" id="{EF632F89-1D60-A36F-8D58-C373C313FD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56206" y="4166771"/>
                <a:ext cx="3355182" cy="1585836"/>
              </a:xfrm>
              <a:prstGeom prst="rect">
                <a:avLst/>
              </a:prstGeom>
            </p:spPr>
          </p:pic>
          <p:sp>
            <p:nvSpPr>
              <p:cNvPr id="12" name="화살표: 오른쪽 11">
                <a:extLst>
                  <a:ext uri="{FF2B5EF4-FFF2-40B4-BE49-F238E27FC236}">
                    <a16:creationId xmlns:a16="http://schemas.microsoft.com/office/drawing/2014/main" id="{A49285A6-1967-9808-DB84-A7620F934540}"/>
                  </a:ext>
                </a:extLst>
              </p:cNvPr>
              <p:cNvSpPr/>
              <p:nvPr/>
            </p:nvSpPr>
            <p:spPr>
              <a:xfrm>
                <a:off x="4004226" y="4717373"/>
                <a:ext cx="756224" cy="484632"/>
              </a:xfrm>
              <a:prstGeom prst="rightArrow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pic>
            <p:nvPicPr>
              <p:cNvPr id="14" name="그림 13">
                <a:extLst>
                  <a:ext uri="{FF2B5EF4-FFF2-40B4-BE49-F238E27FC236}">
                    <a16:creationId xmlns:a16="http://schemas.microsoft.com/office/drawing/2014/main" id="{C90DA6C2-C2AB-103E-DC43-F155FBCAC18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26117" y="4121595"/>
                <a:ext cx="3562070" cy="1676188"/>
              </a:xfrm>
              <a:prstGeom prst="rect">
                <a:avLst/>
              </a:prstGeom>
            </p:spPr>
          </p:pic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85B6575-7D77-DE9A-9D46-46BA0AED9722}"/>
                </a:ext>
              </a:extLst>
            </p:cNvPr>
            <p:cNvSpPr txBox="1"/>
            <p:nvPr/>
          </p:nvSpPr>
          <p:spPr>
            <a:xfrm>
              <a:off x="5373639" y="5786205"/>
              <a:ext cx="3163563" cy="52016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Model  Training </a:t>
              </a:r>
              <a:r>
                <a:rPr kumimoji="0" lang="ko-KR" altLang="en-US" sz="1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후 특정기간 예측 및 분석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E65BE7BD-9F05-2CFE-DD8E-D2CDF89582A5}"/>
              </a:ext>
            </a:extLst>
          </p:cNvPr>
          <p:cNvSpPr txBox="1"/>
          <p:nvPr/>
        </p:nvSpPr>
        <p:spPr>
          <a:xfrm>
            <a:off x="213358" y="1980945"/>
            <a:ext cx="55968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태양광 발전량 예측 모델</a:t>
            </a:r>
            <a:r>
              <a:rPr kumimoji="0" lang="en-US" altLang="ko-KR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: Neural Prophet</a:t>
            </a:r>
            <a:endParaRPr kumimoji="0" lang="ko-KR" altLang="en-US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79301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53D53AAB-C622-6110-EECC-EB362EB139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/>
              <a:t>데이터 모델링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525D0EED-9692-1FE6-69DA-BADAC7E67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2. </a:t>
            </a:r>
            <a:r>
              <a:rPr lang="ko-KR" altLang="en-US"/>
              <a:t>데이터 분석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4AE91DD-C27A-8772-1A5D-D67056A11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675ACA-5D0D-4814-8771-8433E4ABB4C5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C26F56B-3971-7175-2B88-FE0721780C31}"/>
              </a:ext>
            </a:extLst>
          </p:cNvPr>
          <p:cNvSpPr/>
          <p:nvPr/>
        </p:nvSpPr>
        <p:spPr>
          <a:xfrm>
            <a:off x="171449" y="1898197"/>
            <a:ext cx="8759193" cy="429940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07CACAF-0F06-8FDF-D313-8203C264E1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946" y="2471369"/>
            <a:ext cx="3579113" cy="35376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D10CDCA-6E3A-7664-84BB-5B6F52CA1131}"/>
              </a:ext>
            </a:extLst>
          </p:cNvPr>
          <p:cNvSpPr txBox="1"/>
          <p:nvPr/>
        </p:nvSpPr>
        <p:spPr>
          <a:xfrm>
            <a:off x="319704" y="1997682"/>
            <a:ext cx="42313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1</a:t>
            </a: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) </a:t>
            </a: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분석항목 정의 및 훈련</a:t>
            </a: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데이터 분할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911FAA6C-552B-2870-AC4E-4DC03F970E0C}"/>
              </a:ext>
            </a:extLst>
          </p:cNvPr>
          <p:cNvGrpSpPr/>
          <p:nvPr/>
        </p:nvGrpSpPr>
        <p:grpSpPr>
          <a:xfrm>
            <a:off x="4710403" y="2249958"/>
            <a:ext cx="3816179" cy="3803288"/>
            <a:chOff x="4592957" y="2212984"/>
            <a:chExt cx="3816179" cy="380328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1954B48-19A2-F3CC-E70C-B65A4A816279}"/>
                </a:ext>
              </a:extLst>
            </p:cNvPr>
            <p:cNvSpPr txBox="1"/>
            <p:nvPr/>
          </p:nvSpPr>
          <p:spPr>
            <a:xfrm>
              <a:off x="4592957" y="3108023"/>
              <a:ext cx="3816179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파일럿 분석에서의 분석항목은 시간별 발전량을 분석항목으로 선정</a:t>
              </a:r>
              <a:endPara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A2C50DBD-9F5A-1E1A-7E66-C1D07477D7D6}"/>
                </a:ext>
              </a:extLst>
            </p:cNvPr>
            <p:cNvSpPr/>
            <p:nvPr/>
          </p:nvSpPr>
          <p:spPr>
            <a:xfrm>
              <a:off x="4592958" y="2212984"/>
              <a:ext cx="3768026" cy="30805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0" dirty="0">
                  <a:solidFill>
                    <a:schemeClr val="bg1"/>
                  </a:solidFill>
                  <a:latin typeface="+mn-ea"/>
                </a:rPr>
                <a:t>1.</a:t>
              </a:r>
              <a:r>
                <a:rPr lang="ko-KR" altLang="en-US" sz="1000" b="0" dirty="0">
                  <a:solidFill>
                    <a:schemeClr val="bg1"/>
                  </a:solidFill>
                  <a:latin typeface="+mn-ea"/>
                </a:rPr>
                <a:t>분석항목 정의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F6D2173-C96A-7AC1-63A9-04EDA7F9C4F2}"/>
                </a:ext>
              </a:extLst>
            </p:cNvPr>
            <p:cNvSpPr/>
            <p:nvPr/>
          </p:nvSpPr>
          <p:spPr bwMode="auto">
            <a:xfrm>
              <a:off x="4592957" y="2598846"/>
              <a:ext cx="1737051" cy="390007"/>
            </a:xfrm>
            <a:prstGeom prst="rect">
              <a:avLst/>
            </a:prstGeom>
            <a:gradFill>
              <a:gsLst>
                <a:gs pos="100000">
                  <a:sysClr val="window" lastClr="FFFFFF">
                    <a:lumMod val="85000"/>
                  </a:sysClr>
                </a:gs>
                <a:gs pos="0">
                  <a:sysClr val="window" lastClr="FFFFFF"/>
                </a:gs>
              </a:gsLst>
              <a:lin ang="5400000" scaled="0"/>
            </a:gradFill>
            <a:ln w="3175">
              <a:solidFill>
                <a:sysClr val="window" lastClr="FFFFFF">
                  <a:lumMod val="75000"/>
                </a:sysClr>
              </a:solidFill>
              <a:round/>
              <a:headEnd/>
              <a:tailEnd/>
            </a:ln>
          </p:spPr>
          <p:txBody>
            <a:bodyPr wrap="square" lIns="99443" tIns="49724" rIns="99443" bIns="49724" anchor="ctr"/>
            <a:lstStyle/>
            <a:p>
              <a:pPr algn="ctr" defTabSz="496277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1000" b="0" kern="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+mn-ea"/>
                  <a:ea typeface="+mn-ea"/>
                  <a:cs typeface="Pretendard SemiBold" panose="02000703000000020004" pitchFamily="2" charset="-127"/>
                </a:rPr>
                <a:t>Time(</a:t>
              </a:r>
              <a:r>
                <a:rPr lang="ko-KR" altLang="en-US" sz="1000" b="0" kern="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+mn-ea"/>
                  <a:ea typeface="+mn-ea"/>
                  <a:cs typeface="Pretendard SemiBold" panose="02000703000000020004" pitchFamily="2" charset="-127"/>
                </a:rPr>
                <a:t>년도</a:t>
              </a:r>
              <a:r>
                <a:rPr lang="en-US" altLang="ko-KR" sz="1000" b="0" kern="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+mn-ea"/>
                  <a:ea typeface="+mn-ea"/>
                  <a:cs typeface="Pretendard SemiBold" panose="02000703000000020004" pitchFamily="2" charset="-127"/>
                </a:rPr>
                <a:t>/</a:t>
              </a:r>
              <a:r>
                <a:rPr lang="ko-KR" altLang="en-US" sz="1000" b="0" kern="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+mn-ea"/>
                  <a:ea typeface="+mn-ea"/>
                  <a:cs typeface="Pretendard SemiBold" panose="02000703000000020004" pitchFamily="2" charset="-127"/>
                </a:rPr>
                <a:t>월</a:t>
              </a:r>
              <a:r>
                <a:rPr lang="en-US" altLang="ko-KR" sz="1000" b="0" kern="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+mn-ea"/>
                  <a:ea typeface="+mn-ea"/>
                  <a:cs typeface="Pretendard SemiBold" panose="02000703000000020004" pitchFamily="2" charset="-127"/>
                </a:rPr>
                <a:t>/</a:t>
              </a:r>
              <a:r>
                <a:rPr lang="ko-KR" altLang="en-US" sz="1000" b="0" kern="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+mn-ea"/>
                  <a:ea typeface="+mn-ea"/>
                  <a:cs typeface="Pretendard SemiBold" panose="02000703000000020004" pitchFamily="2" charset="-127"/>
                </a:rPr>
                <a:t>일</a:t>
              </a:r>
              <a:r>
                <a:rPr lang="en-US" altLang="ko-KR" sz="1000" b="0" kern="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+mn-ea"/>
                  <a:ea typeface="+mn-ea"/>
                  <a:cs typeface="Pretendard SemiBold" panose="02000703000000020004" pitchFamily="2" charset="-127"/>
                </a:rPr>
                <a:t>)</a:t>
              </a:r>
              <a:endParaRPr lang="ko-KR" altLang="en-US" sz="1000" b="0" kern="0" dirty="0"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  <a:ea typeface="+mn-ea"/>
                <a:cs typeface="Pretendard SemiBold" panose="02000703000000020004" pitchFamily="2" charset="-127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24210CF7-0DB9-AD63-8B89-DEB1A8352FEB}"/>
                </a:ext>
              </a:extLst>
            </p:cNvPr>
            <p:cNvSpPr/>
            <p:nvPr/>
          </p:nvSpPr>
          <p:spPr bwMode="auto">
            <a:xfrm>
              <a:off x="6621541" y="2598846"/>
              <a:ext cx="1737051" cy="390007"/>
            </a:xfrm>
            <a:prstGeom prst="rect">
              <a:avLst/>
            </a:prstGeom>
            <a:gradFill>
              <a:gsLst>
                <a:gs pos="100000">
                  <a:sysClr val="window" lastClr="FFFFFF">
                    <a:lumMod val="85000"/>
                  </a:sysClr>
                </a:gs>
                <a:gs pos="0">
                  <a:sysClr val="window" lastClr="FFFFFF"/>
                </a:gs>
              </a:gsLst>
              <a:lin ang="5400000" scaled="0"/>
            </a:gradFill>
            <a:ln w="3175">
              <a:solidFill>
                <a:sysClr val="window" lastClr="FFFFFF">
                  <a:lumMod val="75000"/>
                </a:sysClr>
              </a:solidFill>
              <a:round/>
              <a:headEnd/>
              <a:tailEnd/>
            </a:ln>
          </p:spPr>
          <p:txBody>
            <a:bodyPr wrap="square" lIns="99443" tIns="49724" rIns="99443" bIns="49724" anchor="ctr"/>
            <a:lstStyle/>
            <a:p>
              <a:pPr algn="ctr" defTabSz="496277" fontAlgn="auto"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1000" b="0" kern="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+mn-ea"/>
                  <a:ea typeface="+mn-ea"/>
                  <a:cs typeface="Pretendard SemiBold" panose="02000703000000020004" pitchFamily="2" charset="-127"/>
                </a:rPr>
                <a:t>발전량</a:t>
              </a:r>
              <a:r>
                <a:rPr lang="en-US" altLang="ko-KR" sz="1000" b="0" kern="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+mn-ea"/>
                  <a:ea typeface="+mn-ea"/>
                  <a:cs typeface="Pretendard SemiBold" panose="02000703000000020004" pitchFamily="2" charset="-127"/>
                </a:rPr>
                <a:t>(kw)</a:t>
              </a:r>
              <a:endParaRPr lang="ko-KR" altLang="en-US" sz="1000" b="0" kern="0" dirty="0"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  <a:ea typeface="+mn-ea"/>
                <a:cs typeface="Pretendard SemiBold" panose="02000703000000020004" pitchFamily="2" charset="-127"/>
              </a:endParaRPr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178DFB71-C981-7D63-3282-656C7EC2C96A}"/>
                </a:ext>
              </a:extLst>
            </p:cNvPr>
            <p:cNvGrpSpPr/>
            <p:nvPr/>
          </p:nvGrpSpPr>
          <p:grpSpPr>
            <a:xfrm>
              <a:off x="4592958" y="3585395"/>
              <a:ext cx="3768026" cy="1072868"/>
              <a:chOff x="4873474" y="2800187"/>
              <a:chExt cx="3768026" cy="1072868"/>
            </a:xfrm>
          </p:grpSpPr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B2E68A53-6F5D-7522-F640-5A4C7B5FC949}"/>
                  </a:ext>
                </a:extLst>
              </p:cNvPr>
              <p:cNvSpPr/>
              <p:nvPr/>
            </p:nvSpPr>
            <p:spPr>
              <a:xfrm>
                <a:off x="4873474" y="2800187"/>
                <a:ext cx="3768026" cy="30805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b="0" dirty="0">
                    <a:solidFill>
                      <a:schemeClr val="bg1"/>
                    </a:solidFill>
                    <a:latin typeface="+mn-ea"/>
                  </a:rPr>
                  <a:t>2.</a:t>
                </a:r>
                <a:r>
                  <a:rPr lang="ko-KR" altLang="en-US" sz="1000" b="0" dirty="0">
                    <a:solidFill>
                      <a:schemeClr val="bg1"/>
                    </a:solidFill>
                    <a:latin typeface="+mn-ea"/>
                  </a:rPr>
                  <a:t>훈련 및 테스트 데이터 </a:t>
                </a:r>
                <a:r>
                  <a:rPr lang="en-US" altLang="ko-KR" sz="1000" b="0" dirty="0">
                    <a:solidFill>
                      <a:schemeClr val="bg1"/>
                    </a:solidFill>
                    <a:latin typeface="+mn-ea"/>
                  </a:rPr>
                  <a:t>Split</a:t>
                </a:r>
                <a:endParaRPr lang="ko-KR" altLang="en-US" sz="1000" b="0" dirty="0">
                  <a:solidFill>
                    <a:schemeClr val="bg1"/>
                  </a:solidFill>
                  <a:latin typeface="+mn-ea"/>
                </a:endParaRPr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532561D9-BB19-A943-505A-DA929EE6BC03}"/>
                  </a:ext>
                </a:extLst>
              </p:cNvPr>
              <p:cNvSpPr/>
              <p:nvPr/>
            </p:nvSpPr>
            <p:spPr bwMode="auto">
              <a:xfrm>
                <a:off x="4877487" y="3187509"/>
                <a:ext cx="1120641" cy="685546"/>
              </a:xfrm>
              <a:prstGeom prst="rect">
                <a:avLst/>
              </a:prstGeom>
              <a:gradFill>
                <a:gsLst>
                  <a:gs pos="100000">
                    <a:sysClr val="window" lastClr="FFFFFF">
                      <a:lumMod val="85000"/>
                    </a:sysClr>
                  </a:gs>
                  <a:gs pos="0">
                    <a:sysClr val="window" lastClr="FFFFFF"/>
                  </a:gs>
                </a:gsLst>
                <a:lin ang="5400000" scaled="0"/>
              </a:gradFill>
              <a:ln w="3175">
                <a:solidFill>
                  <a:sysClr val="window" lastClr="FFFFFF">
                    <a:lumMod val="75000"/>
                  </a:sysClr>
                </a:solidFill>
                <a:round/>
                <a:headEnd/>
                <a:tailEnd/>
              </a:ln>
            </p:spPr>
            <p:txBody>
              <a:bodyPr wrap="square" lIns="99443" tIns="49724" rIns="99443" bIns="49724" anchor="ctr"/>
              <a:lstStyle/>
              <a:p>
                <a:pPr algn="ctr" defTabSz="496277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ko-KR" altLang="en-US" sz="1000" b="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+mn-ea"/>
                    <a:ea typeface="+mn-ea"/>
                    <a:cs typeface="Pretendard SemiBold" panose="02000703000000020004" pitchFamily="2" charset="-127"/>
                  </a:rPr>
                  <a:t>전체 데이터 셋</a:t>
                </a:r>
                <a:endParaRPr lang="en-US" altLang="ko-KR" sz="1000" b="0" kern="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+mn-ea"/>
                  <a:ea typeface="+mn-ea"/>
                  <a:cs typeface="Pretendard SemiBold" panose="02000703000000020004" pitchFamily="2" charset="-127"/>
                </a:endParaRPr>
              </a:p>
              <a:p>
                <a:pPr algn="ctr" defTabSz="496277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ko-KR" sz="1000" b="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+mn-ea"/>
                    <a:ea typeface="+mn-ea"/>
                    <a:cs typeface="Pretendard SemiBold" panose="02000703000000020004" pitchFamily="2" charset="-127"/>
                  </a:rPr>
                  <a:t>(24564</a:t>
                </a:r>
                <a:r>
                  <a:rPr lang="ko-KR" altLang="en-US" sz="1000" b="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+mn-ea"/>
                    <a:ea typeface="+mn-ea"/>
                    <a:cs typeface="Pretendard SemiBold" panose="02000703000000020004" pitchFamily="2" charset="-127"/>
                  </a:rPr>
                  <a:t>개</a:t>
                </a:r>
                <a:r>
                  <a:rPr lang="en-US" altLang="ko-KR" sz="1000" b="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+mn-ea"/>
                    <a:ea typeface="+mn-ea"/>
                    <a:cs typeface="Pretendard SemiBold" panose="02000703000000020004" pitchFamily="2" charset="-127"/>
                  </a:rPr>
                  <a:t>)</a:t>
                </a:r>
                <a:endParaRPr lang="ko-KR" altLang="en-US" sz="1000" b="0" kern="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+mn-ea"/>
                  <a:ea typeface="+mn-ea"/>
                  <a:cs typeface="Pretendard SemiBold" panose="02000703000000020004" pitchFamily="2" charset="-127"/>
                </a:endParaRPr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315E76D8-B55C-7D88-0A64-C7FAB0200323}"/>
                  </a:ext>
                </a:extLst>
              </p:cNvPr>
              <p:cNvSpPr/>
              <p:nvPr/>
            </p:nvSpPr>
            <p:spPr bwMode="auto">
              <a:xfrm>
                <a:off x="6339779" y="3187509"/>
                <a:ext cx="1120641" cy="318639"/>
              </a:xfrm>
              <a:prstGeom prst="rect">
                <a:avLst/>
              </a:prstGeom>
              <a:gradFill>
                <a:gsLst>
                  <a:gs pos="100000">
                    <a:sysClr val="window" lastClr="FFFFFF">
                      <a:lumMod val="85000"/>
                    </a:sysClr>
                  </a:gs>
                  <a:gs pos="0">
                    <a:sysClr val="window" lastClr="FFFFFF"/>
                  </a:gs>
                </a:gsLst>
                <a:lin ang="5400000" scaled="0"/>
              </a:gradFill>
              <a:ln w="3175">
                <a:solidFill>
                  <a:sysClr val="window" lastClr="FFFFFF">
                    <a:lumMod val="75000"/>
                  </a:sysClr>
                </a:solidFill>
                <a:round/>
                <a:headEnd/>
                <a:tailEnd/>
              </a:ln>
            </p:spPr>
            <p:txBody>
              <a:bodyPr wrap="square" lIns="99443" tIns="49724" rIns="99443" bIns="49724" anchor="ctr"/>
              <a:lstStyle/>
              <a:p>
                <a:pPr algn="ctr" defTabSz="496277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ko-KR" altLang="en-US" sz="1000" b="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+mn-ea"/>
                    <a:ea typeface="+mn-ea"/>
                    <a:cs typeface="Pretendard SemiBold" panose="02000703000000020004" pitchFamily="2" charset="-127"/>
                  </a:rPr>
                  <a:t>훈련 데이터</a:t>
                </a:r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6B7C81A6-47B3-DC8E-57D1-5C6BA4F3E404}"/>
                  </a:ext>
                </a:extLst>
              </p:cNvPr>
              <p:cNvSpPr/>
              <p:nvPr/>
            </p:nvSpPr>
            <p:spPr bwMode="auto">
              <a:xfrm>
                <a:off x="6339779" y="3554416"/>
                <a:ext cx="1120641" cy="318639"/>
              </a:xfrm>
              <a:prstGeom prst="rect">
                <a:avLst/>
              </a:prstGeom>
              <a:gradFill>
                <a:gsLst>
                  <a:gs pos="100000">
                    <a:sysClr val="window" lastClr="FFFFFF">
                      <a:lumMod val="85000"/>
                    </a:sysClr>
                  </a:gs>
                  <a:gs pos="0">
                    <a:sysClr val="window" lastClr="FFFFFF"/>
                  </a:gs>
                </a:gsLst>
                <a:lin ang="5400000" scaled="0"/>
              </a:gradFill>
              <a:ln w="3175">
                <a:solidFill>
                  <a:sysClr val="window" lastClr="FFFFFF">
                    <a:lumMod val="75000"/>
                  </a:sysClr>
                </a:solidFill>
                <a:round/>
                <a:headEnd/>
                <a:tailEnd/>
              </a:ln>
            </p:spPr>
            <p:txBody>
              <a:bodyPr wrap="square" lIns="99443" tIns="49724" rIns="99443" bIns="49724" anchor="ctr"/>
              <a:lstStyle/>
              <a:p>
                <a:pPr algn="ctr" defTabSz="496277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ko-KR" altLang="en-US" sz="1000" b="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+mn-ea"/>
                    <a:ea typeface="+mn-ea"/>
                    <a:cs typeface="Pretendard SemiBold" panose="02000703000000020004" pitchFamily="2" charset="-127"/>
                  </a:rPr>
                  <a:t>테스트 데이터</a:t>
                </a:r>
              </a:p>
            </p:txBody>
          </p:sp>
          <p:sp>
            <p:nvSpPr>
              <p:cNvPr id="17" name="화살표: 오른쪽 16">
                <a:extLst>
                  <a:ext uri="{FF2B5EF4-FFF2-40B4-BE49-F238E27FC236}">
                    <a16:creationId xmlns:a16="http://schemas.microsoft.com/office/drawing/2014/main" id="{806F8D10-B704-A192-29A7-5477FF477C53}"/>
                  </a:ext>
                </a:extLst>
              </p:cNvPr>
              <p:cNvSpPr/>
              <p:nvPr/>
            </p:nvSpPr>
            <p:spPr bwMode="auto">
              <a:xfrm>
                <a:off x="6044295" y="3356127"/>
                <a:ext cx="221924" cy="365195"/>
              </a:xfrm>
              <a:prstGeom prst="rightArrow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1" hangingPunct="1">
                  <a:lnSpc>
                    <a:spcPct val="120000"/>
                  </a:lnSpc>
                  <a:spcBef>
                    <a:spcPts val="6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endParaRPr>
              </a:p>
            </p:txBody>
          </p:sp>
          <p:sp>
            <p:nvSpPr>
              <p:cNvPr id="18" name="화살표: 오른쪽 17">
                <a:extLst>
                  <a:ext uri="{FF2B5EF4-FFF2-40B4-BE49-F238E27FC236}">
                    <a16:creationId xmlns:a16="http://schemas.microsoft.com/office/drawing/2014/main" id="{7EAAFD7D-26F9-CD1D-8020-FD88A43E48D0}"/>
                  </a:ext>
                </a:extLst>
              </p:cNvPr>
              <p:cNvSpPr/>
              <p:nvPr/>
            </p:nvSpPr>
            <p:spPr bwMode="auto">
              <a:xfrm>
                <a:off x="7533980" y="3356127"/>
                <a:ext cx="221924" cy="365195"/>
              </a:xfrm>
              <a:prstGeom prst="rightArrow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1" hangingPunct="1">
                  <a:lnSpc>
                    <a:spcPct val="120000"/>
                  </a:lnSpc>
                  <a:spcBef>
                    <a:spcPts val="6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endParaRPr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B29216B5-F2C2-2BF4-6839-7A7BCA1DA233}"/>
                  </a:ext>
                </a:extLst>
              </p:cNvPr>
              <p:cNvSpPr/>
              <p:nvPr/>
            </p:nvSpPr>
            <p:spPr bwMode="auto">
              <a:xfrm>
                <a:off x="7829465" y="3187509"/>
                <a:ext cx="809644" cy="318639"/>
              </a:xfrm>
              <a:prstGeom prst="rect">
                <a:avLst/>
              </a:prstGeom>
              <a:gradFill>
                <a:gsLst>
                  <a:gs pos="100000">
                    <a:sysClr val="window" lastClr="FFFFFF">
                      <a:lumMod val="85000"/>
                    </a:sysClr>
                  </a:gs>
                  <a:gs pos="0">
                    <a:sysClr val="window" lastClr="FFFFFF"/>
                  </a:gs>
                </a:gsLst>
                <a:lin ang="5400000" scaled="0"/>
              </a:gradFill>
              <a:ln w="3175">
                <a:solidFill>
                  <a:sysClr val="window" lastClr="FFFFFF">
                    <a:lumMod val="75000"/>
                  </a:sysClr>
                </a:solidFill>
                <a:round/>
                <a:headEnd/>
                <a:tailEnd/>
              </a:ln>
            </p:spPr>
            <p:txBody>
              <a:bodyPr wrap="square" lIns="99443" tIns="49724" rIns="99443" bIns="49724" anchor="ctr"/>
              <a:lstStyle/>
              <a:p>
                <a:pPr algn="ctr" defTabSz="496277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ko-KR" sz="1000" b="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+mn-ea"/>
                    <a:ea typeface="+mn-ea"/>
                    <a:cs typeface="Pretendard SemiBold" panose="02000703000000020004" pitchFamily="2" charset="-127"/>
                  </a:rPr>
                  <a:t>22448</a:t>
                </a:r>
                <a:r>
                  <a:rPr lang="ko-KR" altLang="en-US" sz="1000" b="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+mn-ea"/>
                    <a:ea typeface="+mn-ea"/>
                    <a:cs typeface="Pretendard SemiBold" panose="02000703000000020004" pitchFamily="2" charset="-127"/>
                  </a:rPr>
                  <a:t>개</a:t>
                </a:r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EB01208B-DEB9-AE2C-1237-521D7A5A5B6D}"/>
                  </a:ext>
                </a:extLst>
              </p:cNvPr>
              <p:cNvSpPr/>
              <p:nvPr/>
            </p:nvSpPr>
            <p:spPr bwMode="auto">
              <a:xfrm>
                <a:off x="7829465" y="3554416"/>
                <a:ext cx="809644" cy="318639"/>
              </a:xfrm>
              <a:prstGeom prst="rect">
                <a:avLst/>
              </a:prstGeom>
              <a:gradFill>
                <a:gsLst>
                  <a:gs pos="100000">
                    <a:sysClr val="window" lastClr="FFFFFF">
                      <a:lumMod val="85000"/>
                    </a:sysClr>
                  </a:gs>
                  <a:gs pos="0">
                    <a:sysClr val="window" lastClr="FFFFFF"/>
                  </a:gs>
                </a:gsLst>
                <a:lin ang="5400000" scaled="0"/>
              </a:gradFill>
              <a:ln w="3175">
                <a:solidFill>
                  <a:sysClr val="window" lastClr="FFFFFF">
                    <a:lumMod val="75000"/>
                  </a:sysClr>
                </a:solidFill>
                <a:round/>
                <a:headEnd/>
                <a:tailEnd/>
              </a:ln>
            </p:spPr>
            <p:txBody>
              <a:bodyPr wrap="square" lIns="99443" tIns="49724" rIns="99443" bIns="49724" anchor="ctr"/>
              <a:lstStyle/>
              <a:p>
                <a:pPr algn="ctr" defTabSz="496277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ko-KR" sz="1000" b="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+mn-ea"/>
                    <a:ea typeface="+mn-ea"/>
                    <a:cs typeface="Pretendard SemiBold" panose="02000703000000020004" pitchFamily="2" charset="-127"/>
                  </a:rPr>
                  <a:t>2116</a:t>
                </a:r>
                <a:r>
                  <a:rPr lang="ko-KR" altLang="en-US" sz="1000" b="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+mn-ea"/>
                    <a:ea typeface="+mn-ea"/>
                    <a:cs typeface="Pretendard SemiBold" panose="02000703000000020004" pitchFamily="2" charset="-127"/>
                  </a:rPr>
                  <a:t>개</a:t>
                </a:r>
              </a:p>
            </p:txBody>
          </p: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A7F2BB8-6176-70E1-E10D-015B0FB8581A}"/>
                </a:ext>
              </a:extLst>
            </p:cNvPr>
            <p:cNvSpPr txBox="1"/>
            <p:nvPr/>
          </p:nvSpPr>
          <p:spPr>
            <a:xfrm>
              <a:off x="4592957" y="4815943"/>
              <a:ext cx="3816179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훈련데이터 기간</a:t>
              </a:r>
              <a:r>
                <a:rPr lang="en-US" altLang="ko-KR" sz="1200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  <a:sym typeface="Wingdings" panose="05000000000000000000" pitchFamily="2" charset="2"/>
                </a:rPr>
                <a:t>:  </a:t>
              </a:r>
              <a:r>
                <a:rPr lang="en-US" altLang="ko-KR" sz="1200" b="1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  <a:sym typeface="Wingdings" panose="05000000000000000000" pitchFamily="2" charset="2"/>
                </a:rPr>
                <a:t>1073</a:t>
              </a:r>
              <a:r>
                <a:rPr lang="ko-KR" altLang="en-US" sz="1200" b="1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  <a:sym typeface="Wingdings" panose="05000000000000000000" pitchFamily="2" charset="2"/>
                </a:rPr>
                <a:t>일 </a:t>
              </a:r>
              <a:r>
                <a:rPr lang="en-US" altLang="ko-KR" sz="1200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  <a:sym typeface="Wingdings" panose="05000000000000000000" pitchFamily="2" charset="2"/>
                </a:rPr>
                <a:t>(2018-03-01~2020-10-31</a:t>
              </a: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  <a:sym typeface="Wingdings" panose="05000000000000000000" pitchFamily="2" charset="2"/>
                </a:rPr>
                <a:t>)</a:t>
              </a:r>
              <a:endPara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1200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테스트데이터 기간</a:t>
              </a:r>
              <a:r>
                <a:rPr lang="en-US" altLang="ko-KR" sz="1200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: </a:t>
              </a:r>
              <a:r>
                <a:rPr lang="en-US" altLang="ko-KR" sz="1200" b="1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92</a:t>
              </a:r>
              <a:r>
                <a:rPr lang="ko-KR" altLang="en-US" sz="1200" b="1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일 </a:t>
              </a:r>
              <a:r>
                <a:rPr lang="en-US" altLang="ko-KR" sz="1200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(2020-11-01~2021-01-31)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Neural Prophet </a:t>
              </a:r>
              <a:r>
                <a:rPr kumimoji="0" lang="ko-KR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모델이 최대한 많은 데이터를 학습</a:t>
              </a:r>
              <a:r>
                <a:rPr kumimoji="0" lang="ko-KR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하고 </a:t>
              </a:r>
              <a:r>
                <a:rPr kumimoji="0" lang="ko-KR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파라미터를 최적화 </a:t>
              </a:r>
              <a:r>
                <a:rPr kumimoji="0" lang="ko-KR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시키는 것이 중요하기 때문에</a:t>
              </a:r>
              <a:endPara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훈련 데이터와 테스트 데이터의 비율은 약 </a:t>
              </a:r>
              <a:r>
                <a:rPr kumimoji="0" lang="en-US" altLang="ko-KR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9:1 </a:t>
              </a:r>
              <a:r>
                <a:rPr kumimoji="0" lang="ko-KR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비율</a:t>
              </a:r>
              <a:r>
                <a:rPr kumimoji="0" lang="ko-KR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로 설정</a:t>
              </a: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462455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53D53AAB-C622-6110-EECC-EB362EB139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/>
              <a:t>데이터 모델링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525D0EED-9692-1FE6-69DA-BADAC7E67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2. </a:t>
            </a:r>
            <a:r>
              <a:rPr lang="ko-KR" altLang="en-US"/>
              <a:t>데이터 분석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4AE91DD-C27A-8772-1A5D-D67056A11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675ACA-5D0D-4814-8771-8433E4ABB4C5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C26F56B-3971-7175-2B88-FE0721780C31}"/>
              </a:ext>
            </a:extLst>
          </p:cNvPr>
          <p:cNvSpPr/>
          <p:nvPr/>
        </p:nvSpPr>
        <p:spPr>
          <a:xfrm>
            <a:off x="171449" y="1898197"/>
            <a:ext cx="8759193" cy="429940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10CDCA-6E3A-7664-84BB-5B6F52CA1131}"/>
              </a:ext>
            </a:extLst>
          </p:cNvPr>
          <p:cNvSpPr txBox="1"/>
          <p:nvPr/>
        </p:nvSpPr>
        <p:spPr>
          <a:xfrm>
            <a:off x="319704" y="1997682"/>
            <a:ext cx="42313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2)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훈련데이터 </a:t>
            </a: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모델 학습 과정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B1B832-E0A8-51D8-C0BA-28DBFE3B6244}"/>
              </a:ext>
            </a:extLst>
          </p:cNvPr>
          <p:cNvSpPr txBox="1"/>
          <p:nvPr/>
        </p:nvSpPr>
        <p:spPr>
          <a:xfrm>
            <a:off x="188564" y="4680118"/>
            <a:ext cx="869826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-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모델 훈련을 반복하면서 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MAE(</a:t>
            </a: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평균절대오차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)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RSME (</a:t>
            </a: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평균 제곱근 편차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)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두개의 측정지표 감소하는지 확인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-</a:t>
            </a:r>
            <a:r>
              <a:rPr lang="ko-KR" altLang="en-US" sz="1200" b="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훈련데이터 </a:t>
            </a:r>
            <a:r>
              <a:rPr lang="ko-KR" altLang="en-US" sz="1200" b="1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예측값과</a:t>
            </a:r>
            <a:r>
              <a:rPr lang="ko-KR" altLang="en-US" sz="1200" b="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 </a:t>
            </a:r>
            <a:r>
              <a:rPr lang="ko-KR" altLang="en-US" sz="1200" b="1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실제값의</a:t>
            </a:r>
            <a:r>
              <a:rPr lang="ko-KR" altLang="en-US" sz="1200" b="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 비교</a:t>
            </a:r>
            <a:r>
              <a:rPr lang="ko-KR" altLang="en-US" sz="12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를 통해 모델이 </a:t>
            </a:r>
            <a:r>
              <a:rPr lang="ko-KR" altLang="en-US" sz="1200" b="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태양광 발전량의 패턴을 전반적으로 예측가능한지 </a:t>
            </a:r>
            <a:r>
              <a:rPr lang="ko-KR" altLang="en-US" sz="12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확인</a:t>
            </a:r>
            <a:r>
              <a:rPr lang="en-US" altLang="ko-KR" sz="12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solidFill>
                <a:prstClr val="black"/>
              </a:solidFill>
              <a:latin typeface="Calibri" panose="020F0502020204030204"/>
              <a:ea typeface="맑은 고딕" panose="020B0503020000020004" pitchFamily="50" charset="-127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-</a:t>
            </a:r>
            <a:r>
              <a:rPr lang="en-US" altLang="ko-KR" sz="12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Pilot</a:t>
            </a:r>
            <a:r>
              <a:rPr lang="ko-KR" altLang="en-US" sz="12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분석에서는 테스트 데이터의 기간에 해당하는 </a:t>
            </a:r>
            <a:r>
              <a:rPr lang="en-US" altLang="ko-KR" sz="12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92</a:t>
            </a:r>
            <a:r>
              <a:rPr lang="ko-KR" altLang="en-US" sz="12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일을 예측 기간으로 설정하였지만</a:t>
            </a:r>
            <a:r>
              <a:rPr lang="en-US" altLang="ko-KR" sz="12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 </a:t>
            </a:r>
            <a:r>
              <a:rPr lang="ko-KR" altLang="en-US" sz="1200" b="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예측기간은 연구자가 자유롭게 </a:t>
            </a:r>
            <a:r>
              <a:rPr lang="ko-KR" altLang="en-US" sz="1200" b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설정이 가능</a:t>
            </a:r>
            <a:r>
              <a:rPr lang="en-US" altLang="ko-KR" sz="120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.</a:t>
            </a:r>
            <a:endParaRPr lang="en-US" altLang="ko-KR" sz="1200" dirty="0">
              <a:solidFill>
                <a:prstClr val="black"/>
              </a:solidFill>
              <a:latin typeface="Calibri" panose="020F0502020204030204"/>
              <a:ea typeface="맑은 고딕" panose="020B0503020000020004" pitchFamily="50" charset="-127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-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모델 예측력을 향상시키기 위해서는 모델 </a:t>
            </a:r>
            <a:r>
              <a:rPr kumimoji="0" lang="ko-KR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하이퍼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 파라미터를 조정하고 필요하다면 </a:t>
            </a:r>
            <a:r>
              <a:rPr kumimoji="0" lang="ko-KR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발전량외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독립변인을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 추가하여 분석 진행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A23D815C-0C19-26AE-8E38-12D7C31C8B3B}"/>
              </a:ext>
            </a:extLst>
          </p:cNvPr>
          <p:cNvGrpSpPr/>
          <p:nvPr/>
        </p:nvGrpSpPr>
        <p:grpSpPr>
          <a:xfrm>
            <a:off x="336647" y="2344790"/>
            <a:ext cx="8428796" cy="2297904"/>
            <a:chOff x="336647" y="2525765"/>
            <a:chExt cx="8428796" cy="2297904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DA32C4A2-DC16-13D2-107B-326312856536}"/>
                </a:ext>
              </a:extLst>
            </p:cNvPr>
            <p:cNvGrpSpPr/>
            <p:nvPr/>
          </p:nvGrpSpPr>
          <p:grpSpPr>
            <a:xfrm>
              <a:off x="336647" y="2787189"/>
              <a:ext cx="8428796" cy="2036480"/>
              <a:chOff x="4699300" y="2224050"/>
              <a:chExt cx="8428796" cy="2036480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A8288342-FEC4-E909-1179-DAA1BEFDAE2C}"/>
                  </a:ext>
                </a:extLst>
              </p:cNvPr>
              <p:cNvSpPr/>
              <p:nvPr/>
            </p:nvSpPr>
            <p:spPr>
              <a:xfrm>
                <a:off x="4699300" y="2224050"/>
                <a:ext cx="1579532" cy="28592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b="0" dirty="0">
                    <a:solidFill>
                      <a:schemeClr val="bg1"/>
                    </a:solidFill>
                    <a:latin typeface="+mn-ea"/>
                  </a:rPr>
                  <a:t>1.</a:t>
                </a:r>
                <a:r>
                  <a:rPr lang="ko-KR" altLang="en-US" sz="900" b="0" dirty="0">
                    <a:solidFill>
                      <a:schemeClr val="bg1"/>
                    </a:solidFill>
                    <a:latin typeface="+mn-ea"/>
                  </a:rPr>
                  <a:t>데이터 특성 파악</a:t>
                </a:r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AB9BDB55-D56D-C20C-95B4-87B6E6B07C96}"/>
                  </a:ext>
                </a:extLst>
              </p:cNvPr>
              <p:cNvSpPr/>
              <p:nvPr/>
            </p:nvSpPr>
            <p:spPr bwMode="auto">
              <a:xfrm>
                <a:off x="4699300" y="2945399"/>
                <a:ext cx="1579532" cy="251159"/>
              </a:xfrm>
              <a:prstGeom prst="rect">
                <a:avLst/>
              </a:prstGeom>
              <a:gradFill>
                <a:gsLst>
                  <a:gs pos="100000">
                    <a:sysClr val="window" lastClr="FFFFFF">
                      <a:lumMod val="85000"/>
                    </a:sysClr>
                  </a:gs>
                  <a:gs pos="0">
                    <a:sysClr val="window" lastClr="FFFFFF"/>
                  </a:gs>
                </a:gsLst>
                <a:lin ang="5400000" scaled="0"/>
              </a:gradFill>
              <a:ln w="3175">
                <a:solidFill>
                  <a:sysClr val="window" lastClr="FFFFFF">
                    <a:lumMod val="75000"/>
                  </a:sysClr>
                </a:solidFill>
                <a:round/>
                <a:headEnd/>
                <a:tailEnd/>
              </a:ln>
            </p:spPr>
            <p:txBody>
              <a:bodyPr wrap="square" lIns="99443" tIns="49724" rIns="99443" bIns="49724" anchor="ctr"/>
              <a:lstStyle/>
              <a:p>
                <a:pPr algn="ctr" defTabSz="496277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ko-KR" altLang="en-US" sz="1000" b="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+mn-ea"/>
                    <a:ea typeface="+mn-ea"/>
                    <a:cs typeface="Pretendard SemiBold" panose="02000703000000020004" pitchFamily="2" charset="-127"/>
                  </a:rPr>
                  <a:t>년간 계절성</a:t>
                </a: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9443D4D1-1C58-AEC7-B9A8-C9BC6228F9AE}"/>
                  </a:ext>
                </a:extLst>
              </p:cNvPr>
              <p:cNvSpPr/>
              <p:nvPr/>
            </p:nvSpPr>
            <p:spPr bwMode="auto">
              <a:xfrm>
                <a:off x="4699300" y="3304808"/>
                <a:ext cx="1579532" cy="251159"/>
              </a:xfrm>
              <a:prstGeom prst="rect">
                <a:avLst/>
              </a:prstGeom>
              <a:gradFill>
                <a:gsLst>
                  <a:gs pos="100000">
                    <a:sysClr val="window" lastClr="FFFFFF">
                      <a:lumMod val="85000"/>
                    </a:sysClr>
                  </a:gs>
                  <a:gs pos="0">
                    <a:sysClr val="window" lastClr="FFFFFF"/>
                  </a:gs>
                </a:gsLst>
                <a:lin ang="5400000" scaled="0"/>
              </a:gradFill>
              <a:ln w="3175">
                <a:solidFill>
                  <a:sysClr val="window" lastClr="FFFFFF">
                    <a:lumMod val="75000"/>
                  </a:sysClr>
                </a:solidFill>
                <a:round/>
                <a:headEnd/>
                <a:tailEnd/>
              </a:ln>
            </p:spPr>
            <p:txBody>
              <a:bodyPr wrap="square" lIns="99443" tIns="49724" rIns="99443" bIns="49724" anchor="ctr"/>
              <a:lstStyle/>
              <a:p>
                <a:pPr algn="ctr" defTabSz="496277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ko-KR" altLang="en-US" sz="1000" b="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+mn-ea"/>
                    <a:ea typeface="+mn-ea"/>
                    <a:cs typeface="Pretendard SemiBold" panose="02000703000000020004" pitchFamily="2" charset="-127"/>
                  </a:rPr>
                  <a:t>월간 계절성</a:t>
                </a:r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D2E8A105-8D45-1BBA-92D9-6531DF5BCD20}"/>
                  </a:ext>
                </a:extLst>
              </p:cNvPr>
              <p:cNvSpPr/>
              <p:nvPr/>
            </p:nvSpPr>
            <p:spPr bwMode="auto">
              <a:xfrm>
                <a:off x="4699300" y="3664269"/>
                <a:ext cx="1579532" cy="251159"/>
              </a:xfrm>
              <a:prstGeom prst="rect">
                <a:avLst/>
              </a:prstGeom>
              <a:gradFill>
                <a:gsLst>
                  <a:gs pos="100000">
                    <a:sysClr val="window" lastClr="FFFFFF">
                      <a:lumMod val="85000"/>
                    </a:sysClr>
                  </a:gs>
                  <a:gs pos="0">
                    <a:sysClr val="window" lastClr="FFFFFF"/>
                  </a:gs>
                </a:gsLst>
                <a:lin ang="5400000" scaled="0"/>
              </a:gradFill>
              <a:ln w="3175">
                <a:solidFill>
                  <a:sysClr val="window" lastClr="FFFFFF">
                    <a:lumMod val="75000"/>
                  </a:sysClr>
                </a:solidFill>
                <a:round/>
                <a:headEnd/>
                <a:tailEnd/>
              </a:ln>
            </p:spPr>
            <p:txBody>
              <a:bodyPr wrap="square" lIns="99443" tIns="49724" rIns="99443" bIns="49724" anchor="ctr"/>
              <a:lstStyle/>
              <a:p>
                <a:pPr algn="ctr" defTabSz="496277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ko-KR" altLang="en-US" sz="1000" b="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+mn-ea"/>
                    <a:ea typeface="+mn-ea"/>
                    <a:cs typeface="Pretendard SemiBold" panose="02000703000000020004" pitchFamily="2" charset="-127"/>
                  </a:rPr>
                  <a:t>일간 계절성</a:t>
                </a:r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05947DFD-6079-20ED-E932-232817900675}"/>
                  </a:ext>
                </a:extLst>
              </p:cNvPr>
              <p:cNvSpPr/>
              <p:nvPr/>
            </p:nvSpPr>
            <p:spPr>
              <a:xfrm>
                <a:off x="6808748" y="2224050"/>
                <a:ext cx="4379594" cy="28592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b="0" dirty="0">
                    <a:solidFill>
                      <a:schemeClr val="bg1"/>
                    </a:solidFill>
                    <a:latin typeface="+mn-ea"/>
                  </a:rPr>
                  <a:t>2. </a:t>
                </a:r>
                <a:r>
                  <a:rPr lang="ko-KR" altLang="en-US" sz="900" b="0" dirty="0">
                    <a:solidFill>
                      <a:schemeClr val="bg1"/>
                    </a:solidFill>
                    <a:latin typeface="+mn-ea"/>
                  </a:rPr>
                  <a:t>데이터 분석 결과 도출 및 시각화</a:t>
                </a:r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5A1DBE87-75DF-938C-E0A0-0BF4DFA64A27}"/>
                  </a:ext>
                </a:extLst>
              </p:cNvPr>
              <p:cNvSpPr/>
              <p:nvPr/>
            </p:nvSpPr>
            <p:spPr bwMode="auto">
              <a:xfrm>
                <a:off x="4699300" y="2581539"/>
                <a:ext cx="1579532" cy="251159"/>
              </a:xfrm>
              <a:prstGeom prst="rect">
                <a:avLst/>
              </a:prstGeom>
              <a:gradFill>
                <a:gsLst>
                  <a:gs pos="100000">
                    <a:sysClr val="window" lastClr="FFFFFF">
                      <a:lumMod val="85000"/>
                    </a:sysClr>
                  </a:gs>
                  <a:gs pos="0">
                    <a:sysClr val="window" lastClr="FFFFFF"/>
                  </a:gs>
                </a:gsLst>
                <a:lin ang="5400000" scaled="0"/>
              </a:gradFill>
              <a:ln w="3175">
                <a:solidFill>
                  <a:sysClr val="window" lastClr="FFFFFF">
                    <a:lumMod val="75000"/>
                  </a:sysClr>
                </a:solidFill>
                <a:round/>
                <a:headEnd/>
                <a:tailEnd/>
              </a:ln>
            </p:spPr>
            <p:txBody>
              <a:bodyPr wrap="square" lIns="99443" tIns="49724" rIns="99443" bIns="49724" anchor="ctr"/>
              <a:lstStyle/>
              <a:p>
                <a:pPr algn="ctr" defTabSz="496277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ko-KR" altLang="en-US" sz="1000" b="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+mn-ea"/>
                    <a:ea typeface="+mn-ea"/>
                    <a:cs typeface="Pretendard SemiBold" panose="02000703000000020004" pitchFamily="2" charset="-127"/>
                  </a:rPr>
                  <a:t>발전량 추세</a:t>
                </a:r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8DEAD663-6A58-F1F7-8C20-81DD807D2A22}"/>
                  </a:ext>
                </a:extLst>
              </p:cNvPr>
              <p:cNvSpPr/>
              <p:nvPr/>
            </p:nvSpPr>
            <p:spPr bwMode="auto">
              <a:xfrm>
                <a:off x="4699300" y="4009371"/>
                <a:ext cx="1579532" cy="251159"/>
              </a:xfrm>
              <a:prstGeom prst="rect">
                <a:avLst/>
              </a:prstGeom>
              <a:gradFill>
                <a:gsLst>
                  <a:gs pos="100000">
                    <a:sysClr val="window" lastClr="FFFFFF">
                      <a:lumMod val="85000"/>
                    </a:sysClr>
                  </a:gs>
                  <a:gs pos="0">
                    <a:sysClr val="window" lastClr="FFFFFF"/>
                  </a:gs>
                </a:gsLst>
                <a:lin ang="5400000" scaled="0"/>
              </a:gradFill>
              <a:ln w="3175">
                <a:solidFill>
                  <a:sysClr val="window" lastClr="FFFFFF">
                    <a:lumMod val="75000"/>
                  </a:sysClr>
                </a:solidFill>
                <a:round/>
                <a:headEnd/>
                <a:tailEnd/>
              </a:ln>
            </p:spPr>
            <p:txBody>
              <a:bodyPr wrap="square" lIns="99443" tIns="49724" rIns="99443" bIns="49724" anchor="ctr"/>
              <a:lstStyle/>
              <a:p>
                <a:pPr algn="ctr" defTabSz="496277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ko-KR" sz="1000" b="0" kern="0" dirty="0" err="1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+mn-ea"/>
                    <a:ea typeface="+mn-ea"/>
                    <a:cs typeface="Pretendard SemiBold" panose="02000703000000020004" pitchFamily="2" charset="-127"/>
                  </a:rPr>
                  <a:t>Etc</a:t>
                </a:r>
                <a:endParaRPr lang="ko-KR" altLang="en-US" sz="1000" b="0" kern="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+mn-ea"/>
                  <a:ea typeface="+mn-ea"/>
                  <a:cs typeface="Pretendard SemiBold" panose="02000703000000020004" pitchFamily="2" charset="-127"/>
                </a:endParaRPr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E2F06509-384E-AFD4-308D-E480741DF596}"/>
                  </a:ext>
                </a:extLst>
              </p:cNvPr>
              <p:cNvSpPr/>
              <p:nvPr/>
            </p:nvSpPr>
            <p:spPr>
              <a:xfrm>
                <a:off x="11526117" y="2224050"/>
                <a:ext cx="1601979" cy="28592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b="0" dirty="0">
                    <a:solidFill>
                      <a:schemeClr val="bg1"/>
                    </a:solidFill>
                    <a:latin typeface="+mn-ea"/>
                  </a:rPr>
                  <a:t>3. </a:t>
                </a:r>
                <a:r>
                  <a:rPr lang="ko-KR" altLang="en-US" sz="900" b="0" dirty="0">
                    <a:solidFill>
                      <a:schemeClr val="bg1"/>
                    </a:solidFill>
                    <a:latin typeface="+mn-ea"/>
                  </a:rPr>
                  <a:t>모델 최적화 </a:t>
                </a:r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67ADB888-7D6E-653D-40B4-9EFB217CD9AF}"/>
                  </a:ext>
                </a:extLst>
              </p:cNvPr>
              <p:cNvSpPr/>
              <p:nvPr/>
            </p:nvSpPr>
            <p:spPr bwMode="auto">
              <a:xfrm>
                <a:off x="11537340" y="2581539"/>
                <a:ext cx="1579532" cy="251159"/>
              </a:xfrm>
              <a:prstGeom prst="rect">
                <a:avLst/>
              </a:prstGeom>
              <a:gradFill>
                <a:gsLst>
                  <a:gs pos="100000">
                    <a:sysClr val="window" lastClr="FFFFFF">
                      <a:lumMod val="85000"/>
                    </a:sysClr>
                  </a:gs>
                  <a:gs pos="0">
                    <a:sysClr val="window" lastClr="FFFFFF"/>
                  </a:gs>
                </a:gsLst>
                <a:lin ang="5400000" scaled="0"/>
              </a:gradFill>
              <a:ln w="3175">
                <a:solidFill>
                  <a:sysClr val="window" lastClr="FFFFFF">
                    <a:lumMod val="75000"/>
                  </a:sysClr>
                </a:solidFill>
                <a:round/>
                <a:headEnd/>
                <a:tailEnd/>
              </a:ln>
            </p:spPr>
            <p:txBody>
              <a:bodyPr wrap="square" lIns="99443" tIns="49724" rIns="99443" bIns="49724" anchor="ctr"/>
              <a:lstStyle/>
              <a:p>
                <a:pPr algn="ctr" defTabSz="496277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ko-KR" altLang="en-US" sz="1000" b="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+mn-ea"/>
                    <a:ea typeface="+mn-ea"/>
                    <a:cs typeface="Pretendard SemiBold" panose="02000703000000020004" pitchFamily="2" charset="-127"/>
                  </a:rPr>
                  <a:t>모델 반복횟수 조정</a:t>
                </a:r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433B6240-7736-828E-B22E-12FAFFEA22D3}"/>
                  </a:ext>
                </a:extLst>
              </p:cNvPr>
              <p:cNvSpPr/>
              <p:nvPr/>
            </p:nvSpPr>
            <p:spPr bwMode="auto">
              <a:xfrm>
                <a:off x="11537340" y="2937703"/>
                <a:ext cx="1579532" cy="251159"/>
              </a:xfrm>
              <a:prstGeom prst="rect">
                <a:avLst/>
              </a:prstGeom>
              <a:gradFill>
                <a:gsLst>
                  <a:gs pos="100000">
                    <a:sysClr val="window" lastClr="FFFFFF">
                      <a:lumMod val="85000"/>
                    </a:sysClr>
                  </a:gs>
                  <a:gs pos="0">
                    <a:sysClr val="window" lastClr="FFFFFF"/>
                  </a:gs>
                </a:gsLst>
                <a:lin ang="5400000" scaled="0"/>
              </a:gradFill>
              <a:ln w="3175">
                <a:solidFill>
                  <a:sysClr val="window" lastClr="FFFFFF">
                    <a:lumMod val="75000"/>
                  </a:sysClr>
                </a:solidFill>
                <a:round/>
                <a:headEnd/>
                <a:tailEnd/>
              </a:ln>
            </p:spPr>
            <p:txBody>
              <a:bodyPr wrap="square" lIns="99443" tIns="49724" rIns="99443" bIns="49724" anchor="ctr"/>
              <a:lstStyle/>
              <a:p>
                <a:pPr algn="ctr" defTabSz="496277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ko-KR" altLang="en-US" sz="1000" b="0" kern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+mn-ea"/>
                    <a:ea typeface="+mn-ea"/>
                    <a:cs typeface="Pretendard SemiBold" panose="02000703000000020004" pitchFamily="2" charset="-127"/>
                  </a:rPr>
                  <a:t>배치 사이즈 조정</a:t>
                </a:r>
                <a:endParaRPr lang="ko-KR" altLang="en-US" sz="1000" b="0" kern="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+mn-ea"/>
                  <a:ea typeface="+mn-ea"/>
                  <a:cs typeface="Pretendard SemiBold" panose="02000703000000020004" pitchFamily="2" charset="-127"/>
                </a:endParaRPr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BAB36906-B869-9062-CB8D-FCD2ABC80EE4}"/>
                  </a:ext>
                </a:extLst>
              </p:cNvPr>
              <p:cNvSpPr/>
              <p:nvPr/>
            </p:nvSpPr>
            <p:spPr bwMode="auto">
              <a:xfrm>
                <a:off x="11537340" y="3283629"/>
                <a:ext cx="1579532" cy="251159"/>
              </a:xfrm>
              <a:prstGeom prst="rect">
                <a:avLst/>
              </a:prstGeom>
              <a:gradFill>
                <a:gsLst>
                  <a:gs pos="100000">
                    <a:sysClr val="window" lastClr="FFFFFF">
                      <a:lumMod val="85000"/>
                    </a:sysClr>
                  </a:gs>
                  <a:gs pos="0">
                    <a:sysClr val="window" lastClr="FFFFFF"/>
                  </a:gs>
                </a:gsLst>
                <a:lin ang="5400000" scaled="0"/>
              </a:gradFill>
              <a:ln w="3175">
                <a:solidFill>
                  <a:sysClr val="window" lastClr="FFFFFF">
                    <a:lumMod val="75000"/>
                  </a:sysClr>
                </a:solidFill>
                <a:round/>
                <a:headEnd/>
                <a:tailEnd/>
              </a:ln>
            </p:spPr>
            <p:txBody>
              <a:bodyPr wrap="square" lIns="99443" tIns="49724" rIns="99443" bIns="49724" anchor="ctr"/>
              <a:lstStyle/>
              <a:p>
                <a:pPr algn="ctr" defTabSz="496277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ko-KR" altLang="en-US" sz="1000" b="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+mn-ea"/>
                    <a:ea typeface="+mn-ea"/>
                    <a:cs typeface="Pretendard SemiBold" panose="02000703000000020004" pitchFamily="2" charset="-127"/>
                  </a:rPr>
                  <a:t>모델 </a:t>
                </a:r>
                <a:r>
                  <a:rPr lang="ko-KR" altLang="en-US" sz="1000" b="0" kern="0" dirty="0" err="1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+mn-ea"/>
                    <a:ea typeface="+mn-ea"/>
                    <a:cs typeface="Pretendard SemiBold" panose="02000703000000020004" pitchFamily="2" charset="-127"/>
                  </a:rPr>
                  <a:t>학습률</a:t>
                </a:r>
                <a:r>
                  <a:rPr lang="ko-KR" altLang="en-US" sz="1000" b="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+mn-ea"/>
                    <a:ea typeface="+mn-ea"/>
                    <a:cs typeface="Pretendard SemiBold" panose="02000703000000020004" pitchFamily="2" charset="-127"/>
                  </a:rPr>
                  <a:t> 조정</a:t>
                </a:r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7A7D379D-A865-EC2B-9C99-6D116CA2ABC3}"/>
                  </a:ext>
                </a:extLst>
              </p:cNvPr>
              <p:cNvSpPr/>
              <p:nvPr/>
            </p:nvSpPr>
            <p:spPr bwMode="auto">
              <a:xfrm>
                <a:off x="11537340" y="3646933"/>
                <a:ext cx="1579532" cy="251159"/>
              </a:xfrm>
              <a:prstGeom prst="rect">
                <a:avLst/>
              </a:prstGeom>
              <a:gradFill>
                <a:gsLst>
                  <a:gs pos="100000">
                    <a:sysClr val="window" lastClr="FFFFFF">
                      <a:lumMod val="85000"/>
                    </a:sysClr>
                  </a:gs>
                  <a:gs pos="0">
                    <a:sysClr val="window" lastClr="FFFFFF"/>
                  </a:gs>
                </a:gsLst>
                <a:lin ang="5400000" scaled="0"/>
              </a:gradFill>
              <a:ln w="3175">
                <a:solidFill>
                  <a:sysClr val="window" lastClr="FFFFFF">
                    <a:lumMod val="75000"/>
                  </a:sysClr>
                </a:solidFill>
                <a:round/>
                <a:headEnd/>
                <a:tailEnd/>
              </a:ln>
            </p:spPr>
            <p:txBody>
              <a:bodyPr wrap="square" lIns="99443" tIns="49724" rIns="99443" bIns="49724" anchor="ctr"/>
              <a:lstStyle/>
              <a:p>
                <a:pPr algn="ctr" defTabSz="496277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ko-KR" altLang="en-US" sz="1000" b="0" kern="0" dirty="0" err="1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+mn-ea"/>
                    <a:ea typeface="+mn-ea"/>
                    <a:cs typeface="Pretendard SemiBold" panose="02000703000000020004" pitchFamily="2" charset="-127"/>
                  </a:rPr>
                  <a:t>발전량외</a:t>
                </a:r>
                <a:r>
                  <a:rPr lang="ko-KR" altLang="en-US" sz="1000" b="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+mn-ea"/>
                    <a:ea typeface="+mn-ea"/>
                    <a:cs typeface="Pretendard SemiBold" panose="02000703000000020004" pitchFamily="2" charset="-127"/>
                  </a:rPr>
                  <a:t> 변인 추가</a:t>
                </a:r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EBE6449F-AAEE-02E6-9490-49666E177C0A}"/>
                  </a:ext>
                </a:extLst>
              </p:cNvPr>
              <p:cNvSpPr/>
              <p:nvPr/>
            </p:nvSpPr>
            <p:spPr bwMode="auto">
              <a:xfrm>
                <a:off x="11537340" y="4000447"/>
                <a:ext cx="1579532" cy="251159"/>
              </a:xfrm>
              <a:prstGeom prst="rect">
                <a:avLst/>
              </a:prstGeom>
              <a:gradFill>
                <a:gsLst>
                  <a:gs pos="100000">
                    <a:sysClr val="window" lastClr="FFFFFF">
                      <a:lumMod val="85000"/>
                    </a:sysClr>
                  </a:gs>
                  <a:gs pos="0">
                    <a:sysClr val="window" lastClr="FFFFFF"/>
                  </a:gs>
                </a:gsLst>
                <a:lin ang="5400000" scaled="0"/>
              </a:gradFill>
              <a:ln w="3175">
                <a:solidFill>
                  <a:sysClr val="window" lastClr="FFFFFF">
                    <a:lumMod val="75000"/>
                  </a:sysClr>
                </a:solidFill>
                <a:round/>
                <a:headEnd/>
                <a:tailEnd/>
              </a:ln>
            </p:spPr>
            <p:txBody>
              <a:bodyPr wrap="square" lIns="99443" tIns="49724" rIns="99443" bIns="49724" anchor="ctr"/>
              <a:lstStyle/>
              <a:p>
                <a:pPr algn="ctr" defTabSz="496277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ko-KR" sz="1000" b="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+mn-ea"/>
                    <a:ea typeface="+mn-ea"/>
                    <a:cs typeface="Pretendard SemiBold" panose="02000703000000020004" pitchFamily="2" charset="-127"/>
                  </a:rPr>
                  <a:t>ETC</a:t>
                </a:r>
                <a:endParaRPr lang="ko-KR" altLang="en-US" sz="1000" b="0" kern="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+mn-ea"/>
                  <a:ea typeface="+mn-ea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23" name="화살표: 오른쪽 22">
              <a:extLst>
                <a:ext uri="{FF2B5EF4-FFF2-40B4-BE49-F238E27FC236}">
                  <a16:creationId xmlns:a16="http://schemas.microsoft.com/office/drawing/2014/main" id="{E46E1E0D-904E-F64A-188F-237628DD563A}"/>
                </a:ext>
              </a:extLst>
            </p:cNvPr>
            <p:cNvSpPr/>
            <p:nvPr/>
          </p:nvSpPr>
          <p:spPr bwMode="auto">
            <a:xfrm>
              <a:off x="2108319" y="3742063"/>
              <a:ext cx="221924" cy="365195"/>
            </a:xfrm>
            <a:prstGeom prst="rightArrow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20000"/>
                </a:lnSpc>
                <a:spcBef>
                  <a:spcPts val="6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BE10AD24-8338-6023-39E7-32F12F7DD812}"/>
                </a:ext>
              </a:extLst>
            </p:cNvPr>
            <p:cNvSpPr/>
            <p:nvPr/>
          </p:nvSpPr>
          <p:spPr>
            <a:xfrm>
              <a:off x="336647" y="2525765"/>
              <a:ext cx="8428796" cy="20554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0" dirty="0">
                  <a:solidFill>
                    <a:schemeClr val="bg1"/>
                  </a:solidFill>
                  <a:latin typeface="+mn-ea"/>
                </a:rPr>
                <a:t>훈련 데이터 모델 학습</a:t>
              </a: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FFE325F4-1235-54F5-DEF5-002A63AB2D2D}"/>
                </a:ext>
              </a:extLst>
            </p:cNvPr>
            <p:cNvSpPr/>
            <p:nvPr/>
          </p:nvSpPr>
          <p:spPr bwMode="auto">
            <a:xfrm>
              <a:off x="2446094" y="3162976"/>
              <a:ext cx="2045175" cy="1660693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20000"/>
                </a:lnSpc>
                <a:spcBef>
                  <a:spcPts val="6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5CE58D5E-D4FC-5E6A-8AC9-079A31FAA2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87593" y="3429000"/>
              <a:ext cx="1986897" cy="1361114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7DE58ED-3172-4B78-46DB-3D974952EB59}"/>
                </a:ext>
              </a:extLst>
            </p:cNvPr>
            <p:cNvSpPr txBox="1"/>
            <p:nvPr/>
          </p:nvSpPr>
          <p:spPr>
            <a:xfrm>
              <a:off x="2487593" y="3162976"/>
              <a:ext cx="156323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MAE, RSME </a:t>
              </a:r>
              <a:r>
                <a:rPr kumimoji="1" lang="ko-KR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시각화</a:t>
              </a: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8C71EE40-93E6-FCDB-FD63-225A405563C7}"/>
                </a:ext>
              </a:extLst>
            </p:cNvPr>
            <p:cNvSpPr/>
            <p:nvPr/>
          </p:nvSpPr>
          <p:spPr bwMode="auto">
            <a:xfrm>
              <a:off x="4607120" y="3162976"/>
              <a:ext cx="2218569" cy="1660693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20000"/>
                </a:lnSpc>
                <a:spcBef>
                  <a:spcPts val="6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BDA98DB0-577D-ACF3-9F0D-29F8881D034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90878" y="3465513"/>
              <a:ext cx="2134811" cy="1358156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5C3C262-E7E7-83EB-44F5-4451F872BA0D}"/>
                </a:ext>
              </a:extLst>
            </p:cNvPr>
            <p:cNvSpPr txBox="1"/>
            <p:nvPr/>
          </p:nvSpPr>
          <p:spPr>
            <a:xfrm>
              <a:off x="4566736" y="3162976"/>
              <a:ext cx="23447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훈련데이터 </a:t>
              </a:r>
              <a:r>
                <a:rPr kumimoji="1" lang="ko-KR" altLang="en-US" sz="10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예측값</a:t>
              </a:r>
              <a:r>
                <a:rPr kumimoji="1" lang="ko-KR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 및 </a:t>
              </a:r>
              <a:r>
                <a:rPr kumimoji="1" lang="ko-KR" altLang="en-US" sz="10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실제값</a:t>
              </a:r>
              <a:r>
                <a:rPr kumimoji="1" lang="ko-KR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 시각화</a:t>
              </a:r>
            </a:p>
          </p:txBody>
        </p:sp>
        <p:sp>
          <p:nvSpPr>
            <p:cNvPr id="31" name="화살표: 오른쪽 30">
              <a:extLst>
                <a:ext uri="{FF2B5EF4-FFF2-40B4-BE49-F238E27FC236}">
                  <a16:creationId xmlns:a16="http://schemas.microsoft.com/office/drawing/2014/main" id="{2D3B757B-EA71-99C6-007C-8036BD44BE4F}"/>
                </a:ext>
              </a:extLst>
            </p:cNvPr>
            <p:cNvSpPr/>
            <p:nvPr/>
          </p:nvSpPr>
          <p:spPr bwMode="auto">
            <a:xfrm>
              <a:off x="6924762" y="3802335"/>
              <a:ext cx="221924" cy="365195"/>
            </a:xfrm>
            <a:prstGeom prst="rightArrow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20000"/>
                </a:lnSpc>
                <a:spcBef>
                  <a:spcPts val="6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519407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53D53AAB-C622-6110-EECC-EB362EB139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/>
              <a:t>데이터 모델링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525D0EED-9692-1FE6-69DA-BADAC7E67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2. </a:t>
            </a:r>
            <a:r>
              <a:rPr lang="ko-KR" altLang="en-US"/>
              <a:t>데이터 분석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4AE91DD-C27A-8772-1A5D-D67056A11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675ACA-5D0D-4814-8771-8433E4ABB4C5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C26F56B-3971-7175-2B88-FE0721780C31}"/>
              </a:ext>
            </a:extLst>
          </p:cNvPr>
          <p:cNvSpPr/>
          <p:nvPr/>
        </p:nvSpPr>
        <p:spPr>
          <a:xfrm>
            <a:off x="171449" y="1898197"/>
            <a:ext cx="8759193" cy="429940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C7AD5E79-A83B-1876-D3CA-60387F583D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500" y="2447647"/>
            <a:ext cx="4085409" cy="3538800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6BDDA027-EEF5-5122-83BF-FB89F65B29CE}"/>
              </a:ext>
            </a:extLst>
          </p:cNvPr>
          <p:cNvSpPr/>
          <p:nvPr/>
        </p:nvSpPr>
        <p:spPr>
          <a:xfrm>
            <a:off x="1953770" y="2447619"/>
            <a:ext cx="288000" cy="2629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DCBD6C0-F7D8-5136-965E-B27B323EB602}"/>
              </a:ext>
            </a:extLst>
          </p:cNvPr>
          <p:cNvSpPr/>
          <p:nvPr/>
        </p:nvSpPr>
        <p:spPr>
          <a:xfrm>
            <a:off x="2719614" y="2444625"/>
            <a:ext cx="1728000" cy="2629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D10CDCA-6E3A-7664-84BB-5B6F52CA1131}"/>
              </a:ext>
            </a:extLst>
          </p:cNvPr>
          <p:cNvSpPr txBox="1"/>
          <p:nvPr/>
        </p:nvSpPr>
        <p:spPr>
          <a:xfrm>
            <a:off x="319704" y="1997682"/>
            <a:ext cx="42313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3) </a:t>
            </a: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최종모델 학습 후 발전량 예측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5A7D36E0-8EEE-6DF9-9B6F-9214810764A6}"/>
              </a:ext>
            </a:extLst>
          </p:cNvPr>
          <p:cNvGrpSpPr/>
          <p:nvPr/>
        </p:nvGrpSpPr>
        <p:grpSpPr>
          <a:xfrm>
            <a:off x="4767881" y="2067386"/>
            <a:ext cx="3916667" cy="3961025"/>
            <a:chOff x="4767881" y="2039843"/>
            <a:chExt cx="3916667" cy="396102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4ACEACF-9094-7762-38BD-BA0A5C1DF514}"/>
                </a:ext>
              </a:extLst>
            </p:cNvPr>
            <p:cNvSpPr txBox="1"/>
            <p:nvPr/>
          </p:nvSpPr>
          <p:spPr>
            <a:xfrm>
              <a:off x="4767881" y="4754373"/>
              <a:ext cx="3916667" cy="124649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Yhat1=</a:t>
              </a:r>
              <a:r>
                <a:rPr kumimoji="0" lang="en-US" altLang="ko-KR" sz="15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trend+season_yearly+season_weekly+season_daily</a:t>
              </a:r>
              <a:r>
                <a:rPr kumimoji="0" lang="en-US" altLang="ko-KR" sz="1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 </a:t>
              </a:r>
              <a:r>
                <a:rPr kumimoji="0" lang="ko-KR" altLang="en-US" sz="1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로 최종 발전량 산출</a:t>
              </a:r>
              <a:endPara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최종적으로 발전량은 </a:t>
              </a:r>
              <a:r>
                <a:rPr kumimoji="0" lang="ko-KR" altLang="en-US" sz="15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음수값이</a:t>
              </a:r>
              <a:r>
                <a:rPr kumimoji="0" lang="ko-KR" altLang="en-US" sz="1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 나올 수 없기 때문에 </a:t>
              </a:r>
              <a:r>
                <a:rPr kumimoji="0" lang="ko-KR" altLang="en-US" sz="15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음수값은</a:t>
              </a:r>
              <a:r>
                <a:rPr kumimoji="0" lang="ko-KR" altLang="en-US" sz="1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 모두 발전량 </a:t>
              </a:r>
              <a:r>
                <a:rPr kumimoji="0" lang="en-US" altLang="ko-KR" sz="1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0</a:t>
              </a:r>
              <a:r>
                <a:rPr kumimoji="0" lang="ko-KR" altLang="en-US" sz="15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으로 대체</a:t>
              </a:r>
              <a:endPara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0156B2A3-C90A-F029-15A5-BB3668843F53}"/>
                </a:ext>
              </a:extLst>
            </p:cNvPr>
            <p:cNvGrpSpPr/>
            <p:nvPr/>
          </p:nvGrpSpPr>
          <p:grpSpPr>
            <a:xfrm>
              <a:off x="4800432" y="2039843"/>
              <a:ext cx="3851565" cy="2656314"/>
              <a:chOff x="4789934" y="2367014"/>
              <a:chExt cx="3851565" cy="2656314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35591B3F-805B-75FE-D199-B6E8696E878B}"/>
                  </a:ext>
                </a:extLst>
              </p:cNvPr>
              <p:cNvSpPr/>
              <p:nvPr/>
            </p:nvSpPr>
            <p:spPr>
              <a:xfrm>
                <a:off x="4789934" y="2367014"/>
                <a:ext cx="3851565" cy="28592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b="0" dirty="0">
                    <a:solidFill>
                      <a:schemeClr val="bg1"/>
                    </a:solidFill>
                    <a:latin typeface="+mn-ea"/>
                  </a:rPr>
                  <a:t>1.</a:t>
                </a:r>
                <a:r>
                  <a:rPr lang="ko-KR" altLang="en-US" sz="900" b="0" dirty="0">
                    <a:solidFill>
                      <a:schemeClr val="bg1"/>
                    </a:solidFill>
                    <a:latin typeface="+mn-ea"/>
                  </a:rPr>
                  <a:t>컬럼 정의</a:t>
                </a: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E53719D3-26BA-D8A6-5734-C6D3C2951600}"/>
                  </a:ext>
                </a:extLst>
              </p:cNvPr>
              <p:cNvSpPr/>
              <p:nvPr/>
            </p:nvSpPr>
            <p:spPr bwMode="auto">
              <a:xfrm>
                <a:off x="4810933" y="2790418"/>
                <a:ext cx="3830565" cy="331342"/>
              </a:xfrm>
              <a:prstGeom prst="rect">
                <a:avLst/>
              </a:prstGeom>
              <a:gradFill>
                <a:gsLst>
                  <a:gs pos="100000">
                    <a:sysClr val="window" lastClr="FFFFFF">
                      <a:lumMod val="85000"/>
                    </a:sysClr>
                  </a:gs>
                  <a:gs pos="0">
                    <a:sysClr val="window" lastClr="FFFFFF"/>
                  </a:gs>
                </a:gsLst>
                <a:lin ang="5400000" scaled="0"/>
              </a:gradFill>
              <a:ln w="3175">
                <a:solidFill>
                  <a:sysClr val="window" lastClr="FFFFFF">
                    <a:lumMod val="75000"/>
                  </a:sysClr>
                </a:solidFill>
                <a:round/>
                <a:headEnd/>
                <a:tailEnd/>
              </a:ln>
            </p:spPr>
            <p:txBody>
              <a:bodyPr wrap="square" lIns="99443" tIns="49724" rIns="99443" bIns="49724" anchor="ctr"/>
              <a:lstStyle/>
              <a:p>
                <a:pPr defTabSz="496277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ko-KR" sz="1400" b="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+mn-ea"/>
                    <a:ea typeface="+mn-ea"/>
                    <a:cs typeface="Pretendard SemiBold" panose="02000703000000020004" pitchFamily="2" charset="-127"/>
                  </a:rPr>
                  <a:t>-yhat1: </a:t>
                </a:r>
                <a:r>
                  <a:rPr lang="ko-KR" altLang="en-US" sz="1400" b="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+mn-ea"/>
                    <a:ea typeface="+mn-ea"/>
                    <a:cs typeface="Pretendard SemiBold" panose="02000703000000020004" pitchFamily="2" charset="-127"/>
                  </a:rPr>
                  <a:t>최종 예측 발전량</a:t>
                </a: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0317AB12-0CB9-4D10-AFCD-A9A56103A589}"/>
                  </a:ext>
                </a:extLst>
              </p:cNvPr>
              <p:cNvSpPr/>
              <p:nvPr/>
            </p:nvSpPr>
            <p:spPr bwMode="auto">
              <a:xfrm>
                <a:off x="4810933" y="3259235"/>
                <a:ext cx="3830565" cy="331342"/>
              </a:xfrm>
              <a:prstGeom prst="rect">
                <a:avLst/>
              </a:prstGeom>
              <a:gradFill>
                <a:gsLst>
                  <a:gs pos="100000">
                    <a:sysClr val="window" lastClr="FFFFFF">
                      <a:lumMod val="85000"/>
                    </a:sysClr>
                  </a:gs>
                  <a:gs pos="0">
                    <a:sysClr val="window" lastClr="FFFFFF"/>
                  </a:gs>
                </a:gsLst>
                <a:lin ang="5400000" scaled="0"/>
              </a:gradFill>
              <a:ln w="3175">
                <a:solidFill>
                  <a:sysClr val="window" lastClr="FFFFFF">
                    <a:lumMod val="75000"/>
                  </a:sysClr>
                </a:solidFill>
                <a:round/>
                <a:headEnd/>
                <a:tailEnd/>
              </a:ln>
            </p:spPr>
            <p:txBody>
              <a:bodyPr wrap="square" lIns="99443" tIns="49724" rIns="99443" bIns="49724" anchor="ctr"/>
              <a:lstStyle/>
              <a:p>
                <a:pPr defTabSz="496277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ko-KR" sz="1400" b="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+mn-ea"/>
                    <a:ea typeface="+mn-ea"/>
                    <a:cs typeface="Pretendard SemiBold" panose="02000703000000020004" pitchFamily="2" charset="-127"/>
                  </a:rPr>
                  <a:t>-trend: </a:t>
                </a:r>
                <a:r>
                  <a:rPr lang="ko-KR" altLang="en-US" sz="1400" b="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+mn-ea"/>
                    <a:ea typeface="+mn-ea"/>
                    <a:cs typeface="Pretendard SemiBold" panose="02000703000000020004" pitchFamily="2" charset="-127"/>
                  </a:rPr>
                  <a:t>추세 예측 발전량</a:t>
                </a: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AF00360B-EBA3-99AD-E8C4-152FC1B64A96}"/>
                  </a:ext>
                </a:extLst>
              </p:cNvPr>
              <p:cNvSpPr/>
              <p:nvPr/>
            </p:nvSpPr>
            <p:spPr bwMode="auto">
              <a:xfrm>
                <a:off x="4810933" y="3728912"/>
                <a:ext cx="3830565" cy="331342"/>
              </a:xfrm>
              <a:prstGeom prst="rect">
                <a:avLst/>
              </a:prstGeom>
              <a:gradFill>
                <a:gsLst>
                  <a:gs pos="100000">
                    <a:sysClr val="window" lastClr="FFFFFF">
                      <a:lumMod val="85000"/>
                    </a:sysClr>
                  </a:gs>
                  <a:gs pos="0">
                    <a:sysClr val="window" lastClr="FFFFFF"/>
                  </a:gs>
                </a:gsLst>
                <a:lin ang="5400000" scaled="0"/>
              </a:gradFill>
              <a:ln w="3175">
                <a:solidFill>
                  <a:sysClr val="window" lastClr="FFFFFF">
                    <a:lumMod val="75000"/>
                  </a:sysClr>
                </a:solidFill>
                <a:round/>
                <a:headEnd/>
                <a:tailEnd/>
              </a:ln>
            </p:spPr>
            <p:txBody>
              <a:bodyPr wrap="square" lIns="99443" tIns="49724" rIns="99443" bIns="49724" anchor="ctr"/>
              <a:lstStyle/>
              <a:p>
                <a:pPr defTabSz="496277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ko-KR" sz="1400" b="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+mn-ea"/>
                    <a:ea typeface="+mn-ea"/>
                    <a:cs typeface="Pretendard SemiBold" panose="02000703000000020004" pitchFamily="2" charset="-127"/>
                  </a:rPr>
                  <a:t>-</a:t>
                </a:r>
                <a:r>
                  <a:rPr lang="en-US" altLang="ko-KR" sz="1400" b="0" kern="0" dirty="0" err="1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+mn-ea"/>
                    <a:ea typeface="+mn-ea"/>
                    <a:cs typeface="Pretendard SemiBold" panose="02000703000000020004" pitchFamily="2" charset="-127"/>
                  </a:rPr>
                  <a:t>season_yearly</a:t>
                </a:r>
                <a:r>
                  <a:rPr lang="en-US" altLang="ko-KR" sz="1400" b="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+mn-ea"/>
                    <a:ea typeface="+mn-ea"/>
                    <a:cs typeface="Pretendard SemiBold" panose="02000703000000020004" pitchFamily="2" charset="-127"/>
                  </a:rPr>
                  <a:t>: </a:t>
                </a:r>
                <a:r>
                  <a:rPr lang="ko-KR" altLang="en-US" sz="1400" b="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+mn-ea"/>
                    <a:ea typeface="+mn-ea"/>
                    <a:cs typeface="Pretendard SemiBold" panose="02000703000000020004" pitchFamily="2" charset="-127"/>
                  </a:rPr>
                  <a:t>연간 계절성 예측 발전량</a:t>
                </a:r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634F6323-74C0-15CE-2A68-1C4FF1EE501D}"/>
                  </a:ext>
                </a:extLst>
              </p:cNvPr>
              <p:cNvSpPr/>
              <p:nvPr/>
            </p:nvSpPr>
            <p:spPr bwMode="auto">
              <a:xfrm>
                <a:off x="4810933" y="4217104"/>
                <a:ext cx="3830565" cy="331342"/>
              </a:xfrm>
              <a:prstGeom prst="rect">
                <a:avLst/>
              </a:prstGeom>
              <a:gradFill>
                <a:gsLst>
                  <a:gs pos="100000">
                    <a:sysClr val="window" lastClr="FFFFFF">
                      <a:lumMod val="85000"/>
                    </a:sysClr>
                  </a:gs>
                  <a:gs pos="0">
                    <a:sysClr val="window" lastClr="FFFFFF"/>
                  </a:gs>
                </a:gsLst>
                <a:lin ang="5400000" scaled="0"/>
              </a:gradFill>
              <a:ln w="3175">
                <a:solidFill>
                  <a:sysClr val="window" lastClr="FFFFFF">
                    <a:lumMod val="75000"/>
                  </a:sysClr>
                </a:solidFill>
                <a:round/>
                <a:headEnd/>
                <a:tailEnd/>
              </a:ln>
            </p:spPr>
            <p:txBody>
              <a:bodyPr wrap="square" lIns="99443" tIns="49724" rIns="99443" bIns="49724" anchor="ctr"/>
              <a:lstStyle/>
              <a:p>
                <a:pPr defTabSz="496277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ko-KR" sz="1400" b="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+mn-ea"/>
                    <a:ea typeface="+mn-ea"/>
                    <a:cs typeface="Pretendard SemiBold" panose="02000703000000020004" pitchFamily="2" charset="-127"/>
                  </a:rPr>
                  <a:t>-</a:t>
                </a:r>
                <a:r>
                  <a:rPr lang="en-US" altLang="ko-KR" sz="1400" b="0" kern="0" dirty="0" err="1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+mn-ea"/>
                    <a:ea typeface="+mn-ea"/>
                    <a:cs typeface="Pretendard SemiBold" panose="02000703000000020004" pitchFamily="2" charset="-127"/>
                  </a:rPr>
                  <a:t>season_weekly</a:t>
                </a:r>
                <a:r>
                  <a:rPr lang="en-US" altLang="ko-KR" sz="1400" b="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+mn-ea"/>
                    <a:ea typeface="+mn-ea"/>
                    <a:cs typeface="Pretendard SemiBold" panose="02000703000000020004" pitchFamily="2" charset="-127"/>
                  </a:rPr>
                  <a:t>: </a:t>
                </a:r>
                <a:r>
                  <a:rPr lang="ko-KR" altLang="en-US" sz="1400" b="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+mn-ea"/>
                    <a:ea typeface="+mn-ea"/>
                    <a:cs typeface="Pretendard SemiBold" panose="02000703000000020004" pitchFamily="2" charset="-127"/>
                  </a:rPr>
                  <a:t>주간 계절성 예측 발전량</a:t>
                </a:r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597FFB46-DE8E-6E47-45E8-B5408E565127}"/>
                  </a:ext>
                </a:extLst>
              </p:cNvPr>
              <p:cNvSpPr/>
              <p:nvPr/>
            </p:nvSpPr>
            <p:spPr bwMode="auto">
              <a:xfrm>
                <a:off x="4810933" y="4691986"/>
                <a:ext cx="3830565" cy="331342"/>
              </a:xfrm>
              <a:prstGeom prst="rect">
                <a:avLst/>
              </a:prstGeom>
              <a:gradFill>
                <a:gsLst>
                  <a:gs pos="100000">
                    <a:sysClr val="window" lastClr="FFFFFF">
                      <a:lumMod val="85000"/>
                    </a:sysClr>
                  </a:gs>
                  <a:gs pos="0">
                    <a:sysClr val="window" lastClr="FFFFFF"/>
                  </a:gs>
                </a:gsLst>
                <a:lin ang="5400000" scaled="0"/>
              </a:gradFill>
              <a:ln w="3175">
                <a:solidFill>
                  <a:sysClr val="window" lastClr="FFFFFF">
                    <a:lumMod val="75000"/>
                  </a:sysClr>
                </a:solidFill>
                <a:round/>
                <a:headEnd/>
                <a:tailEnd/>
              </a:ln>
            </p:spPr>
            <p:txBody>
              <a:bodyPr wrap="square" lIns="99443" tIns="49724" rIns="99443" bIns="49724" anchor="ctr"/>
              <a:lstStyle/>
              <a:p>
                <a:pPr defTabSz="496277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ko-KR" sz="1400" b="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+mn-ea"/>
                    <a:ea typeface="+mn-ea"/>
                    <a:cs typeface="Pretendard SemiBold" panose="02000703000000020004" pitchFamily="2" charset="-127"/>
                  </a:rPr>
                  <a:t>-</a:t>
                </a:r>
                <a:r>
                  <a:rPr lang="en-US" altLang="ko-KR" sz="1400" b="0" kern="0" dirty="0" err="1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+mn-ea"/>
                    <a:ea typeface="+mn-ea"/>
                    <a:cs typeface="Pretendard SemiBold" panose="02000703000000020004" pitchFamily="2" charset="-127"/>
                  </a:rPr>
                  <a:t>season_daily</a:t>
                </a:r>
                <a:r>
                  <a:rPr lang="en-US" altLang="ko-KR" sz="1400" b="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+mn-ea"/>
                    <a:ea typeface="+mn-ea"/>
                    <a:cs typeface="Pretendard SemiBold" panose="02000703000000020004" pitchFamily="2" charset="-127"/>
                  </a:rPr>
                  <a:t>: </a:t>
                </a:r>
                <a:r>
                  <a:rPr lang="ko-KR" altLang="en-US" sz="1400" b="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+mn-ea"/>
                    <a:ea typeface="+mn-ea"/>
                    <a:cs typeface="Pretendard SemiBold" panose="02000703000000020004" pitchFamily="2" charset="-127"/>
                  </a:rPr>
                  <a:t>일간 계절성 예측 발전량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921712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53D53AAB-C622-6110-EECC-EB362EB139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/>
              <a:t>데이터 모델링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525D0EED-9692-1FE6-69DA-BADAC7E67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데이터 분석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4AE91DD-C27A-8772-1A5D-D67056A11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675ACA-5D0D-4814-8771-8433E4ABB4C5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C26F56B-3971-7175-2B88-FE0721780C31}"/>
              </a:ext>
            </a:extLst>
          </p:cNvPr>
          <p:cNvSpPr/>
          <p:nvPr/>
        </p:nvSpPr>
        <p:spPr>
          <a:xfrm>
            <a:off x="171449" y="1898197"/>
            <a:ext cx="8759193" cy="429940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D10CDCA-6E3A-7664-84BB-5B6F52CA1131}"/>
              </a:ext>
            </a:extLst>
          </p:cNvPr>
          <p:cNvSpPr txBox="1"/>
          <p:nvPr/>
        </p:nvSpPr>
        <p:spPr>
          <a:xfrm>
            <a:off x="319704" y="1997682"/>
            <a:ext cx="42313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3) </a:t>
            </a: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최종모델 학습 후 발전량 예측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A3EA65-4A8D-EDA0-5083-A8AA29A6376E}"/>
              </a:ext>
            </a:extLst>
          </p:cNvPr>
          <p:cNvSpPr txBox="1"/>
          <p:nvPr/>
        </p:nvSpPr>
        <p:spPr>
          <a:xfrm>
            <a:off x="5387535" y="3078402"/>
            <a:ext cx="3420905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최종 발전량 예측 데이터 셋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음수로 나온 발전량을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0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으로 대체 한 후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최종 발전량 예측 데이터 셋 생성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모델 </a:t>
            </a:r>
            <a:r>
              <a:rPr kumimoji="0" lang="ko-KR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예측값에서는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24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시 정각에 대한 예측량까지 제공하기 때문에 해당 시간 삭제한 후 테스트 셋과 최종 비교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2AC03E87-24A2-9A0E-9ED3-A3F07033C8DD}"/>
              </a:ext>
            </a:extLst>
          </p:cNvPr>
          <p:cNvGrpSpPr/>
          <p:nvPr/>
        </p:nvGrpSpPr>
        <p:grpSpPr>
          <a:xfrm>
            <a:off x="598231" y="2367014"/>
            <a:ext cx="1787694" cy="3538800"/>
            <a:chOff x="598231" y="2367014"/>
            <a:chExt cx="1787694" cy="3538800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3C089D78-D6B8-6D8A-FCBC-5BD7C3EB6AE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56242"/>
            <a:stretch/>
          </p:blipFill>
          <p:spPr>
            <a:xfrm>
              <a:off x="598231" y="2367014"/>
              <a:ext cx="1787694" cy="3538800"/>
            </a:xfrm>
            <a:prstGeom prst="rect">
              <a:avLst/>
            </a:prstGeom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875923E6-344A-CAEF-656D-B1B630407944}"/>
                </a:ext>
              </a:extLst>
            </p:cNvPr>
            <p:cNvSpPr/>
            <p:nvPr/>
          </p:nvSpPr>
          <p:spPr>
            <a:xfrm>
              <a:off x="822121" y="2658878"/>
              <a:ext cx="914400" cy="26049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69235B25-9B51-BF21-07A1-3192CAC88288}"/>
                </a:ext>
              </a:extLst>
            </p:cNvPr>
            <p:cNvSpPr/>
            <p:nvPr/>
          </p:nvSpPr>
          <p:spPr>
            <a:xfrm>
              <a:off x="822121" y="4462511"/>
              <a:ext cx="914400" cy="26049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87C3ACC9-583D-647D-7B72-EA532FAE17CF}"/>
              </a:ext>
            </a:extLst>
          </p:cNvPr>
          <p:cNvSpPr/>
          <p:nvPr/>
        </p:nvSpPr>
        <p:spPr bwMode="auto">
          <a:xfrm>
            <a:off x="2607561" y="3787996"/>
            <a:ext cx="221924" cy="365195"/>
          </a:xfrm>
          <a:prstGeom prst="rightArrow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AB512D08-FA33-67ED-9BEF-8143F0F309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2275" y="2417025"/>
            <a:ext cx="1981700" cy="3488789"/>
          </a:xfrm>
          <a:prstGeom prst="rect">
            <a:avLst/>
          </a:prstGeom>
        </p:spPr>
      </p:pic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2BE3C981-E005-6FBF-A815-1814BF23E827}"/>
              </a:ext>
            </a:extLst>
          </p:cNvPr>
          <p:cNvSpPr/>
          <p:nvPr/>
        </p:nvSpPr>
        <p:spPr bwMode="auto">
          <a:xfrm>
            <a:off x="5076765" y="3787996"/>
            <a:ext cx="221924" cy="365195"/>
          </a:xfrm>
          <a:prstGeom prst="rightArrow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53648E7-FBFA-3BA9-B67C-425B2BA6DB3E}"/>
              </a:ext>
            </a:extLst>
          </p:cNvPr>
          <p:cNvSpPr/>
          <p:nvPr/>
        </p:nvSpPr>
        <p:spPr>
          <a:xfrm>
            <a:off x="1898307" y="2606100"/>
            <a:ext cx="487618" cy="131155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BC8B865-D057-33B9-D41B-422246F59889}"/>
              </a:ext>
            </a:extLst>
          </p:cNvPr>
          <p:cNvSpPr/>
          <p:nvPr/>
        </p:nvSpPr>
        <p:spPr>
          <a:xfrm>
            <a:off x="1898307" y="4242267"/>
            <a:ext cx="487618" cy="131155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4357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ECF9C-A02D-474D-BA53-7458E825B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085" y="4029768"/>
            <a:ext cx="2728326" cy="1060932"/>
          </a:xfrm>
        </p:spPr>
        <p:txBody>
          <a:bodyPr vert="horz" lIns="0" tIns="0" rIns="0" bIns="0" rtlCol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ko-KR" altLang="en-US" sz="3600" dirty="0">
                <a:solidFill>
                  <a:schemeClr val="bg1"/>
                </a:solidFill>
              </a:rPr>
              <a:t>목차</a:t>
            </a:r>
            <a:endParaRPr lang="en-ID" sz="36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D4DF53-CA70-4D83-BED4-B8798864D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632200" y="6356351"/>
            <a:ext cx="2057400" cy="365125"/>
          </a:xfrm>
        </p:spPr>
        <p:txBody>
          <a:bodyPr/>
          <a:lstStyle/>
          <a:p>
            <a:fld id="{48CDA4C5-FE92-47E7-B123-CF46462CBD5E}" type="slidenum">
              <a:rPr lang="en-ID" smtClean="0"/>
              <a:t>2</a:t>
            </a:fld>
            <a:endParaRPr lang="en-ID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19CFEFF-50EB-4445-A3FE-3A87BD2FAEBA}"/>
              </a:ext>
            </a:extLst>
          </p:cNvPr>
          <p:cNvCxnSpPr/>
          <p:nvPr/>
        </p:nvCxnSpPr>
        <p:spPr>
          <a:xfrm>
            <a:off x="909375" y="2817003"/>
            <a:ext cx="458210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924211A8-01CD-46DA-A70C-C56EB770CB6C}"/>
              </a:ext>
            </a:extLst>
          </p:cNvPr>
          <p:cNvCxnSpPr/>
          <p:nvPr/>
        </p:nvCxnSpPr>
        <p:spPr>
          <a:xfrm>
            <a:off x="909375" y="4799053"/>
            <a:ext cx="458210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864D0E7-755E-46D0-A751-43E48C85BFE5}"/>
              </a:ext>
            </a:extLst>
          </p:cNvPr>
          <p:cNvCxnSpPr/>
          <p:nvPr/>
        </p:nvCxnSpPr>
        <p:spPr>
          <a:xfrm>
            <a:off x="909375" y="5459736"/>
            <a:ext cx="458210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649CBDDD-304F-40A9-AB2D-B0641B1D122E}"/>
              </a:ext>
            </a:extLst>
          </p:cNvPr>
          <p:cNvSpPr/>
          <p:nvPr/>
        </p:nvSpPr>
        <p:spPr>
          <a:xfrm>
            <a:off x="257175" y="1938355"/>
            <a:ext cx="432049" cy="432049"/>
          </a:xfrm>
          <a:prstGeom prst="ellipse">
            <a:avLst/>
          </a:prstGeom>
          <a:gradFill>
            <a:gsLst>
              <a:gs pos="100000">
                <a:srgbClr val="0070C0"/>
              </a:gs>
              <a:gs pos="0">
                <a:srgbClr val="00B0F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1</a:t>
            </a:r>
            <a:endParaRPr lang="en-ID" sz="15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DE44A9CE-7D27-4F33-8F14-C78CFF92A2B0}"/>
              </a:ext>
            </a:extLst>
          </p:cNvPr>
          <p:cNvSpPr/>
          <p:nvPr/>
        </p:nvSpPr>
        <p:spPr>
          <a:xfrm>
            <a:off x="257175" y="2931320"/>
            <a:ext cx="432049" cy="432049"/>
          </a:xfrm>
          <a:prstGeom prst="ellipse">
            <a:avLst/>
          </a:prstGeom>
          <a:gradFill>
            <a:gsLst>
              <a:gs pos="100000">
                <a:srgbClr val="0070C0"/>
              </a:gs>
              <a:gs pos="0">
                <a:srgbClr val="00B0F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2</a:t>
            </a:r>
            <a:endParaRPr lang="en-ID" sz="15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227EAA2C-65EC-41AF-83F1-F1005DF3DA87}"/>
              </a:ext>
            </a:extLst>
          </p:cNvPr>
          <p:cNvSpPr/>
          <p:nvPr/>
        </p:nvSpPr>
        <p:spPr>
          <a:xfrm>
            <a:off x="257175" y="4908235"/>
            <a:ext cx="432049" cy="432049"/>
          </a:xfrm>
          <a:prstGeom prst="ellipse">
            <a:avLst/>
          </a:prstGeom>
          <a:gradFill>
            <a:gsLst>
              <a:gs pos="100000">
                <a:srgbClr val="0070C0"/>
              </a:gs>
              <a:gs pos="0">
                <a:srgbClr val="00B0F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3</a:t>
            </a:r>
            <a:endParaRPr lang="en-ID" sz="15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9" name="Text Placeholder 8">
            <a:extLst>
              <a:ext uri="{FF2B5EF4-FFF2-40B4-BE49-F238E27FC236}">
                <a16:creationId xmlns:a16="http://schemas.microsoft.com/office/drawing/2014/main" id="{B3613020-3F7F-4BC5-A1B1-196EA06596C9}"/>
              </a:ext>
            </a:extLst>
          </p:cNvPr>
          <p:cNvSpPr txBox="1">
            <a:spLocks/>
          </p:cNvSpPr>
          <p:nvPr/>
        </p:nvSpPr>
        <p:spPr>
          <a:xfrm>
            <a:off x="897673" y="1949655"/>
            <a:ext cx="4593804" cy="394049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None/>
            </a:pPr>
            <a:r>
              <a:rPr lang="ko-KR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개요</a:t>
            </a:r>
            <a:endParaRPr lang="en-ID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4" name="Text Placeholder 8">
            <a:extLst>
              <a:ext uri="{FF2B5EF4-FFF2-40B4-BE49-F238E27FC236}">
                <a16:creationId xmlns:a16="http://schemas.microsoft.com/office/drawing/2014/main" id="{DD245B1A-37CA-4984-941E-8558711BB553}"/>
              </a:ext>
            </a:extLst>
          </p:cNvPr>
          <p:cNvSpPr txBox="1">
            <a:spLocks/>
          </p:cNvSpPr>
          <p:nvPr/>
        </p:nvSpPr>
        <p:spPr>
          <a:xfrm>
            <a:off x="897673" y="2950320"/>
            <a:ext cx="4593804" cy="394049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None/>
            </a:pPr>
            <a:r>
              <a:rPr lang="ko-KR" altLang="en-US" sz="1500">
                <a:latin typeface="Segoe UI Light" panose="020B0502040204020203" pitchFamily="34" charset="0"/>
                <a:cs typeface="Segoe UI Light" panose="020B0502040204020203" pitchFamily="34" charset="0"/>
              </a:rPr>
              <a:t>데이터 분석</a:t>
            </a:r>
            <a:endParaRPr lang="en-ID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5" name="Text Placeholder 8">
            <a:extLst>
              <a:ext uri="{FF2B5EF4-FFF2-40B4-BE49-F238E27FC236}">
                <a16:creationId xmlns:a16="http://schemas.microsoft.com/office/drawing/2014/main" id="{B756FBA6-32CC-4D42-9765-F16D865BEF3C}"/>
              </a:ext>
            </a:extLst>
          </p:cNvPr>
          <p:cNvSpPr txBox="1">
            <a:spLocks/>
          </p:cNvSpPr>
          <p:nvPr/>
        </p:nvSpPr>
        <p:spPr>
          <a:xfrm>
            <a:off x="1049548" y="3363369"/>
            <a:ext cx="2728326" cy="1213176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None/>
            </a:pPr>
            <a:r>
              <a:rPr lang="en-US" altLang="ko-KR" sz="1500">
                <a:latin typeface="Segoe UI Light" panose="020B0502040204020203" pitchFamily="34" charset="0"/>
                <a:cs typeface="Segoe UI Light" panose="020B0502040204020203" pitchFamily="34" charset="0"/>
              </a:rPr>
              <a:t>- </a:t>
            </a:r>
            <a:r>
              <a:rPr lang="ko-KR" altLang="en-US" sz="1500">
                <a:latin typeface="Segoe UI Light" panose="020B0502040204020203" pitchFamily="34" charset="0"/>
                <a:cs typeface="Segoe UI Light" panose="020B0502040204020203" pitchFamily="34" charset="0"/>
              </a:rPr>
              <a:t>데이터 정보 및 설명 </a:t>
            </a:r>
            <a:endParaRPr lang="en-ID" altLang="ko-KR" sz="150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None/>
            </a:pPr>
            <a:r>
              <a:rPr lang="en-US" altLang="ko-KR" sz="1500">
                <a:latin typeface="Segoe UI Light" panose="020B0502040204020203" pitchFamily="34" charset="0"/>
                <a:cs typeface="Segoe UI Light" panose="020B0502040204020203" pitchFamily="34" charset="0"/>
              </a:rPr>
              <a:t>- </a:t>
            </a:r>
            <a:r>
              <a:rPr lang="ko-KR" altLang="en-US" sz="1500">
                <a:latin typeface="Segoe UI Light" panose="020B0502040204020203" pitchFamily="34" charset="0"/>
                <a:cs typeface="Segoe UI Light" panose="020B0502040204020203" pitchFamily="34" charset="0"/>
              </a:rPr>
              <a:t>데이터 </a:t>
            </a:r>
            <a:r>
              <a:rPr lang="ko-KR" altLang="en-US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전처리</a:t>
            </a:r>
            <a:r>
              <a:rPr lang="ko-KR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ko-KR" altLang="en-US" sz="1500">
                <a:latin typeface="Segoe UI Light" panose="020B0502040204020203" pitchFamily="34" charset="0"/>
                <a:cs typeface="Segoe UI Light" panose="020B0502040204020203" pitchFamily="34" charset="0"/>
              </a:rPr>
              <a:t>및 </a:t>
            </a:r>
            <a:r>
              <a:rPr lang="en-US" altLang="ko-KR" sz="1500">
                <a:latin typeface="Segoe UI Light" panose="020B0502040204020203" pitchFamily="34" charset="0"/>
                <a:cs typeface="Segoe UI Light" panose="020B0502040204020203" pitchFamily="34" charset="0"/>
              </a:rPr>
              <a:t>EDA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None/>
            </a:pPr>
            <a:r>
              <a:rPr lang="en-US" altLang="ko-KR" sz="1500">
                <a:latin typeface="Segoe UI Light" panose="020B0502040204020203" pitchFamily="34" charset="0"/>
                <a:cs typeface="Segoe UI Light" panose="020B0502040204020203" pitchFamily="34" charset="0"/>
              </a:rPr>
              <a:t>- </a:t>
            </a:r>
            <a:r>
              <a:rPr lang="ko-KR" altLang="en-US" sz="1500">
                <a:latin typeface="Segoe UI Light" panose="020B0502040204020203" pitchFamily="34" charset="0"/>
                <a:cs typeface="Segoe UI Light" panose="020B0502040204020203" pitchFamily="34" charset="0"/>
              </a:rPr>
              <a:t>데이터 모델링 및 결과 해석 </a:t>
            </a:r>
            <a:endParaRPr lang="en-ID" altLang="ko-KR" sz="15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7" name="Text Placeholder 8">
            <a:extLst>
              <a:ext uri="{FF2B5EF4-FFF2-40B4-BE49-F238E27FC236}">
                <a16:creationId xmlns:a16="http://schemas.microsoft.com/office/drawing/2014/main" id="{120D8A36-B4EE-4028-941E-E41B699D4EDC}"/>
              </a:ext>
            </a:extLst>
          </p:cNvPr>
          <p:cNvSpPr txBox="1">
            <a:spLocks/>
          </p:cNvSpPr>
          <p:nvPr/>
        </p:nvSpPr>
        <p:spPr>
          <a:xfrm>
            <a:off x="897673" y="4932370"/>
            <a:ext cx="4593804" cy="394049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None/>
            </a:pPr>
            <a:endParaRPr lang="en-ID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99696BE1-8728-773C-AD94-D870BFCC411A}"/>
              </a:ext>
            </a:extLst>
          </p:cNvPr>
          <p:cNvSpPr txBox="1">
            <a:spLocks/>
          </p:cNvSpPr>
          <p:nvPr/>
        </p:nvSpPr>
        <p:spPr>
          <a:xfrm>
            <a:off x="897673" y="5603320"/>
            <a:ext cx="4593804" cy="394049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None/>
            </a:pPr>
            <a:endParaRPr lang="en-ID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Text Placeholder 8">
            <a:extLst>
              <a:ext uri="{FF2B5EF4-FFF2-40B4-BE49-F238E27FC236}">
                <a16:creationId xmlns:a16="http://schemas.microsoft.com/office/drawing/2014/main" id="{47F8268E-ED8F-33C5-0DAB-8B4464636C21}"/>
              </a:ext>
            </a:extLst>
          </p:cNvPr>
          <p:cNvSpPr txBox="1">
            <a:spLocks/>
          </p:cNvSpPr>
          <p:nvPr/>
        </p:nvSpPr>
        <p:spPr>
          <a:xfrm>
            <a:off x="897673" y="4927236"/>
            <a:ext cx="4593804" cy="394049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None/>
            </a:pPr>
            <a:r>
              <a:rPr lang="ko-KR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결론</a:t>
            </a:r>
            <a:endParaRPr lang="en-ID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3" name="제목 2">
            <a:extLst>
              <a:ext uri="{FF2B5EF4-FFF2-40B4-BE49-F238E27FC236}">
                <a16:creationId xmlns:a16="http://schemas.microsoft.com/office/drawing/2014/main" id="{4EBF4B3D-BA24-10A0-C913-384A56CC4A67}"/>
              </a:ext>
            </a:extLst>
          </p:cNvPr>
          <p:cNvSpPr txBox="1">
            <a:spLocks/>
          </p:cNvSpPr>
          <p:nvPr/>
        </p:nvSpPr>
        <p:spPr>
          <a:xfrm>
            <a:off x="257175" y="146045"/>
            <a:ext cx="7886700" cy="9085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500" b="1" kern="12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ko-KR" altLang="en-US" dirty="0"/>
              <a:t>목차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1FE78B8-9199-7062-EAC8-5F0B48281B1E}"/>
              </a:ext>
            </a:extLst>
          </p:cNvPr>
          <p:cNvSpPr txBox="1">
            <a:spLocks/>
          </p:cNvSpPr>
          <p:nvPr/>
        </p:nvSpPr>
        <p:spPr>
          <a:xfrm>
            <a:off x="1049548" y="2409787"/>
            <a:ext cx="3370052" cy="312849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None/>
            </a:pPr>
            <a:r>
              <a:rPr lang="en-US" altLang="ko-KR" sz="1500">
                <a:latin typeface="Segoe UI Light" panose="020B0502040204020203" pitchFamily="34" charset="0"/>
                <a:cs typeface="Segoe UI Light" panose="020B0502040204020203" pitchFamily="34" charset="0"/>
              </a:rPr>
              <a:t>- </a:t>
            </a:r>
            <a:r>
              <a:rPr lang="ko-KR" altLang="en-US" sz="1500">
                <a:latin typeface="Segoe UI Light" panose="020B0502040204020203" pitchFamily="34" charset="0"/>
                <a:cs typeface="Segoe UI Light" panose="020B0502040204020203" pitchFamily="34" charset="0"/>
              </a:rPr>
              <a:t>태양광 예산사업 효율화 및 연계 활동</a:t>
            </a:r>
            <a:endParaRPr lang="en-ID" altLang="ko-KR" sz="15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67997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53D53AAB-C622-6110-EECC-EB362EB139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/>
              <a:t>데이터 모델링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525D0EED-9692-1FE6-69DA-BADAC7E67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2. </a:t>
            </a:r>
            <a:r>
              <a:rPr lang="ko-KR" altLang="en-US"/>
              <a:t>데이터 분석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4AE91DD-C27A-8772-1A5D-D67056A11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675ACA-5D0D-4814-8771-8433E4ABB4C5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C26F56B-3971-7175-2B88-FE0721780C31}"/>
              </a:ext>
            </a:extLst>
          </p:cNvPr>
          <p:cNvSpPr/>
          <p:nvPr/>
        </p:nvSpPr>
        <p:spPr>
          <a:xfrm>
            <a:off x="171449" y="1898197"/>
            <a:ext cx="8759193" cy="429940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10CDCA-6E3A-7664-84BB-5B6F52CA1131}"/>
              </a:ext>
            </a:extLst>
          </p:cNvPr>
          <p:cNvSpPr txBox="1"/>
          <p:nvPr/>
        </p:nvSpPr>
        <p:spPr>
          <a:xfrm>
            <a:off x="319704" y="1997682"/>
            <a:ext cx="19567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4) </a:t>
            </a: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예상 산출물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1040BA2-A349-250F-FA81-6EA98EABA504}"/>
              </a:ext>
            </a:extLst>
          </p:cNvPr>
          <p:cNvSpPr/>
          <p:nvPr/>
        </p:nvSpPr>
        <p:spPr>
          <a:xfrm>
            <a:off x="171449" y="1898197"/>
            <a:ext cx="8759193" cy="429940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D87948D7-166F-3ACD-7477-ED13207827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315" y="2450891"/>
            <a:ext cx="3598185" cy="2520000"/>
          </a:xfrm>
          <a:prstGeom prst="rect">
            <a:avLst/>
          </a:prstGeom>
        </p:spPr>
      </p:pic>
      <p:pic>
        <p:nvPicPr>
          <p:cNvPr id="20" name="Picture 2">
            <a:extLst>
              <a:ext uri="{FF2B5EF4-FFF2-40B4-BE49-F238E27FC236}">
                <a16:creationId xmlns:a16="http://schemas.microsoft.com/office/drawing/2014/main" id="{2BC8710A-02C7-58CB-5200-CE78D408116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03"/>
          <a:stretch/>
        </p:blipFill>
        <p:spPr bwMode="auto">
          <a:xfrm>
            <a:off x="4699300" y="2450891"/>
            <a:ext cx="3642666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33FD3AB-C908-9567-DE49-2078CE5F32F8}"/>
              </a:ext>
            </a:extLst>
          </p:cNvPr>
          <p:cNvSpPr txBox="1"/>
          <p:nvPr/>
        </p:nvSpPr>
        <p:spPr>
          <a:xfrm>
            <a:off x="396422" y="5065952"/>
            <a:ext cx="410286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예측 발전량과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 </a:t>
            </a:r>
            <a:r>
              <a:rPr lang="ko-KR" altLang="en-US" sz="1400" dirty="0">
                <a:solidFill>
                  <a:prstClr val="black"/>
                </a:solidFill>
                <a:latin typeface="+mn-ea"/>
              </a:rPr>
              <a:t>실제 발전량을 결합하여 </a:t>
            </a:r>
            <a:r>
              <a:rPr lang="en-US" altLang="ko-KR" sz="1400" dirty="0">
                <a:solidFill>
                  <a:prstClr val="black"/>
                </a:solidFill>
                <a:latin typeface="+mn-ea"/>
              </a:rPr>
              <a:t>CSV</a:t>
            </a:r>
            <a:r>
              <a:rPr lang="ko-KR" altLang="en-US" sz="1400" dirty="0">
                <a:solidFill>
                  <a:prstClr val="black"/>
                </a:solidFill>
                <a:latin typeface="+mn-ea"/>
              </a:rPr>
              <a:t>파일로 저장한 산출물입니다</a:t>
            </a:r>
            <a:r>
              <a:rPr lang="en-US" altLang="ko-KR" sz="1400" dirty="0">
                <a:solidFill>
                  <a:prstClr val="black"/>
                </a:solidFill>
                <a:latin typeface="+mn-ea"/>
              </a:rPr>
              <a:t>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최종 예측 발전량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: yhat1</a:t>
            </a:r>
            <a:b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</a:b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실제 발전소 발전량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: 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FD842C-79A3-94A7-1E27-71CC85BBDCFA}"/>
              </a:ext>
            </a:extLst>
          </p:cNvPr>
          <p:cNvSpPr txBox="1"/>
          <p:nvPr/>
        </p:nvSpPr>
        <p:spPr>
          <a:xfrm>
            <a:off x="4499288" y="5065952"/>
            <a:ext cx="410153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예측 발전량과 실제 발전량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7</a:t>
            </a:r>
            <a:r>
              <a: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일치를 시각화한 그래프입니다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파란색 선 그래프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: </a:t>
            </a:r>
            <a:r>
              <a:rPr kumimoji="0" lang="ko-KR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예측값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주황색 선 그래프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: </a:t>
            </a:r>
            <a:r>
              <a:rPr kumimoji="0" lang="ko-KR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실제값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8F592F3-33FB-63BB-3594-3AEF995E7919}"/>
              </a:ext>
            </a:extLst>
          </p:cNvPr>
          <p:cNvSpPr/>
          <p:nvPr/>
        </p:nvSpPr>
        <p:spPr>
          <a:xfrm>
            <a:off x="396422" y="2349053"/>
            <a:ext cx="8205734" cy="36821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4439661-4588-C0D9-593B-F5A1E02ECB99}"/>
              </a:ext>
            </a:extLst>
          </p:cNvPr>
          <p:cNvCxnSpPr/>
          <p:nvPr/>
        </p:nvCxnSpPr>
        <p:spPr>
          <a:xfrm>
            <a:off x="397756" y="5054768"/>
            <a:ext cx="8204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E551656-19A1-9BE5-AE53-6E45065D6463}"/>
              </a:ext>
            </a:extLst>
          </p:cNvPr>
          <p:cNvCxnSpPr>
            <a:cxnSpLocks/>
          </p:cNvCxnSpPr>
          <p:nvPr/>
        </p:nvCxnSpPr>
        <p:spPr>
          <a:xfrm>
            <a:off x="4499289" y="2348443"/>
            <a:ext cx="0" cy="3682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30769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53D53AAB-C622-6110-EECC-EB362EB139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결과 해석  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525D0EED-9692-1FE6-69DA-BADAC7E67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결론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4AE91DD-C27A-8772-1A5D-D67056A11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675ACA-5D0D-4814-8771-8433E4ABB4C5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C26F56B-3971-7175-2B88-FE0721780C31}"/>
              </a:ext>
            </a:extLst>
          </p:cNvPr>
          <p:cNvSpPr/>
          <p:nvPr/>
        </p:nvSpPr>
        <p:spPr>
          <a:xfrm>
            <a:off x="171449" y="1898197"/>
            <a:ext cx="8759193" cy="429940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C8C4F0D-81E5-B887-C25D-9976A3A08A81}"/>
              </a:ext>
            </a:extLst>
          </p:cNvPr>
          <p:cNvSpPr txBox="1"/>
          <p:nvPr/>
        </p:nvSpPr>
        <p:spPr>
          <a:xfrm>
            <a:off x="319705" y="4319936"/>
            <a:ext cx="8610938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-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현재 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Pilot 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분석에서는 </a:t>
            </a: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1</a:t>
            </a:r>
            <a:r>
              <a:rPr kumimoji="0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시간 단위의 </a:t>
            </a: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Time </a:t>
            </a:r>
            <a:r>
              <a:rPr kumimoji="0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변수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와 </a:t>
            </a: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1</a:t>
            </a:r>
            <a:r>
              <a:rPr kumimoji="0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시간 단위로 측정되는 발전량 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단 두가지 항목만을 가지고 분석을 진행한 </a:t>
            </a:r>
            <a:r>
              <a:rPr kumimoji="0" lang="ko-KR" altLang="en-US" sz="11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단변량</a:t>
            </a:r>
            <a:r>
              <a:rPr kumimoji="0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 시계열 분석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임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-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학습데이터 </a:t>
            </a:r>
            <a:r>
              <a:rPr kumimoji="0" lang="ko-KR" alt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예측값과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 테스트 데이터 </a:t>
            </a:r>
            <a:r>
              <a:rPr kumimoji="0" lang="ko-KR" alt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예측값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 모두 전반적인 패턴만 예측하는 형태를 보임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-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 예측 결과에 대한 평균적인 오차를 뜻하는 </a:t>
            </a: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MAE</a:t>
            </a:r>
            <a:r>
              <a:rPr kumimoji="0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값은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약 </a:t>
            </a: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68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로 한 시점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(1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시간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)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의 태양광 발전량을 </a:t>
            </a:r>
            <a:r>
              <a:rPr kumimoji="0" lang="ko-KR" alt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예측할때마다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68KW</a:t>
            </a:r>
            <a:r>
              <a:rPr kumimoji="0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정도의 오차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가 발생함을 의미함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-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현재 발전량만 사용한 모델에 </a:t>
            </a:r>
            <a:r>
              <a:rPr kumimoji="0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일사량</a:t>
            </a: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1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일조합</a:t>
            </a: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일조량 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등의 태양열 발전에 영향을 주는 </a:t>
            </a:r>
            <a:r>
              <a:rPr kumimoji="0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기상 변인들을 추가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하고 </a:t>
            </a:r>
            <a:r>
              <a:rPr kumimoji="0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모델의 </a:t>
            </a:r>
            <a:r>
              <a:rPr kumimoji="0" lang="ko-KR" altLang="en-US" sz="11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하이퍼</a:t>
            </a:r>
            <a:r>
              <a:rPr kumimoji="0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 파라미터 등을 수정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한다면 더 정확한 예측 결과를 얻을 수 있을 것으로 </a:t>
            </a:r>
            <a:r>
              <a:rPr kumimoji="0" lang="ko-KR" alt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보여짐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BFDEC3D-CCBE-F632-EC13-200D2F7B2ED9}"/>
              </a:ext>
            </a:extLst>
          </p:cNvPr>
          <p:cNvGrpSpPr/>
          <p:nvPr/>
        </p:nvGrpSpPr>
        <p:grpSpPr>
          <a:xfrm>
            <a:off x="319704" y="2118939"/>
            <a:ext cx="8497124" cy="2015202"/>
            <a:chOff x="319704" y="2523242"/>
            <a:chExt cx="8497124" cy="2015202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8378D3D1-D8F5-3F39-13A0-6514007270F3}"/>
                </a:ext>
              </a:extLst>
            </p:cNvPr>
            <p:cNvGrpSpPr/>
            <p:nvPr/>
          </p:nvGrpSpPr>
          <p:grpSpPr>
            <a:xfrm>
              <a:off x="319704" y="2523242"/>
              <a:ext cx="5709985" cy="2015201"/>
              <a:chOff x="563216" y="2556798"/>
              <a:chExt cx="4908148" cy="1660693"/>
            </a:xfrm>
          </p:grpSpPr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5EC6AD32-FB1A-4425-7746-ADC0F08FACC5}"/>
                  </a:ext>
                </a:extLst>
              </p:cNvPr>
              <p:cNvSpPr/>
              <p:nvPr/>
            </p:nvSpPr>
            <p:spPr bwMode="auto">
              <a:xfrm>
                <a:off x="563217" y="2556798"/>
                <a:ext cx="2330985" cy="1660693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1" hangingPunct="1">
                  <a:lnSpc>
                    <a:spcPct val="120000"/>
                  </a:lnSpc>
                  <a:spcBef>
                    <a:spcPts val="6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endParaRPr>
              </a:p>
            </p:txBody>
          </p:sp>
          <p:pic>
            <p:nvPicPr>
              <p:cNvPr id="24" name="그림 23">
                <a:extLst>
                  <a:ext uri="{FF2B5EF4-FFF2-40B4-BE49-F238E27FC236}">
                    <a16:creationId xmlns:a16="http://schemas.microsoft.com/office/drawing/2014/main" id="{5600C55F-5156-D46A-6776-C63661B182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46975" y="2849995"/>
                <a:ext cx="2247227" cy="1358156"/>
              </a:xfrm>
              <a:prstGeom prst="rect">
                <a:avLst/>
              </a:prstGeom>
            </p:spPr>
          </p:pic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9447D96-255D-EF0D-552E-CA4AC0D0DA91}"/>
                  </a:ext>
                </a:extLst>
              </p:cNvPr>
              <p:cNvSpPr txBox="1"/>
              <p:nvPr/>
            </p:nvSpPr>
            <p:spPr>
              <a:xfrm>
                <a:off x="563216" y="2594434"/>
                <a:ext cx="241487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ko-KR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rPr>
                  <a:t>1)</a:t>
                </a:r>
                <a:r>
                  <a:rPr kumimoji="1" lang="ko-KR" alt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rPr>
                  <a:t>훈련데이터 </a:t>
                </a:r>
                <a:r>
                  <a:rPr kumimoji="1" lang="ko-KR" altLang="en-US" sz="1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rPr>
                  <a:t>예측값</a:t>
                </a:r>
                <a:r>
                  <a:rPr kumimoji="1" lang="ko-KR" alt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rPr>
                  <a:t> 및 </a:t>
                </a:r>
                <a:r>
                  <a:rPr kumimoji="1" lang="ko-KR" altLang="en-US" sz="1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rPr>
                  <a:t>실제값</a:t>
                </a:r>
                <a:r>
                  <a:rPr kumimoji="1" lang="ko-KR" alt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rPr>
                  <a:t> 시각화</a:t>
                </a:r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C4F1F542-26BC-FB96-E526-CB7EB438B180}"/>
                  </a:ext>
                </a:extLst>
              </p:cNvPr>
              <p:cNvSpPr/>
              <p:nvPr/>
            </p:nvSpPr>
            <p:spPr bwMode="auto">
              <a:xfrm>
                <a:off x="3061786" y="2556798"/>
                <a:ext cx="2330985" cy="1660693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1" hangingPunct="1">
                  <a:lnSpc>
                    <a:spcPct val="120000"/>
                  </a:lnSpc>
                  <a:spcBef>
                    <a:spcPts val="6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514AE79-7A4A-5C46-6899-93B3A7966FDD}"/>
                  </a:ext>
                </a:extLst>
              </p:cNvPr>
              <p:cNvSpPr txBox="1"/>
              <p:nvPr/>
            </p:nvSpPr>
            <p:spPr>
              <a:xfrm>
                <a:off x="3056489" y="2594434"/>
                <a:ext cx="2414875" cy="2029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ko-KR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rPr>
                  <a:t>2)</a:t>
                </a:r>
                <a:r>
                  <a:rPr kumimoji="1" lang="ko-KR" alt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rPr>
                  <a:t>모델 학습 최종결과</a:t>
                </a:r>
              </a:p>
            </p:txBody>
          </p:sp>
        </p:grp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B05B80BE-02A0-297E-8796-2E54FA196D9A}"/>
                </a:ext>
              </a:extLst>
            </p:cNvPr>
            <p:cNvGrpSpPr/>
            <p:nvPr/>
          </p:nvGrpSpPr>
          <p:grpSpPr>
            <a:xfrm>
              <a:off x="6112501" y="2523242"/>
              <a:ext cx="2704327" cy="2015202"/>
              <a:chOff x="4853607" y="2523242"/>
              <a:chExt cx="3908116" cy="1660694"/>
            </a:xfrm>
          </p:grpSpPr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1F936D1A-5B46-5C90-D147-6D08ED86098E}"/>
                  </a:ext>
                </a:extLst>
              </p:cNvPr>
              <p:cNvSpPr/>
              <p:nvPr/>
            </p:nvSpPr>
            <p:spPr bwMode="auto">
              <a:xfrm>
                <a:off x="4883546" y="2523242"/>
                <a:ext cx="3848238" cy="1660693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1" hangingPunct="1">
                  <a:lnSpc>
                    <a:spcPct val="120000"/>
                  </a:lnSpc>
                  <a:spcBef>
                    <a:spcPts val="6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endParaRPr>
              </a:p>
            </p:txBody>
          </p:sp>
          <p:pic>
            <p:nvPicPr>
              <p:cNvPr id="21" name="Picture 2">
                <a:extLst>
                  <a:ext uri="{FF2B5EF4-FFF2-40B4-BE49-F238E27FC236}">
                    <a16:creationId xmlns:a16="http://schemas.microsoft.com/office/drawing/2014/main" id="{B244B148-C645-A8B5-A244-238EA5AC96D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4503"/>
              <a:stretch/>
            </p:blipFill>
            <p:spPr bwMode="auto">
              <a:xfrm>
                <a:off x="4971701" y="2774294"/>
                <a:ext cx="3671928" cy="140964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A10E71C-4EF4-D425-A889-8827255342E6}"/>
                  </a:ext>
                </a:extLst>
              </p:cNvPr>
              <p:cNvSpPr txBox="1"/>
              <p:nvPr/>
            </p:nvSpPr>
            <p:spPr>
              <a:xfrm>
                <a:off x="4853607" y="2528073"/>
                <a:ext cx="3908116" cy="2029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ko-KR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rPr>
                  <a:t>3)</a:t>
                </a:r>
                <a:r>
                  <a:rPr kumimoji="1" lang="ko-KR" alt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rPr>
                  <a:t>테스트데이터 </a:t>
                </a:r>
                <a:r>
                  <a:rPr kumimoji="1" lang="ko-KR" altLang="en-US" sz="1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rPr>
                  <a:t>예측값</a:t>
                </a:r>
                <a:r>
                  <a:rPr kumimoji="1" lang="ko-KR" alt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rPr>
                  <a:t> 및 </a:t>
                </a:r>
                <a:r>
                  <a:rPr kumimoji="1" lang="ko-KR" altLang="en-US" sz="1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rPr>
                  <a:t>실제값</a:t>
                </a:r>
                <a:r>
                  <a:rPr kumimoji="1" lang="ko-KR" alt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rPr>
                  <a:t> 시각화</a:t>
                </a:r>
              </a:p>
            </p:txBody>
          </p:sp>
        </p:grp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57E922C6-7899-D4D7-EB4E-59DF3D5F0A52}"/>
              </a:ext>
            </a:extLst>
          </p:cNvPr>
          <p:cNvSpPr txBox="1"/>
          <p:nvPr/>
        </p:nvSpPr>
        <p:spPr>
          <a:xfrm>
            <a:off x="3252516" y="2443083"/>
            <a:ext cx="2589483" cy="1738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=====Evaluate Result=====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MAE: 68.6337102453622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RMSE: 103.61281666718291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*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MAE: 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평균 절대 오차</a:t>
            </a: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*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RMSE: 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평균 제곱근 편차</a:t>
            </a: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6C3C138-A551-7E73-DF1F-152B733C2F53}"/>
              </a:ext>
            </a:extLst>
          </p:cNvPr>
          <p:cNvSpPr/>
          <p:nvPr/>
        </p:nvSpPr>
        <p:spPr>
          <a:xfrm>
            <a:off x="3287462" y="2950127"/>
            <a:ext cx="2211638" cy="2604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13680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53D53AAB-C622-6110-EECC-EB362EB139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파일럿 분석 모델 </a:t>
            </a:r>
            <a:r>
              <a:rPr lang="ko-KR" altLang="en-US" sz="2400"/>
              <a:t>활용 </a:t>
            </a:r>
            <a:r>
              <a:rPr lang="en-US" altLang="ko-KR" sz="2400"/>
              <a:t>GuideLine</a:t>
            </a:r>
            <a:endParaRPr lang="ko-KR" altLang="en-US" sz="2400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525D0EED-9692-1FE6-69DA-BADAC7E67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결론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4AE91DD-C27A-8772-1A5D-D67056A11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675ACA-5D0D-4814-8771-8433E4ABB4C5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C26F56B-3971-7175-2B88-FE0721780C31}"/>
              </a:ext>
            </a:extLst>
          </p:cNvPr>
          <p:cNvSpPr/>
          <p:nvPr/>
        </p:nvSpPr>
        <p:spPr>
          <a:xfrm>
            <a:off x="171449" y="1898197"/>
            <a:ext cx="8759193" cy="429940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10CDCA-6E3A-7664-84BB-5B6F52CA1131}"/>
              </a:ext>
            </a:extLst>
          </p:cNvPr>
          <p:cNvSpPr txBox="1"/>
          <p:nvPr/>
        </p:nvSpPr>
        <p:spPr>
          <a:xfrm>
            <a:off x="171449" y="2201239"/>
            <a:ext cx="8759193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보고서의 방법론을 </a:t>
            </a: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참고하여 에너지공단의 </a:t>
            </a: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REMS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계측 데이터 및 기상청 기상데이터를 활용하여 발전량 예측 모델 구축 가능 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1.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태양광 발전소 선정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b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2. REMS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발전량 데이터 </a:t>
            </a:r>
            <a:r>
              <a:rPr lang="ko-KR" altLang="en-US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확보 및 기상 데이터</a:t>
            </a:r>
            <a:r>
              <a:rPr lang="en-US" altLang="ko-KR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일사량</a:t>
            </a:r>
            <a:r>
              <a:rPr lang="en-US" altLang="ko-KR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전운량</a:t>
            </a:r>
            <a:r>
              <a:rPr lang="ko-KR" altLang="en-US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등</a:t>
            </a:r>
            <a:r>
              <a:rPr lang="en-US" altLang="ko-KR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결합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b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3</a:t>
            </a:r>
            <a:r>
              <a:rPr lang="en-US" altLang="ko-KR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결합된 데이터 </a:t>
            </a:r>
            <a:r>
              <a:rPr lang="ko-KR" altLang="en-US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전처리</a:t>
            </a:r>
            <a:r>
              <a:rPr lang="ko-KR" altLang="en-US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진행 후 모델 적용</a:t>
            </a:r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b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r>
              <a:rPr lang="en-US" altLang="ko-KR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전반적인 발전량 예측을 한다면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발전량만을 이용한 </a:t>
            </a:r>
            <a:r>
              <a:rPr kumimoji="0" lang="ko-KR" alt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단변량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시계열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분석 진행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5.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정교한 모델이 </a:t>
            </a:r>
            <a:r>
              <a:rPr lang="ko-KR" altLang="en-US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필요할 경우</a:t>
            </a:r>
            <a:r>
              <a:rPr lang="en-US" altLang="ko-KR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발전량 이외에</a:t>
            </a:r>
            <a:r>
              <a:rPr lang="en-US" altLang="ko-KR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일사량</a:t>
            </a:r>
            <a:r>
              <a:rPr lang="en-US" altLang="ko-KR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전운량</a:t>
            </a:r>
            <a:r>
              <a:rPr lang="ko-KR" altLang="en-US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등 발전량에 영향을 미치는 변수 추가하여 </a:t>
            </a:r>
            <a:r>
              <a:rPr lang="ko-KR" altLang="en-US" b="1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다변량</a:t>
            </a: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시계열</a:t>
            </a:r>
            <a:r>
              <a:rPr lang="ko-KR" altLang="en-US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분석 진행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38759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75E053DB-2847-DA01-9FD6-C6BE2683F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추진배경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4EBF4B3D-BA24-10A0-C913-384A56CC4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개요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AE36ED5-BE45-B80D-A1EE-051B1816D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75ACA-5D0D-4814-8771-8433E4ABB4C5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9380B0-57AE-141E-BF1C-1A0C91D83804}"/>
              </a:ext>
            </a:extLst>
          </p:cNvPr>
          <p:cNvSpPr txBox="1"/>
          <p:nvPr/>
        </p:nvSpPr>
        <p:spPr>
          <a:xfrm>
            <a:off x="257174" y="1898197"/>
            <a:ext cx="87153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>
                <a:latin typeface="+mn-ea"/>
              </a:rPr>
              <a:t>- </a:t>
            </a:r>
            <a:r>
              <a:rPr lang="ko-KR" altLang="en-US" spc="-150">
                <a:latin typeface="+mn-ea"/>
              </a:rPr>
              <a:t>한국</a:t>
            </a:r>
            <a:r>
              <a:rPr lang="ko-KR" altLang="en-US" kern="0" spc="-150">
                <a:solidFill>
                  <a:srgbClr val="000000"/>
                </a:solidFill>
                <a:effectLst/>
                <a:latin typeface="+mn-ea"/>
              </a:rPr>
              <a:t>에너지공단은 </a:t>
            </a:r>
            <a:r>
              <a:rPr lang="en-US" altLang="ko-KR" kern="0" spc="-150" dirty="0">
                <a:solidFill>
                  <a:srgbClr val="000000"/>
                </a:solidFill>
                <a:effectLst/>
                <a:latin typeface="+mn-ea"/>
              </a:rPr>
              <a:t>18</a:t>
            </a:r>
            <a:r>
              <a:rPr lang="ko-KR" altLang="en-US" kern="0" spc="-150" dirty="0">
                <a:solidFill>
                  <a:srgbClr val="000000"/>
                </a:solidFill>
                <a:effectLst/>
                <a:latin typeface="+mn-ea"/>
              </a:rPr>
              <a:t>년도부터 태양광 보급사업의 지원을 받아 발전기를 설치한 가정 등에 </a:t>
            </a:r>
            <a:r>
              <a:rPr lang="en-US" altLang="ko-KR" kern="0" spc="-150" dirty="0">
                <a:solidFill>
                  <a:srgbClr val="000000"/>
                </a:solidFill>
                <a:effectLst/>
                <a:latin typeface="+mn-ea"/>
              </a:rPr>
              <a:t>REMS(Renewable Energy Monitoring System)</a:t>
            </a:r>
            <a:r>
              <a:rPr lang="ko-KR" altLang="en-US" kern="0" spc="-150" dirty="0">
                <a:solidFill>
                  <a:srgbClr val="000000"/>
                </a:solidFill>
                <a:effectLst/>
                <a:latin typeface="+mn-ea"/>
              </a:rPr>
              <a:t>을 무상 설치하고 실시간 발전량 파악 중임</a:t>
            </a:r>
            <a:endParaRPr lang="ko-KR" altLang="en-US" sz="1600" kern="0" spc="-150" dirty="0">
              <a:solidFill>
                <a:srgbClr val="000000"/>
              </a:solidFill>
              <a:effectLst/>
              <a:latin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B0670A-70B8-43DD-63D0-5025E78C6149}"/>
              </a:ext>
            </a:extLst>
          </p:cNvPr>
          <p:cNvSpPr txBox="1"/>
          <p:nvPr/>
        </p:nvSpPr>
        <p:spPr>
          <a:xfrm>
            <a:off x="686336" y="5809753"/>
            <a:ext cx="66437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kern="0" spc="0" dirty="0">
                <a:solidFill>
                  <a:srgbClr val="000000"/>
                </a:solidFill>
                <a:effectLst/>
                <a:latin typeface="+mn-ea"/>
              </a:rPr>
              <a:t>* 관련 통계</a:t>
            </a: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+mn-ea"/>
              </a:rPr>
              <a:t>(21.3</a:t>
            </a:r>
            <a:r>
              <a:rPr lang="ko-KR" altLang="en-US" sz="1100" kern="0" spc="0" dirty="0">
                <a:solidFill>
                  <a:srgbClr val="000000"/>
                </a:solidFill>
                <a:effectLst/>
                <a:latin typeface="+mn-ea"/>
              </a:rPr>
              <a:t>월말 기준</a:t>
            </a: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+mn-ea"/>
              </a:rPr>
              <a:t>): 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+mn-ea"/>
              </a:rPr>
              <a:t>태양광 발전 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+mn-ea"/>
              </a:rPr>
              <a:t>77,400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+mn-ea"/>
              </a:rPr>
              <a:t>개소 </a:t>
            </a:r>
            <a:r>
              <a:rPr lang="en-US" altLang="ko-KR" sz="1100" dirty="0"/>
              <a:t>(</a:t>
            </a:r>
            <a:r>
              <a:rPr lang="ko-KR" altLang="en-US" sz="1100" dirty="0" err="1"/>
              <a:t>설치시</a:t>
            </a:r>
            <a:r>
              <a:rPr lang="ko-KR" altLang="en-US" sz="1100" dirty="0"/>
              <a:t> </a:t>
            </a:r>
            <a:r>
              <a:rPr lang="en-US" altLang="ko-KR" sz="1100" dirty="0"/>
              <a:t>5</a:t>
            </a:r>
            <a:r>
              <a:rPr lang="ko-KR" altLang="en-US" sz="1100" dirty="0"/>
              <a:t>년간 유지 의무</a:t>
            </a:r>
            <a:r>
              <a:rPr lang="en-US" altLang="ko-KR" sz="1100" dirty="0"/>
              <a:t>)</a:t>
            </a:r>
            <a:endParaRPr lang="ko-KR" altLang="en-US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0038E1D-B703-755A-E02A-7C949764A730}"/>
              </a:ext>
            </a:extLst>
          </p:cNvPr>
          <p:cNvSpPr txBox="1"/>
          <p:nvPr/>
        </p:nvSpPr>
        <p:spPr>
          <a:xfrm>
            <a:off x="257175" y="2544528"/>
            <a:ext cx="86010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kern="0" spc="-40" dirty="0">
                <a:solidFill>
                  <a:srgbClr val="FF0000"/>
                </a:solidFill>
                <a:latin typeface="+mn-ea"/>
              </a:rPr>
              <a:t>→ </a:t>
            </a:r>
            <a:r>
              <a:rPr lang="ko-KR" altLang="en-US" sz="1400" b="1" kern="0" spc="-40" dirty="0">
                <a:solidFill>
                  <a:srgbClr val="FF0000"/>
                </a:solidFill>
                <a:effectLst/>
                <a:latin typeface="+mn-ea"/>
              </a:rPr>
              <a:t>현재는 </a:t>
            </a:r>
            <a:r>
              <a:rPr lang="en-US" altLang="ko-KR" sz="1400" b="1" kern="0" spc="-40" dirty="0">
                <a:solidFill>
                  <a:srgbClr val="FF0000"/>
                </a:solidFill>
                <a:effectLst/>
                <a:latin typeface="+mn-ea"/>
              </a:rPr>
              <a:t>REMS</a:t>
            </a:r>
            <a:r>
              <a:rPr lang="ko-KR" altLang="en-US" sz="1400" b="1" kern="0" spc="-40" dirty="0">
                <a:solidFill>
                  <a:srgbClr val="FF0000"/>
                </a:solidFill>
                <a:effectLst/>
                <a:latin typeface="+mn-ea"/>
              </a:rPr>
              <a:t> 데이터를 낮시간에 발전이 안될 경우 고장 판단 용도로만 활용하고 있어</a:t>
            </a:r>
            <a:r>
              <a:rPr lang="en-US" altLang="ko-KR" sz="1400" b="1" kern="0" spc="-40" dirty="0">
                <a:solidFill>
                  <a:srgbClr val="FF0000"/>
                </a:solidFill>
                <a:effectLst/>
                <a:latin typeface="+mn-ea"/>
              </a:rPr>
              <a:t>, </a:t>
            </a:r>
            <a:r>
              <a:rPr lang="ko-KR" altLang="en-US" sz="1400" b="1" kern="0" spc="-40" dirty="0">
                <a:solidFill>
                  <a:srgbClr val="FF0000"/>
                </a:solidFill>
                <a:effectLst/>
                <a:latin typeface="+mn-ea"/>
              </a:rPr>
              <a:t>소중한 실증 데이터를 제대로 활용하지 못하고 있는 상황</a:t>
            </a:r>
            <a:endParaRPr lang="ko-KR" altLang="en-US" sz="1400" b="1" kern="0" spc="0" dirty="0">
              <a:solidFill>
                <a:srgbClr val="FF0000"/>
              </a:solidFill>
              <a:effectLst/>
              <a:latin typeface="+mn-ea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BEDB4CF-CB5A-31E2-F59E-55DA2D67CEB5}"/>
              </a:ext>
            </a:extLst>
          </p:cNvPr>
          <p:cNvSpPr/>
          <p:nvPr/>
        </p:nvSpPr>
        <p:spPr>
          <a:xfrm>
            <a:off x="171449" y="1898197"/>
            <a:ext cx="8759193" cy="429940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05810234-718A-64C2-282E-55F0801C0067}"/>
              </a:ext>
            </a:extLst>
          </p:cNvPr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336" y="3109357"/>
            <a:ext cx="7729418" cy="2680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193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75E053DB-2847-DA01-9FD6-C6BE2683F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목적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4EBF4B3D-BA24-10A0-C913-384A56CC4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개요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AE36ED5-BE45-B80D-A1EE-051B1816D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75ACA-5D0D-4814-8771-8433E4ABB4C5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74BA106-C82E-2D55-6130-BA5D66FF342E}"/>
              </a:ext>
            </a:extLst>
          </p:cNvPr>
          <p:cNvSpPr/>
          <p:nvPr/>
        </p:nvSpPr>
        <p:spPr>
          <a:xfrm>
            <a:off x="171449" y="1898197"/>
            <a:ext cx="8759193" cy="429940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9380B0-57AE-141E-BF1C-1A0C91D83804}"/>
              </a:ext>
            </a:extLst>
          </p:cNvPr>
          <p:cNvSpPr txBox="1"/>
          <p:nvPr/>
        </p:nvSpPr>
        <p:spPr>
          <a:xfrm>
            <a:off x="257174" y="2173527"/>
            <a:ext cx="8505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kern="0" spc="-120">
                <a:solidFill>
                  <a:srgbClr val="000000"/>
                </a:solidFill>
                <a:latin typeface="+mn-ea"/>
              </a:rPr>
              <a:t>- </a:t>
            </a:r>
            <a:r>
              <a:rPr lang="ko-KR" altLang="en-US" kern="0" spc="-120">
                <a:solidFill>
                  <a:srgbClr val="000000"/>
                </a:solidFill>
                <a:latin typeface="+mn-ea"/>
              </a:rPr>
              <a:t>한국에너지공단</a:t>
            </a:r>
            <a:r>
              <a:rPr lang="ko-KR" altLang="en-US" sz="1800" kern="0" spc="-8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ko-KR" altLang="en-US" sz="1800" kern="0" spc="-80" dirty="0">
                <a:solidFill>
                  <a:srgbClr val="000000"/>
                </a:solidFill>
                <a:effectLst/>
                <a:latin typeface="+mn-ea"/>
              </a:rPr>
              <a:t>서버에 축적되고 있는 </a:t>
            </a:r>
            <a:r>
              <a:rPr lang="en-US" altLang="ko-KR" sz="1800" kern="0" spc="-80" dirty="0">
                <a:solidFill>
                  <a:srgbClr val="000000"/>
                </a:solidFill>
                <a:effectLst/>
                <a:latin typeface="+mn-ea"/>
              </a:rPr>
              <a:t>REMS </a:t>
            </a:r>
            <a:r>
              <a:rPr lang="ko-KR" altLang="en-US" sz="1800" kern="0" spc="-80" dirty="0">
                <a:solidFill>
                  <a:srgbClr val="000000"/>
                </a:solidFill>
                <a:effectLst/>
                <a:latin typeface="+mn-ea"/>
              </a:rPr>
              <a:t>데이터를 적극 활용하여 사업의 효율성 평가 및 </a:t>
            </a:r>
            <a:r>
              <a:rPr lang="en-US" altLang="ko-KR" sz="1800" kern="0" spc="-80" dirty="0">
                <a:solidFill>
                  <a:srgbClr val="000000"/>
                </a:solidFill>
                <a:effectLst/>
                <a:latin typeface="+mn-ea"/>
              </a:rPr>
              <a:t>R&amp;D, </a:t>
            </a:r>
            <a:r>
              <a:rPr lang="ko-KR" altLang="en-US" sz="1800" kern="0" spc="-80" dirty="0">
                <a:solidFill>
                  <a:srgbClr val="000000"/>
                </a:solidFill>
                <a:effectLst/>
                <a:latin typeface="+mn-ea"/>
              </a:rPr>
              <a:t>전력거래 등에 다양하게 활용할 수 있는 </a:t>
            </a:r>
            <a:r>
              <a:rPr lang="en-US" altLang="ko-KR" sz="1800" kern="0" spc="-80" dirty="0">
                <a:solidFill>
                  <a:srgbClr val="000000"/>
                </a:solidFill>
                <a:effectLst/>
                <a:latin typeface="+mn-ea"/>
              </a:rPr>
              <a:t>DB </a:t>
            </a:r>
            <a:r>
              <a:rPr lang="ko-KR" altLang="en-US" sz="1800" kern="0" spc="-80" dirty="0">
                <a:solidFill>
                  <a:srgbClr val="000000"/>
                </a:solidFill>
                <a:effectLst/>
                <a:latin typeface="+mn-ea"/>
              </a:rPr>
              <a:t>구축 방안 모색에 도움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104F0311-C61C-B853-630A-A1CD5A549A18}"/>
              </a:ext>
            </a:extLst>
          </p:cNvPr>
          <p:cNvGrpSpPr/>
          <p:nvPr/>
        </p:nvGrpSpPr>
        <p:grpSpPr>
          <a:xfrm>
            <a:off x="401341" y="3150060"/>
            <a:ext cx="1998960" cy="2386117"/>
            <a:chOff x="657782" y="3167488"/>
            <a:chExt cx="2175128" cy="2148438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8001E4F2-529B-B2F2-D03E-BADB48A0EFA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4935" y="3167488"/>
              <a:ext cx="1760819" cy="1760819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01A9604-117A-31E3-BEAE-F52873354D31}"/>
                </a:ext>
              </a:extLst>
            </p:cNvPr>
            <p:cNvSpPr txBox="1"/>
            <p:nvPr/>
          </p:nvSpPr>
          <p:spPr>
            <a:xfrm>
              <a:off x="657782" y="5066519"/>
              <a:ext cx="2175128" cy="2494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REMS </a:t>
              </a:r>
              <a:r>
                <a:rPr kumimoji="0" lang="ko-KR" alt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데이터 분석</a:t>
              </a: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14" name="이등변 삼각형 13">
            <a:extLst>
              <a:ext uri="{FF2B5EF4-FFF2-40B4-BE49-F238E27FC236}">
                <a16:creationId xmlns:a16="http://schemas.microsoft.com/office/drawing/2014/main" id="{7118E951-A088-49BD-6AFE-52FEBE1712F1}"/>
              </a:ext>
            </a:extLst>
          </p:cNvPr>
          <p:cNvSpPr/>
          <p:nvPr/>
        </p:nvSpPr>
        <p:spPr bwMode="auto">
          <a:xfrm rot="5400000">
            <a:off x="2676816" y="4229320"/>
            <a:ext cx="744757" cy="227596"/>
          </a:xfrm>
          <a:prstGeom prst="triangle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457200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itchFamily="2" charset="-127"/>
              <a:ea typeface="나눔고딕" pitchFamily="2" charset="-127"/>
              <a:cs typeface="+mn-cs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EBB72F8D-17B7-57C2-C0A3-DA55E3B81AF3}"/>
              </a:ext>
            </a:extLst>
          </p:cNvPr>
          <p:cNvGrpSpPr/>
          <p:nvPr/>
        </p:nvGrpSpPr>
        <p:grpSpPr>
          <a:xfrm>
            <a:off x="3698089" y="3077783"/>
            <a:ext cx="2160000" cy="2530670"/>
            <a:chOff x="3492450" y="3077783"/>
            <a:chExt cx="2160000" cy="2530670"/>
          </a:xfrm>
        </p:grpSpPr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C3B310E2-0720-E150-90E7-3C0902314BF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92450" y="3448453"/>
              <a:ext cx="2159100" cy="216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EBE31D3E-3885-392C-1045-1A46E977802E}"/>
                </a:ext>
              </a:extLst>
            </p:cNvPr>
            <p:cNvSpPr/>
            <p:nvPr/>
          </p:nvSpPr>
          <p:spPr>
            <a:xfrm>
              <a:off x="3492450" y="3077783"/>
              <a:ext cx="2160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>
                  <a:solidFill>
                    <a:schemeClr val="tx1"/>
                  </a:solidFill>
                  <a:latin typeface="+mn-ea"/>
                </a:rPr>
                <a:t>사업 효율성 평가 및 </a:t>
              </a:r>
              <a:r>
                <a:rPr lang="en-US" altLang="ko-KR" sz="1200">
                  <a:solidFill>
                    <a:schemeClr val="tx1"/>
                  </a:solidFill>
                  <a:latin typeface="+mn-ea"/>
                </a:rPr>
                <a:t>R&amp;D</a:t>
              </a:r>
              <a:endParaRPr lang="ko-KR" altLang="en-US" sz="1200">
                <a:solidFill>
                  <a:schemeClr val="tx1"/>
                </a:solidFill>
                <a:latin typeface="+mn-ea"/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365E5A54-3111-43E1-C7A0-3F1B9065EAF6}"/>
              </a:ext>
            </a:extLst>
          </p:cNvPr>
          <p:cNvGrpSpPr/>
          <p:nvPr/>
        </p:nvGrpSpPr>
        <p:grpSpPr>
          <a:xfrm>
            <a:off x="6393185" y="3080515"/>
            <a:ext cx="2160000" cy="2525207"/>
            <a:chOff x="6393185" y="3080515"/>
            <a:chExt cx="2160000" cy="2525207"/>
          </a:xfrm>
        </p:grpSpPr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81135086-B7EC-FEF1-4866-B14F59F90F4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93185" y="3445722"/>
              <a:ext cx="2159099" cy="216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97568CD9-DB8F-3AA9-072E-5F918AC72F45}"/>
                </a:ext>
              </a:extLst>
            </p:cNvPr>
            <p:cNvSpPr/>
            <p:nvPr/>
          </p:nvSpPr>
          <p:spPr>
            <a:xfrm>
              <a:off x="6393185" y="3080515"/>
              <a:ext cx="2160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+mn-ea"/>
                </a:rPr>
                <a:t>DB </a:t>
              </a:r>
              <a:r>
                <a:rPr lang="ko-KR" altLang="en-US" sz="1200">
                  <a:solidFill>
                    <a:schemeClr val="tx1"/>
                  </a:solidFill>
                  <a:latin typeface="+mn-ea"/>
                </a:rPr>
                <a:t>구축 방안 모색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85805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75E053DB-2847-DA01-9FD6-C6BE2683F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/>
              <a:t>분석 주요내용 및 활용 계획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4EBF4B3D-BA24-10A0-C913-384A56CC4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개요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AE36ED5-BE45-B80D-A1EE-051B1816D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675ACA-5D0D-4814-8771-8433E4ABB4C5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AE4BDD7-5F00-CA50-C90D-150BC5CA342B}"/>
              </a:ext>
            </a:extLst>
          </p:cNvPr>
          <p:cNvSpPr/>
          <p:nvPr/>
        </p:nvSpPr>
        <p:spPr>
          <a:xfrm>
            <a:off x="171449" y="1898198"/>
            <a:ext cx="8759193" cy="328854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고장을 감안한 실제 환경에서의 태양광의 발전량 분석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D74EB67-7F3C-DEA9-C03C-1B2A9CEC71AB}"/>
              </a:ext>
            </a:extLst>
          </p:cNvPr>
          <p:cNvSpPr/>
          <p:nvPr/>
        </p:nvSpPr>
        <p:spPr>
          <a:xfrm>
            <a:off x="171449" y="2227051"/>
            <a:ext cx="8759193" cy="1728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CD97854-E323-9DBF-A5A4-5B5BBCEF298C}"/>
              </a:ext>
            </a:extLst>
          </p:cNvPr>
          <p:cNvSpPr/>
          <p:nvPr/>
        </p:nvSpPr>
        <p:spPr>
          <a:xfrm>
            <a:off x="171449" y="4137750"/>
            <a:ext cx="8759193" cy="328854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전국에 설치된 자가발전 태양광 발전기의 개별 발전량을 분석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B27F53C-205B-4A15-ABE4-048355D1BFAB}"/>
              </a:ext>
            </a:extLst>
          </p:cNvPr>
          <p:cNvSpPr/>
          <p:nvPr/>
        </p:nvSpPr>
        <p:spPr>
          <a:xfrm>
            <a:off x="171449" y="4473911"/>
            <a:ext cx="8759193" cy="1728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7C0BC15-A52E-7A55-965F-F202877CA9C6}"/>
              </a:ext>
            </a:extLst>
          </p:cNvPr>
          <p:cNvSpPr txBox="1"/>
          <p:nvPr/>
        </p:nvSpPr>
        <p:spPr>
          <a:xfrm>
            <a:off x="171449" y="2268076"/>
            <a:ext cx="613410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-</a:t>
            </a:r>
            <a:r>
              <a: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 연간</a:t>
            </a:r>
            <a:r>
              <a:rPr kumimoji="0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/</a:t>
            </a:r>
            <a:r>
              <a: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월간</a:t>
            </a:r>
            <a:r>
              <a:rPr kumimoji="0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/</a:t>
            </a:r>
            <a:r>
              <a: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일간 발전량과 투자 비용을 함께 분석하여 발전의 수익률 평가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2E6582D-6BC6-2C6E-634A-988B0A1B2F0A}"/>
              </a:ext>
            </a:extLst>
          </p:cNvPr>
          <p:cNvSpPr txBox="1"/>
          <p:nvPr/>
        </p:nvSpPr>
        <p:spPr>
          <a:xfrm>
            <a:off x="171449" y="4518180"/>
            <a:ext cx="51911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-</a:t>
            </a:r>
            <a:r>
              <a: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 지역별</a:t>
            </a:r>
            <a:r>
              <a:rPr kumimoji="0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/</a:t>
            </a:r>
            <a:r>
              <a: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시간대별 발전량 및 추가로 날씨 데이터와 함께 분석</a:t>
            </a:r>
          </a:p>
        </p:txBody>
      </p:sp>
      <p:sp>
        <p:nvSpPr>
          <p:cNvPr id="17" name="이등변 삼각형 16">
            <a:extLst>
              <a:ext uri="{FF2B5EF4-FFF2-40B4-BE49-F238E27FC236}">
                <a16:creationId xmlns:a16="http://schemas.microsoft.com/office/drawing/2014/main" id="{53979FF2-4D2C-28F1-05BA-2EFD760BEE65}"/>
              </a:ext>
            </a:extLst>
          </p:cNvPr>
          <p:cNvSpPr/>
          <p:nvPr/>
        </p:nvSpPr>
        <p:spPr bwMode="auto">
          <a:xfrm rot="5400000">
            <a:off x="5800367" y="2977253"/>
            <a:ext cx="670573" cy="227596"/>
          </a:xfrm>
          <a:prstGeom prst="triangle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457200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itchFamily="2" charset="-127"/>
              <a:ea typeface="나눔고딕" pitchFamily="2" charset="-127"/>
              <a:cs typeface="+mn-cs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7BC2FE3F-1005-12F4-140A-7B8A02B75947}"/>
              </a:ext>
            </a:extLst>
          </p:cNvPr>
          <p:cNvGrpSpPr/>
          <p:nvPr/>
        </p:nvGrpSpPr>
        <p:grpSpPr>
          <a:xfrm>
            <a:off x="6401117" y="2410301"/>
            <a:ext cx="2298272" cy="1361500"/>
            <a:chOff x="-4192090" y="2505113"/>
            <a:chExt cx="1726953" cy="1440002"/>
          </a:xfrm>
        </p:grpSpPr>
        <p:sp>
          <p:nvSpPr>
            <p:cNvPr id="33" name="왼쪽 대괄호 32">
              <a:extLst>
                <a:ext uri="{FF2B5EF4-FFF2-40B4-BE49-F238E27FC236}">
                  <a16:creationId xmlns:a16="http://schemas.microsoft.com/office/drawing/2014/main" id="{F21A8892-07A3-C070-EE39-23187A84D922}"/>
                </a:ext>
              </a:extLst>
            </p:cNvPr>
            <p:cNvSpPr/>
            <p:nvPr/>
          </p:nvSpPr>
          <p:spPr bwMode="auto">
            <a:xfrm>
              <a:off x="-4192090" y="2505113"/>
              <a:ext cx="249798" cy="1440000"/>
            </a:xfrm>
            <a:prstGeom prst="leftBracket">
              <a:avLst>
                <a:gd name="adj" fmla="val 0"/>
              </a:avLst>
            </a:prstGeom>
            <a:noFill/>
            <a:ln w="38100" cap="flat" cmpd="sng" algn="ctr">
              <a:solidFill>
                <a:srgbClr val="27498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산돌고딕 L" pitchFamily="18" charset="-127"/>
                <a:ea typeface="산돌고딕 L" pitchFamily="18" charset="-127"/>
                <a:cs typeface="+mn-cs"/>
              </a:endParaRPr>
            </a:p>
          </p:txBody>
        </p:sp>
        <p:sp>
          <p:nvSpPr>
            <p:cNvPr id="38" name="왼쪽 대괄호 37">
              <a:extLst>
                <a:ext uri="{FF2B5EF4-FFF2-40B4-BE49-F238E27FC236}">
                  <a16:creationId xmlns:a16="http://schemas.microsoft.com/office/drawing/2014/main" id="{BA9BEA67-258E-F637-0F85-531325E5C0C5}"/>
                </a:ext>
              </a:extLst>
            </p:cNvPr>
            <p:cNvSpPr/>
            <p:nvPr/>
          </p:nvSpPr>
          <p:spPr bwMode="auto">
            <a:xfrm rot="10800000">
              <a:off x="-2767818" y="2505115"/>
              <a:ext cx="302681" cy="1440000"/>
            </a:xfrm>
            <a:prstGeom prst="leftBracket">
              <a:avLst>
                <a:gd name="adj" fmla="val 0"/>
              </a:avLst>
            </a:prstGeom>
            <a:noFill/>
            <a:ln w="38100" cap="flat" cmpd="sng" algn="ctr">
              <a:solidFill>
                <a:srgbClr val="27498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산돌고딕 L" pitchFamily="18" charset="-127"/>
                <a:ea typeface="산돌고딕 L" pitchFamily="18" charset="-127"/>
                <a:cs typeface="+mn-cs"/>
              </a:endParaRPr>
            </a:p>
          </p:txBody>
        </p:sp>
      </p:grpSp>
      <p:sp>
        <p:nvSpPr>
          <p:cNvPr id="49" name="이등변 삼각형 48">
            <a:extLst>
              <a:ext uri="{FF2B5EF4-FFF2-40B4-BE49-F238E27FC236}">
                <a16:creationId xmlns:a16="http://schemas.microsoft.com/office/drawing/2014/main" id="{C5B8067D-C504-241E-49D8-A6C4C658B406}"/>
              </a:ext>
            </a:extLst>
          </p:cNvPr>
          <p:cNvSpPr/>
          <p:nvPr/>
        </p:nvSpPr>
        <p:spPr bwMode="auto">
          <a:xfrm rot="5400000">
            <a:off x="5800367" y="5211413"/>
            <a:ext cx="670573" cy="227596"/>
          </a:xfrm>
          <a:prstGeom prst="triangle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457200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itchFamily="2" charset="-127"/>
              <a:ea typeface="나눔고딕" pitchFamily="2" charset="-127"/>
              <a:cs typeface="+mn-cs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B55FBCAF-FDAE-5512-8705-4DE4977F9207}"/>
              </a:ext>
            </a:extLst>
          </p:cNvPr>
          <p:cNvSpPr/>
          <p:nvPr/>
        </p:nvSpPr>
        <p:spPr bwMode="auto">
          <a:xfrm>
            <a:off x="3474706" y="5018317"/>
            <a:ext cx="2395484" cy="61378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457200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결합한 데이터를 분석하여 </a:t>
            </a:r>
            <a:r>
              <a:rPr kumimoji="0" lang="ko-KR" alt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날씨별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지역별 자가 태양광 발전량 분석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FDA03F3E-802E-AAAB-08E9-C92B3C4B0E56}"/>
              </a:ext>
            </a:extLst>
          </p:cNvPr>
          <p:cNvSpPr/>
          <p:nvPr/>
        </p:nvSpPr>
        <p:spPr bwMode="auto">
          <a:xfrm>
            <a:off x="3474706" y="2784157"/>
            <a:ext cx="2395484" cy="61378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457200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결합한 데이터를 분석하여 태양광 발전의 수익률 평가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6015A902-7EEF-5310-866A-876048D07B9E}"/>
              </a:ext>
            </a:extLst>
          </p:cNvPr>
          <p:cNvGrpSpPr/>
          <p:nvPr/>
        </p:nvGrpSpPr>
        <p:grpSpPr>
          <a:xfrm>
            <a:off x="6895266" y="2533271"/>
            <a:ext cx="1309974" cy="1287636"/>
            <a:chOff x="6895266" y="2570201"/>
            <a:chExt cx="1309974" cy="1287636"/>
          </a:xfrm>
        </p:grpSpPr>
        <p:pic>
          <p:nvPicPr>
            <p:cNvPr id="46" name="그림 45">
              <a:extLst>
                <a:ext uri="{FF2B5EF4-FFF2-40B4-BE49-F238E27FC236}">
                  <a16:creationId xmlns:a16="http://schemas.microsoft.com/office/drawing/2014/main" id="{B1E4C9A4-C1F1-47B2-DFDD-36AFEE4397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43102" y="2570201"/>
              <a:ext cx="1214302" cy="930750"/>
            </a:xfrm>
            <a:prstGeom prst="rect">
              <a:avLst/>
            </a:prstGeom>
          </p:spPr>
        </p:pic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F73108A1-6C73-B318-2067-084228EFA2A5}"/>
                </a:ext>
              </a:extLst>
            </p:cNvPr>
            <p:cNvSpPr txBox="1"/>
            <p:nvPr/>
          </p:nvSpPr>
          <p:spPr>
            <a:xfrm>
              <a:off x="6895266" y="3442339"/>
              <a:ext cx="1309974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태양광 보급사업의</a:t>
              </a:r>
              <a:endPara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효율화에 활용</a:t>
              </a: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0BDFAC2E-360A-2975-2E0D-3B1A01F0CF95}"/>
              </a:ext>
            </a:extLst>
          </p:cNvPr>
          <p:cNvGrpSpPr/>
          <p:nvPr/>
        </p:nvGrpSpPr>
        <p:grpSpPr>
          <a:xfrm>
            <a:off x="6401117" y="4605968"/>
            <a:ext cx="2298272" cy="1438487"/>
            <a:chOff x="6401117" y="4692972"/>
            <a:chExt cx="2298272" cy="1438487"/>
          </a:xfrm>
        </p:grpSpPr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EE1509D9-6C39-55B3-16C8-A8418072F490}"/>
                </a:ext>
              </a:extLst>
            </p:cNvPr>
            <p:cNvGrpSpPr/>
            <p:nvPr/>
          </p:nvGrpSpPr>
          <p:grpSpPr>
            <a:xfrm>
              <a:off x="6401117" y="4738210"/>
              <a:ext cx="2298272" cy="1361500"/>
              <a:chOff x="-4192090" y="2505113"/>
              <a:chExt cx="1726953" cy="1440002"/>
            </a:xfrm>
          </p:grpSpPr>
          <p:sp>
            <p:nvSpPr>
              <p:cNvPr id="52" name="왼쪽 대괄호 51">
                <a:extLst>
                  <a:ext uri="{FF2B5EF4-FFF2-40B4-BE49-F238E27FC236}">
                    <a16:creationId xmlns:a16="http://schemas.microsoft.com/office/drawing/2014/main" id="{878162DC-DB8E-CF26-2B19-2ECA22C92EC1}"/>
                  </a:ext>
                </a:extLst>
              </p:cNvPr>
              <p:cNvSpPr/>
              <p:nvPr/>
            </p:nvSpPr>
            <p:spPr bwMode="auto">
              <a:xfrm>
                <a:off x="-4192090" y="2505113"/>
                <a:ext cx="249798" cy="1440000"/>
              </a:xfrm>
              <a:prstGeom prst="leftBracket">
                <a:avLst>
                  <a:gd name="adj" fmla="val 0"/>
                </a:avLst>
              </a:prstGeom>
              <a:noFill/>
              <a:ln w="38100" cap="flat" cmpd="sng" algn="ctr">
                <a:solidFill>
                  <a:srgbClr val="27498C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1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산돌고딕 L" pitchFamily="18" charset="-127"/>
                  <a:ea typeface="산돌고딕 L" pitchFamily="18" charset="-127"/>
                  <a:cs typeface="+mn-cs"/>
                </a:endParaRPr>
              </a:p>
            </p:txBody>
          </p:sp>
          <p:sp>
            <p:nvSpPr>
              <p:cNvPr id="53" name="왼쪽 대괄호 52">
                <a:extLst>
                  <a:ext uri="{FF2B5EF4-FFF2-40B4-BE49-F238E27FC236}">
                    <a16:creationId xmlns:a16="http://schemas.microsoft.com/office/drawing/2014/main" id="{3ECEC54B-3D27-8370-0906-AF500DCA903F}"/>
                  </a:ext>
                </a:extLst>
              </p:cNvPr>
              <p:cNvSpPr/>
              <p:nvPr/>
            </p:nvSpPr>
            <p:spPr bwMode="auto">
              <a:xfrm rot="10800000">
                <a:off x="-2767818" y="2505115"/>
                <a:ext cx="302681" cy="1440000"/>
              </a:xfrm>
              <a:prstGeom prst="leftBracket">
                <a:avLst>
                  <a:gd name="adj" fmla="val 0"/>
                </a:avLst>
              </a:prstGeom>
              <a:noFill/>
              <a:ln w="38100" cap="flat" cmpd="sng" algn="ctr">
                <a:solidFill>
                  <a:srgbClr val="27498C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산돌고딕 L" pitchFamily="18" charset="-127"/>
                  <a:ea typeface="산돌고딕 L" pitchFamily="18" charset="-127"/>
                  <a:cs typeface="+mn-cs"/>
                </a:endParaRPr>
              </a:p>
            </p:txBody>
          </p:sp>
        </p:grp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9CA193C1-5EE4-6BDB-2579-57957D7FBE3E}"/>
                </a:ext>
              </a:extLst>
            </p:cNvPr>
            <p:cNvGrpSpPr/>
            <p:nvPr/>
          </p:nvGrpSpPr>
          <p:grpSpPr>
            <a:xfrm>
              <a:off x="6832749" y="4692972"/>
              <a:ext cx="1435008" cy="1438487"/>
              <a:chOff x="6832749" y="4701361"/>
              <a:chExt cx="1435008" cy="1438487"/>
            </a:xfrm>
          </p:grpSpPr>
          <p:pic>
            <p:nvPicPr>
              <p:cNvPr id="58" name="그림 57">
                <a:extLst>
                  <a:ext uri="{FF2B5EF4-FFF2-40B4-BE49-F238E27FC236}">
                    <a16:creationId xmlns:a16="http://schemas.microsoft.com/office/drawing/2014/main" id="{795BFCFF-B7FD-F4F4-94E6-AD8886FE93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03487" y="4701361"/>
                <a:ext cx="893532" cy="893532"/>
              </a:xfrm>
              <a:prstGeom prst="rect">
                <a:avLst/>
              </a:prstGeom>
            </p:spPr>
          </p:pic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96DF9DD7-840D-ACCF-719E-47BFA1425544}"/>
                  </a:ext>
                </a:extLst>
              </p:cNvPr>
              <p:cNvSpPr txBox="1"/>
              <p:nvPr/>
            </p:nvSpPr>
            <p:spPr>
              <a:xfrm>
                <a:off x="6832749" y="5562767"/>
                <a:ext cx="1435008" cy="5770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05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rPr>
                  <a:t>태양광 기술개발</a:t>
                </a:r>
                <a:r>
                  <a:rPr kumimoji="0" lang="en-US" altLang="ko-KR" sz="105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rPr>
                  <a:t>, 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05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rPr>
                  <a:t>설치 및 운영 효율화</a:t>
                </a:r>
                <a:r>
                  <a:rPr kumimoji="0" lang="en-US" altLang="ko-KR" sz="105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rPr>
                  <a:t>,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05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rPr>
                  <a:t>전력거래 등에 활용</a:t>
                </a:r>
                <a:endParaRPr kumimoji="0" lang="en-US" altLang="ko-KR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557826ED-3A6A-2A36-33FF-4A1DD5BE06FA}"/>
              </a:ext>
            </a:extLst>
          </p:cNvPr>
          <p:cNvGrpSpPr/>
          <p:nvPr/>
        </p:nvGrpSpPr>
        <p:grpSpPr>
          <a:xfrm>
            <a:off x="375819" y="2564119"/>
            <a:ext cx="2947221" cy="1053865"/>
            <a:chOff x="375819" y="2754896"/>
            <a:chExt cx="2947221" cy="1053865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5F30CE39-3C64-D8FC-89FB-434A3B8E86F5}"/>
                </a:ext>
              </a:extLst>
            </p:cNvPr>
            <p:cNvSpPr/>
            <p:nvPr/>
          </p:nvSpPr>
          <p:spPr bwMode="auto">
            <a:xfrm>
              <a:off x="375819" y="2754896"/>
              <a:ext cx="2395484" cy="288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2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연간</a:t>
              </a:r>
              <a:r>
                <a:rPr kumimoji="0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/</a:t>
              </a:r>
              <a:r>
                <a:rPr kumimoji="0" lang="ko-KR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월간</a:t>
              </a:r>
              <a:r>
                <a:rPr kumimoji="0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/</a:t>
              </a:r>
              <a:r>
                <a:rPr kumimoji="0" lang="ko-KR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일간 발전량 데이터</a:t>
              </a: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221CA06D-3FA9-415C-8F75-68318B45C9C8}"/>
                </a:ext>
              </a:extLst>
            </p:cNvPr>
            <p:cNvSpPr/>
            <p:nvPr/>
          </p:nvSpPr>
          <p:spPr bwMode="auto">
            <a:xfrm>
              <a:off x="375819" y="3520761"/>
              <a:ext cx="2395484" cy="288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2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태양광 사업 투자비용 데이터 </a:t>
              </a:r>
            </a:p>
          </p:txBody>
        </p:sp>
        <p:sp>
          <p:nvSpPr>
            <p:cNvPr id="59" name="화살표: 오각형 58">
              <a:extLst>
                <a:ext uri="{FF2B5EF4-FFF2-40B4-BE49-F238E27FC236}">
                  <a16:creationId xmlns:a16="http://schemas.microsoft.com/office/drawing/2014/main" id="{B06C48C3-613A-BA3A-3A19-10529AEEB99B}"/>
                </a:ext>
              </a:extLst>
            </p:cNvPr>
            <p:cNvSpPr/>
            <p:nvPr/>
          </p:nvSpPr>
          <p:spPr bwMode="auto">
            <a:xfrm>
              <a:off x="2865121" y="2967725"/>
              <a:ext cx="457919" cy="613788"/>
            </a:xfrm>
            <a:prstGeom prst="homePlate">
              <a:avLst>
                <a:gd name="adj" fmla="val 28412"/>
              </a:avLst>
            </a:prstGeom>
            <a:solidFill>
              <a:schemeClr val="tx2">
                <a:lumMod val="20000"/>
                <a:lumOff val="80000"/>
              </a:schemeClr>
            </a:solidFill>
            <a:ln w="19050" algn="ctr">
              <a:noFill/>
              <a:miter lim="800000"/>
              <a:headEnd/>
              <a:tailEnd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데이터</a:t>
              </a:r>
              <a:endPara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결합</a:t>
              </a:r>
            </a:p>
          </p:txBody>
        </p:sp>
        <p:cxnSp>
          <p:nvCxnSpPr>
            <p:cNvPr id="15" name="연결선: 꺾임 14">
              <a:extLst>
                <a:ext uri="{FF2B5EF4-FFF2-40B4-BE49-F238E27FC236}">
                  <a16:creationId xmlns:a16="http://schemas.microsoft.com/office/drawing/2014/main" id="{A50991FF-4A09-F739-71B7-8EA737F8C774}"/>
                </a:ext>
              </a:extLst>
            </p:cNvPr>
            <p:cNvCxnSpPr>
              <a:cxnSpLocks/>
              <a:stCxn id="39" idx="3"/>
              <a:endCxn id="59" idx="0"/>
            </p:cNvCxnSpPr>
            <p:nvPr/>
          </p:nvCxnSpPr>
          <p:spPr>
            <a:xfrm>
              <a:off x="2771303" y="2898896"/>
              <a:ext cx="257726" cy="68829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연결선: 꺾임 20">
              <a:extLst>
                <a:ext uri="{FF2B5EF4-FFF2-40B4-BE49-F238E27FC236}">
                  <a16:creationId xmlns:a16="http://schemas.microsoft.com/office/drawing/2014/main" id="{15D48248-807D-CC79-960B-7E89DCB665D2}"/>
                </a:ext>
              </a:extLst>
            </p:cNvPr>
            <p:cNvCxnSpPr>
              <a:cxnSpLocks/>
              <a:stCxn id="40" idx="3"/>
              <a:endCxn id="59" idx="2"/>
            </p:cNvCxnSpPr>
            <p:nvPr/>
          </p:nvCxnSpPr>
          <p:spPr>
            <a:xfrm flipV="1">
              <a:off x="2771303" y="3581513"/>
              <a:ext cx="257726" cy="83248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C24141A0-BFB6-B9B6-C9C3-276F6B1D3AB5}"/>
              </a:ext>
            </a:extLst>
          </p:cNvPr>
          <p:cNvGrpSpPr/>
          <p:nvPr/>
        </p:nvGrpSpPr>
        <p:grpSpPr>
          <a:xfrm>
            <a:off x="375819" y="4798279"/>
            <a:ext cx="2947221" cy="1053865"/>
            <a:chOff x="375819" y="4993490"/>
            <a:chExt cx="2947221" cy="1053865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73E62FA-6A67-8167-8A11-06216FBDCE1C}"/>
                </a:ext>
              </a:extLst>
            </p:cNvPr>
            <p:cNvSpPr/>
            <p:nvPr/>
          </p:nvSpPr>
          <p:spPr bwMode="auto">
            <a:xfrm>
              <a:off x="375819" y="4993490"/>
              <a:ext cx="2395484" cy="288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2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지역별</a:t>
              </a:r>
              <a:r>
                <a:rPr kumimoji="0" lang="en-US" altLang="ko-KR" sz="1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/</a:t>
              </a:r>
              <a:r>
                <a:rPr kumimoji="0" lang="ko-KR" altLang="en-US" sz="1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시간대별 발전량 데이터</a:t>
              </a:r>
              <a:endPara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21793CC7-07DA-4B93-0DC3-3CCF3E568186}"/>
                </a:ext>
              </a:extLst>
            </p:cNvPr>
            <p:cNvSpPr/>
            <p:nvPr/>
          </p:nvSpPr>
          <p:spPr bwMode="auto">
            <a:xfrm>
              <a:off x="375819" y="5759355"/>
              <a:ext cx="2395484" cy="288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2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날씨 데이터 </a:t>
              </a:r>
              <a:endPara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7" name="화살표: 오각형 26">
              <a:extLst>
                <a:ext uri="{FF2B5EF4-FFF2-40B4-BE49-F238E27FC236}">
                  <a16:creationId xmlns:a16="http://schemas.microsoft.com/office/drawing/2014/main" id="{91FA13C1-9596-3ADE-3D96-7C052CC2423C}"/>
                </a:ext>
              </a:extLst>
            </p:cNvPr>
            <p:cNvSpPr/>
            <p:nvPr/>
          </p:nvSpPr>
          <p:spPr bwMode="auto">
            <a:xfrm>
              <a:off x="2865121" y="5206319"/>
              <a:ext cx="457919" cy="613788"/>
            </a:xfrm>
            <a:prstGeom prst="homePlate">
              <a:avLst>
                <a:gd name="adj" fmla="val 28412"/>
              </a:avLst>
            </a:prstGeom>
            <a:solidFill>
              <a:schemeClr val="tx2">
                <a:lumMod val="20000"/>
                <a:lumOff val="80000"/>
              </a:schemeClr>
            </a:solidFill>
            <a:ln w="19050" algn="ctr">
              <a:noFill/>
              <a:miter lim="800000"/>
              <a:headEnd/>
              <a:tailEnd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데이터</a:t>
              </a:r>
              <a:endPara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결합</a:t>
              </a:r>
            </a:p>
          </p:txBody>
        </p:sp>
        <p:cxnSp>
          <p:nvCxnSpPr>
            <p:cNvPr id="28" name="연결선: 꺾임 27">
              <a:extLst>
                <a:ext uri="{FF2B5EF4-FFF2-40B4-BE49-F238E27FC236}">
                  <a16:creationId xmlns:a16="http://schemas.microsoft.com/office/drawing/2014/main" id="{429C67EC-2F26-7C84-C47D-E7BD4912A1BB}"/>
                </a:ext>
              </a:extLst>
            </p:cNvPr>
            <p:cNvCxnSpPr>
              <a:cxnSpLocks/>
              <a:stCxn id="25" idx="3"/>
              <a:endCxn id="27" idx="0"/>
            </p:cNvCxnSpPr>
            <p:nvPr/>
          </p:nvCxnSpPr>
          <p:spPr>
            <a:xfrm>
              <a:off x="2771303" y="5137490"/>
              <a:ext cx="257726" cy="68829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연결선: 꺾임 28">
              <a:extLst>
                <a:ext uri="{FF2B5EF4-FFF2-40B4-BE49-F238E27FC236}">
                  <a16:creationId xmlns:a16="http://schemas.microsoft.com/office/drawing/2014/main" id="{82F67E83-9FE0-79F3-1DFC-20CCCF13CC77}"/>
                </a:ext>
              </a:extLst>
            </p:cNvPr>
            <p:cNvCxnSpPr>
              <a:cxnSpLocks/>
              <a:stCxn id="26" idx="3"/>
              <a:endCxn id="27" idx="2"/>
            </p:cNvCxnSpPr>
            <p:nvPr/>
          </p:nvCxnSpPr>
          <p:spPr>
            <a:xfrm flipV="1">
              <a:off x="2771303" y="5820107"/>
              <a:ext cx="257726" cy="83248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4799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75E053DB-2847-DA01-9FD6-C6BE2683F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/>
              <a:t>기대효과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4EBF4B3D-BA24-10A0-C913-384A56CC4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개요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AE36ED5-BE45-B80D-A1EE-051B1816D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75ACA-5D0D-4814-8771-8433E4ABB4C5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9380B0-57AE-141E-BF1C-1A0C91D83804}"/>
              </a:ext>
            </a:extLst>
          </p:cNvPr>
          <p:cNvSpPr txBox="1"/>
          <p:nvPr/>
        </p:nvSpPr>
        <p:spPr>
          <a:xfrm>
            <a:off x="257174" y="1898197"/>
            <a:ext cx="8505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① 투자 효과 분석을 통해 대국민 사업 참여도 제고</a:t>
            </a:r>
            <a:r>
              <a:rPr lang="en-US" altLang="ko-KR" dirty="0"/>
              <a:t>, </a:t>
            </a:r>
            <a:r>
              <a:rPr lang="ko-KR" altLang="en-US" dirty="0"/>
              <a:t>적정 보조비율 산정을 통한 예산 절감 및 보급 확대에 기여</a:t>
            </a:r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0623F7-5D49-36E3-0368-8AF80A560E27}"/>
              </a:ext>
            </a:extLst>
          </p:cNvPr>
          <p:cNvSpPr txBox="1"/>
          <p:nvPr/>
        </p:nvSpPr>
        <p:spPr>
          <a:xfrm>
            <a:off x="257174" y="4016646"/>
            <a:ext cx="8505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② 태양광 발전 데이터 </a:t>
            </a:r>
            <a:r>
              <a:rPr lang="en-US" altLang="ko-KR" dirty="0"/>
              <a:t>DB </a:t>
            </a:r>
            <a:r>
              <a:rPr lang="ko-KR" altLang="en-US" dirty="0"/>
              <a:t>및 입지 지도 구축하여 이를 다양하게 활용하게 함으로써 발전 데이터의 </a:t>
            </a:r>
            <a:r>
              <a:rPr lang="en-US" altLang="ko-KR" dirty="0"/>
              <a:t>2</a:t>
            </a:r>
            <a:r>
              <a:rPr lang="ko-KR" altLang="en-US" dirty="0"/>
              <a:t>차적 활용을 통한 부가가치 창출</a:t>
            </a:r>
            <a:endParaRPr lang="en-US" altLang="ko-KR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5B392DE-87C9-A900-B890-064CFE043A5B}"/>
              </a:ext>
            </a:extLst>
          </p:cNvPr>
          <p:cNvSpPr/>
          <p:nvPr/>
        </p:nvSpPr>
        <p:spPr>
          <a:xfrm>
            <a:off x="171449" y="1898197"/>
            <a:ext cx="8759193" cy="429940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FF45B27-7FB2-642D-029B-D543C373ACA7}"/>
              </a:ext>
            </a:extLst>
          </p:cNvPr>
          <p:cNvSpPr/>
          <p:nvPr/>
        </p:nvSpPr>
        <p:spPr bwMode="auto">
          <a:xfrm>
            <a:off x="451905" y="2948455"/>
            <a:ext cx="1803899" cy="61378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457200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발전량</a:t>
            </a:r>
            <a:r>
              <a:rPr lang="en-US" altLang="ko-KR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&amp;</a:t>
            </a:r>
            <a:r>
              <a:rPr lang="ko-KR" altLang="en-US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투자비용 데이터</a:t>
            </a:r>
            <a:r>
              <a:rPr kumimoji="0" lang="ko-KR" alt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를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활용한 투자 효과 분석</a:t>
            </a:r>
          </a:p>
        </p:txBody>
      </p:sp>
      <p:sp>
        <p:nvSpPr>
          <p:cNvPr id="19" name="이등변 삼각형 18">
            <a:extLst>
              <a:ext uri="{FF2B5EF4-FFF2-40B4-BE49-F238E27FC236}">
                <a16:creationId xmlns:a16="http://schemas.microsoft.com/office/drawing/2014/main" id="{192831A9-B087-FD8B-A218-CDD759F93D69}"/>
              </a:ext>
            </a:extLst>
          </p:cNvPr>
          <p:cNvSpPr/>
          <p:nvPr/>
        </p:nvSpPr>
        <p:spPr bwMode="auto">
          <a:xfrm rot="5400000">
            <a:off x="2146247" y="3141550"/>
            <a:ext cx="670573" cy="227598"/>
          </a:xfrm>
          <a:prstGeom prst="triangle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457200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itchFamily="2" charset="-127"/>
              <a:ea typeface="나눔고딕" pitchFamily="2" charset="-127"/>
              <a:cs typeface="+mn-cs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75CE763C-71E5-DDB4-82B6-26395AFD4089}"/>
              </a:ext>
            </a:extLst>
          </p:cNvPr>
          <p:cNvGrpSpPr/>
          <p:nvPr/>
        </p:nvGrpSpPr>
        <p:grpSpPr>
          <a:xfrm>
            <a:off x="2707264" y="2487817"/>
            <a:ext cx="1482614" cy="1535064"/>
            <a:chOff x="2693057" y="2475117"/>
            <a:chExt cx="1482614" cy="1535064"/>
          </a:xfrm>
        </p:grpSpPr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1513FC3B-B092-2EDB-C85D-B5C12BB7A6B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23912" y="2475117"/>
              <a:ext cx="1420904" cy="1089223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2F850A5-B886-0BB6-EC10-226DCA479656}"/>
                </a:ext>
              </a:extLst>
            </p:cNvPr>
            <p:cNvSpPr txBox="1"/>
            <p:nvPr/>
          </p:nvSpPr>
          <p:spPr>
            <a:xfrm>
              <a:off x="2693057" y="3594683"/>
              <a:ext cx="1482614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대국민 사업 참여도</a:t>
              </a:r>
              <a:endPara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제고</a:t>
              </a: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E4B31430-7A92-9B30-5513-0E7BB4633F39}"/>
              </a:ext>
            </a:extLst>
          </p:cNvPr>
          <p:cNvGrpSpPr/>
          <p:nvPr/>
        </p:nvGrpSpPr>
        <p:grpSpPr>
          <a:xfrm>
            <a:off x="4301809" y="2487817"/>
            <a:ext cx="1482614" cy="1535064"/>
            <a:chOff x="4206590" y="2475117"/>
            <a:chExt cx="1482614" cy="1535064"/>
          </a:xfrm>
        </p:grpSpPr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9CDFFCBE-D33F-705D-E7AD-88227F090C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39422" y="2475117"/>
              <a:ext cx="1216950" cy="1089223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98B3408-8ED2-63FC-2A7E-0F9C340D2A8F}"/>
                </a:ext>
              </a:extLst>
            </p:cNvPr>
            <p:cNvSpPr txBox="1"/>
            <p:nvPr/>
          </p:nvSpPr>
          <p:spPr>
            <a:xfrm>
              <a:off x="4206590" y="3594683"/>
              <a:ext cx="1482614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적정 보조비율 </a:t>
              </a:r>
              <a:endPara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105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산정</a:t>
              </a:r>
              <a:endPara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40" name="이등변 삼각형 39">
            <a:extLst>
              <a:ext uri="{FF2B5EF4-FFF2-40B4-BE49-F238E27FC236}">
                <a16:creationId xmlns:a16="http://schemas.microsoft.com/office/drawing/2014/main" id="{7A8E80D5-BD89-E396-F766-EAA6C60A9E15}"/>
              </a:ext>
            </a:extLst>
          </p:cNvPr>
          <p:cNvSpPr/>
          <p:nvPr/>
        </p:nvSpPr>
        <p:spPr bwMode="auto">
          <a:xfrm rot="5400000">
            <a:off x="5674866" y="3141550"/>
            <a:ext cx="670573" cy="227598"/>
          </a:xfrm>
          <a:prstGeom prst="triangle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457200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itchFamily="2" charset="-127"/>
              <a:ea typeface="나눔고딕" pitchFamily="2" charset="-127"/>
              <a:cs typeface="+mn-cs"/>
            </a:endParaRPr>
          </a:p>
        </p:txBody>
      </p:sp>
      <p:sp>
        <p:nvSpPr>
          <p:cNvPr id="51" name="이등변 삼각형 50">
            <a:extLst>
              <a:ext uri="{FF2B5EF4-FFF2-40B4-BE49-F238E27FC236}">
                <a16:creationId xmlns:a16="http://schemas.microsoft.com/office/drawing/2014/main" id="{816A1999-ECBD-86B9-2584-AC055B176000}"/>
              </a:ext>
            </a:extLst>
          </p:cNvPr>
          <p:cNvSpPr/>
          <p:nvPr/>
        </p:nvSpPr>
        <p:spPr bwMode="auto">
          <a:xfrm rot="5400000">
            <a:off x="6286694" y="5284456"/>
            <a:ext cx="670573" cy="227598"/>
          </a:xfrm>
          <a:prstGeom prst="triangle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457200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itchFamily="2" charset="-127"/>
              <a:ea typeface="나눔고딕" pitchFamily="2" charset="-127"/>
              <a:cs typeface="+mn-cs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746D523A-C004-5D08-C5E0-E6F76A2C9DBB}"/>
              </a:ext>
            </a:extLst>
          </p:cNvPr>
          <p:cNvGrpSpPr/>
          <p:nvPr/>
        </p:nvGrpSpPr>
        <p:grpSpPr>
          <a:xfrm>
            <a:off x="6235883" y="2487817"/>
            <a:ext cx="1129528" cy="1535064"/>
            <a:chOff x="6130214" y="2475117"/>
            <a:chExt cx="1129528" cy="1535064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23AEC18-1E0B-9EB2-AEA3-DB1955A0BB65}"/>
                </a:ext>
              </a:extLst>
            </p:cNvPr>
            <p:cNvSpPr txBox="1"/>
            <p:nvPr/>
          </p:nvSpPr>
          <p:spPr>
            <a:xfrm>
              <a:off x="6192008" y="3594683"/>
              <a:ext cx="1005941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사업 예산 절감 기여</a:t>
              </a:r>
            </a:p>
          </p:txBody>
        </p:sp>
        <p:pic>
          <p:nvPicPr>
            <p:cNvPr id="42" name="그림 41">
              <a:extLst>
                <a:ext uri="{FF2B5EF4-FFF2-40B4-BE49-F238E27FC236}">
                  <a16:creationId xmlns:a16="http://schemas.microsoft.com/office/drawing/2014/main" id="{171B6DCD-FC59-7B5C-F364-F11D686D83B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30214" y="2475117"/>
              <a:ext cx="1129528" cy="1213429"/>
            </a:xfrm>
            <a:prstGeom prst="rect">
              <a:avLst/>
            </a:prstGeom>
          </p:spPr>
        </p:pic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96697BF1-4F78-94AD-D433-F62B8DF199B7}"/>
              </a:ext>
            </a:extLst>
          </p:cNvPr>
          <p:cNvGrpSpPr/>
          <p:nvPr/>
        </p:nvGrpSpPr>
        <p:grpSpPr>
          <a:xfrm>
            <a:off x="7477342" y="2487817"/>
            <a:ext cx="1005941" cy="1535064"/>
            <a:chOff x="7477342" y="2475117"/>
            <a:chExt cx="1005941" cy="1535064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1193C76-0779-DB94-0B06-DEB6C92DD204}"/>
                </a:ext>
              </a:extLst>
            </p:cNvPr>
            <p:cNvSpPr txBox="1"/>
            <p:nvPr/>
          </p:nvSpPr>
          <p:spPr>
            <a:xfrm>
              <a:off x="7477342" y="3594683"/>
              <a:ext cx="1005941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태양광 보급</a:t>
              </a:r>
              <a:endPara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105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확대 기여</a:t>
              </a:r>
              <a:endPara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pic>
          <p:nvPicPr>
            <p:cNvPr id="44" name="그림 43">
              <a:extLst>
                <a:ext uri="{FF2B5EF4-FFF2-40B4-BE49-F238E27FC236}">
                  <a16:creationId xmlns:a16="http://schemas.microsoft.com/office/drawing/2014/main" id="{783DA7A1-EC37-F367-B146-77D0DCA15E0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96064" y="2475117"/>
              <a:ext cx="968496" cy="1119566"/>
            </a:xfrm>
            <a:prstGeom prst="rect">
              <a:avLst/>
            </a:prstGeom>
          </p:spPr>
        </p:pic>
      </p:grp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7C7DF71-A0EB-82F4-2BC6-E61FD6F3E467}"/>
              </a:ext>
            </a:extLst>
          </p:cNvPr>
          <p:cNvSpPr/>
          <p:nvPr/>
        </p:nvSpPr>
        <p:spPr bwMode="auto">
          <a:xfrm>
            <a:off x="451905" y="5091361"/>
            <a:ext cx="1803899" cy="61378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457200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지역</a:t>
            </a:r>
            <a:r>
              <a:rPr lang="en-US" altLang="ko-KR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시간</a:t>
            </a:r>
            <a:r>
              <a:rPr lang="en-US" altLang="ko-KR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0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날씨별</a:t>
            </a:r>
            <a:r>
              <a:rPr lang="ko-KR" altLang="en-US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데이터 분석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8" name="이등변 삼각형 37">
            <a:extLst>
              <a:ext uri="{FF2B5EF4-FFF2-40B4-BE49-F238E27FC236}">
                <a16:creationId xmlns:a16="http://schemas.microsoft.com/office/drawing/2014/main" id="{B4A4158F-79F1-9A68-78F8-FB36F7BEC9C2}"/>
              </a:ext>
            </a:extLst>
          </p:cNvPr>
          <p:cNvSpPr/>
          <p:nvPr/>
        </p:nvSpPr>
        <p:spPr bwMode="auto">
          <a:xfrm rot="5400000">
            <a:off x="2299204" y="5284456"/>
            <a:ext cx="670573" cy="227598"/>
          </a:xfrm>
          <a:prstGeom prst="triangle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457200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itchFamily="2" charset="-127"/>
              <a:ea typeface="나눔고딕" pitchFamily="2" charset="-127"/>
              <a:cs typeface="+mn-cs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C0DE7707-7609-5F73-A4FB-2438B6729378}"/>
              </a:ext>
            </a:extLst>
          </p:cNvPr>
          <p:cNvGrpSpPr/>
          <p:nvPr/>
        </p:nvGrpSpPr>
        <p:grpSpPr>
          <a:xfrm>
            <a:off x="3013178" y="4703792"/>
            <a:ext cx="1482614" cy="1388926"/>
            <a:chOff x="2729972" y="4614495"/>
            <a:chExt cx="1482614" cy="1388926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6410244A-A6D2-C727-4D54-0F052202D776}"/>
                </a:ext>
              </a:extLst>
            </p:cNvPr>
            <p:cNvSpPr txBox="1"/>
            <p:nvPr/>
          </p:nvSpPr>
          <p:spPr>
            <a:xfrm>
              <a:off x="2729972" y="5749505"/>
              <a:ext cx="1482614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발전 데이터 </a:t>
              </a:r>
              <a:r>
                <a:rPr kumimoji="0" lang="en-US" altLang="ko-KR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DB </a:t>
              </a:r>
              <a:r>
                <a:rPr kumimoji="0" lang="ko-KR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구축</a:t>
              </a:r>
            </a:p>
          </p:txBody>
        </p:sp>
        <p:pic>
          <p:nvPicPr>
            <p:cNvPr id="47" name="그림 46">
              <a:extLst>
                <a:ext uri="{FF2B5EF4-FFF2-40B4-BE49-F238E27FC236}">
                  <a16:creationId xmlns:a16="http://schemas.microsoft.com/office/drawing/2014/main" id="{5DC0C4EC-3E57-EF80-4808-23D93043B86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27003" y="4614495"/>
              <a:ext cx="1288553" cy="1115186"/>
            </a:xfrm>
            <a:prstGeom prst="rect">
              <a:avLst/>
            </a:prstGeom>
          </p:spPr>
        </p:pic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F18DAB49-46FD-A996-ED0C-84555BA179B8}"/>
              </a:ext>
            </a:extLst>
          </p:cNvPr>
          <p:cNvGrpSpPr/>
          <p:nvPr/>
        </p:nvGrpSpPr>
        <p:grpSpPr>
          <a:xfrm>
            <a:off x="4760680" y="4699598"/>
            <a:ext cx="1482614" cy="1397314"/>
            <a:chOff x="4340814" y="4606107"/>
            <a:chExt cx="1482614" cy="1397314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B4A17A7-8DCA-3A0D-35D3-C798D9DF0064}"/>
                </a:ext>
              </a:extLst>
            </p:cNvPr>
            <p:cNvSpPr txBox="1"/>
            <p:nvPr/>
          </p:nvSpPr>
          <p:spPr>
            <a:xfrm>
              <a:off x="4340814" y="5749505"/>
              <a:ext cx="1482614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입지 지도 구축</a:t>
              </a:r>
            </a:p>
          </p:txBody>
        </p:sp>
        <p:pic>
          <p:nvPicPr>
            <p:cNvPr id="50" name="그림 49">
              <a:extLst>
                <a:ext uri="{FF2B5EF4-FFF2-40B4-BE49-F238E27FC236}">
                  <a16:creationId xmlns:a16="http://schemas.microsoft.com/office/drawing/2014/main" id="{35BB44CE-D3E6-D665-5F3E-2EA18E71FD2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4850" y="4606107"/>
              <a:ext cx="1214543" cy="1115186"/>
            </a:xfrm>
            <a:prstGeom prst="rect">
              <a:avLst/>
            </a:prstGeom>
          </p:spPr>
        </p:pic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C840C9E5-A650-A933-87CF-ECA789769F89}"/>
              </a:ext>
            </a:extLst>
          </p:cNvPr>
          <p:cNvGrpSpPr/>
          <p:nvPr/>
        </p:nvGrpSpPr>
        <p:grpSpPr>
          <a:xfrm>
            <a:off x="7000669" y="4623001"/>
            <a:ext cx="1482614" cy="1550508"/>
            <a:chOff x="6506781" y="4614495"/>
            <a:chExt cx="1482614" cy="1550508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E0F9BF21-6C91-544A-4A5A-E7BB1F615BC6}"/>
                </a:ext>
              </a:extLst>
            </p:cNvPr>
            <p:cNvSpPr txBox="1"/>
            <p:nvPr/>
          </p:nvSpPr>
          <p:spPr>
            <a:xfrm>
              <a:off x="6506781" y="5749505"/>
              <a:ext cx="1482614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데이터 활용을 통한 </a:t>
              </a:r>
              <a:endPara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105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부가가치 창출</a:t>
              </a:r>
              <a:endPara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pic>
          <p:nvPicPr>
            <p:cNvPr id="54" name="그림 53">
              <a:extLst>
                <a:ext uri="{FF2B5EF4-FFF2-40B4-BE49-F238E27FC236}">
                  <a16:creationId xmlns:a16="http://schemas.microsoft.com/office/drawing/2014/main" id="{18D74A57-B138-2251-9A10-11161BE686B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08549" y="4614495"/>
              <a:ext cx="1079078" cy="11151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43123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53D53AAB-C622-6110-EECC-EB362EB139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활용 </a:t>
            </a:r>
            <a:r>
              <a:rPr lang="ko-KR" altLang="en-US" sz="2400"/>
              <a:t>데이터 정보</a:t>
            </a:r>
            <a:endParaRPr lang="ko-KR" altLang="en-US" sz="2400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525D0EED-9692-1FE6-69DA-BADAC7E67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2. </a:t>
            </a:r>
            <a:r>
              <a:rPr lang="ko-KR" altLang="en-US"/>
              <a:t>데이터 분석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4AE91DD-C27A-8772-1A5D-D67056A11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675ACA-5D0D-4814-8771-8433E4ABB4C5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C26F56B-3971-7175-2B88-FE0721780C31}"/>
              </a:ext>
            </a:extLst>
          </p:cNvPr>
          <p:cNvSpPr/>
          <p:nvPr/>
        </p:nvSpPr>
        <p:spPr>
          <a:xfrm>
            <a:off x="171449" y="1898197"/>
            <a:ext cx="8759193" cy="429940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E7AD404-12C5-D40C-7141-0B72061B436F}"/>
              </a:ext>
            </a:extLst>
          </p:cNvPr>
          <p:cNvSpPr txBox="1"/>
          <p:nvPr/>
        </p:nvSpPr>
        <p:spPr>
          <a:xfrm>
            <a:off x="564833" y="1903731"/>
            <a:ext cx="7972425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4572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현재 요청 범위 내 </a:t>
            </a:r>
            <a:r>
              <a:rPr kumimoji="0" lang="en-US" altLang="ko-KR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REMS </a:t>
            </a:r>
            <a:r>
              <a:rPr kumimoji="0" lang="ko-KR" altLang="en-US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데이터를 데이터셋 제공받지 못한 상황이기 때문에 </a:t>
            </a:r>
            <a:r>
              <a:rPr kumimoji="0" lang="en-US" altLang="ko-KR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REMS </a:t>
            </a:r>
            <a:r>
              <a:rPr kumimoji="0" lang="ko-KR" altLang="en-US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데이터와 유사한 </a:t>
            </a:r>
            <a:r>
              <a:rPr kumimoji="0" lang="en-US" altLang="ko-KR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“</a:t>
            </a:r>
            <a:r>
              <a:rPr kumimoji="0" lang="ko-KR" altLang="en-US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동서발전 태양광 발전량 예측 </a:t>
            </a:r>
            <a:r>
              <a:rPr kumimoji="0" lang="en-US" altLang="ko-KR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AI </a:t>
            </a:r>
            <a:r>
              <a:rPr kumimoji="0" lang="ko-KR" altLang="en-US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경진대회</a:t>
            </a:r>
            <a:r>
              <a:rPr kumimoji="0" lang="en-US" altLang="ko-KR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“*</a:t>
            </a:r>
            <a:r>
              <a:rPr kumimoji="0" lang="ko-KR" altLang="en-US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의 데이터 셋으로 </a:t>
            </a:r>
            <a:r>
              <a:rPr kumimoji="0" lang="en-US" altLang="ko-KR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Pilot</a:t>
            </a:r>
            <a:r>
              <a:rPr kumimoji="0" lang="ko-KR" altLang="en-US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분석 진행</a:t>
            </a:r>
            <a:endParaRPr kumimoji="0" lang="en-US" altLang="ko-KR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285750" marR="0" lvl="0" indent="-285750" algn="l" defTabSz="4572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altLang="ko-KR" dirty="0">
              <a:solidFill>
                <a:prstClr val="black"/>
              </a:solidFill>
              <a:latin typeface="+mn-ea"/>
            </a:endParaRPr>
          </a:p>
          <a:p>
            <a:pPr marL="285750" marR="0" lvl="0" indent="-285750" algn="l" defTabSz="4572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altLang="ko-KR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"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동서발전 태양광 발전량 예측 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AI 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경진대회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”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의 데이터 셋은</a:t>
            </a:r>
            <a:r>
              <a:rPr lang="ko-KR" altLang="en-US" dirty="0">
                <a:solidFill>
                  <a:prstClr val="black"/>
                </a:solidFill>
                <a:latin typeface="+mn-ea"/>
              </a:rPr>
              <a:t> 총 </a:t>
            </a:r>
            <a:r>
              <a:rPr lang="en-US" altLang="ko-KR" dirty="0">
                <a:solidFill>
                  <a:prstClr val="black"/>
                </a:solidFill>
                <a:latin typeface="+mn-ea"/>
              </a:rPr>
              <a:t>3</a:t>
            </a:r>
            <a:r>
              <a:rPr lang="ko-KR" altLang="en-US" dirty="0">
                <a:solidFill>
                  <a:prstClr val="black"/>
                </a:solidFill>
                <a:latin typeface="+mn-ea"/>
              </a:rPr>
              <a:t>가지 종류로 구분되며 </a:t>
            </a:r>
            <a:r>
              <a:rPr lang="en-US" altLang="ko-KR" dirty="0">
                <a:solidFill>
                  <a:prstClr val="black"/>
                </a:solidFill>
                <a:latin typeface="+mn-ea"/>
              </a:rPr>
              <a:t>6</a:t>
            </a:r>
            <a:r>
              <a:rPr lang="ko-KR" altLang="en-US" dirty="0">
                <a:solidFill>
                  <a:prstClr val="black"/>
                </a:solidFill>
                <a:latin typeface="+mn-ea"/>
              </a:rPr>
              <a:t>개의 데이터 셋을 제공하고 있음</a:t>
            </a:r>
            <a:b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</a:b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*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데이터 목록</a:t>
            </a:r>
            <a:br>
              <a:rPr lang="en-US" altLang="ko-KR" sz="1200" dirty="0">
                <a:solidFill>
                  <a:prstClr val="black"/>
                </a:solidFill>
                <a:latin typeface="+mn-ea"/>
              </a:rPr>
            </a:br>
            <a:r>
              <a:rPr lang="en-US" altLang="ko-KR" sz="1200" dirty="0">
                <a:solidFill>
                  <a:prstClr val="black"/>
                </a:solidFill>
                <a:latin typeface="+mn-ea"/>
              </a:rPr>
              <a:t>1.</a:t>
            </a:r>
            <a:r>
              <a:rPr lang="ko-KR" altLang="en-US" sz="1200" dirty="0">
                <a:solidFill>
                  <a:prstClr val="black"/>
                </a:solidFill>
                <a:latin typeface="+mn-ea"/>
              </a:rPr>
              <a:t>당진과</a:t>
            </a:r>
            <a:r>
              <a:rPr lang="en-US" altLang="ko-KR" sz="1200" dirty="0">
                <a:solidFill>
                  <a:prstClr val="black"/>
                </a:solidFill>
                <a:latin typeface="+mn-ea"/>
              </a:rPr>
              <a:t> </a:t>
            </a:r>
            <a:r>
              <a:rPr lang="ko-KR" altLang="en-US" sz="1200" dirty="0">
                <a:solidFill>
                  <a:prstClr val="black"/>
                </a:solidFill>
                <a:latin typeface="+mn-ea"/>
              </a:rPr>
              <a:t>울산 지역의 태양광 발전소별 발전량 데이터셋</a:t>
            </a:r>
            <a:br>
              <a:rPr lang="en-US" altLang="ko-KR" sz="1200" dirty="0">
                <a:solidFill>
                  <a:prstClr val="black"/>
                </a:solidFill>
                <a:latin typeface="+mn-ea"/>
              </a:rPr>
            </a:br>
            <a:r>
              <a:rPr lang="en-US" altLang="ko-KR" sz="1200" dirty="0">
                <a:solidFill>
                  <a:prstClr val="black"/>
                </a:solidFill>
                <a:latin typeface="+mn-ea"/>
              </a:rPr>
              <a:t>2.</a:t>
            </a:r>
            <a:r>
              <a:rPr lang="ko-KR" altLang="en-US" sz="1200" dirty="0">
                <a:solidFill>
                  <a:prstClr val="black"/>
                </a:solidFill>
                <a:latin typeface="+mn-ea"/>
              </a:rPr>
              <a:t>발전소 정보</a:t>
            </a:r>
            <a:br>
              <a:rPr lang="en-US" altLang="ko-KR" sz="1200" dirty="0">
                <a:solidFill>
                  <a:prstClr val="black"/>
                </a:solidFill>
                <a:latin typeface="+mn-ea"/>
              </a:rPr>
            </a:br>
            <a:r>
              <a:rPr lang="en-US" altLang="ko-KR" sz="1200" dirty="0">
                <a:solidFill>
                  <a:prstClr val="black"/>
                </a:solidFill>
                <a:latin typeface="+mn-ea"/>
              </a:rPr>
              <a:t>3.</a:t>
            </a:r>
            <a:r>
              <a:rPr lang="ko-KR" altLang="en-US" sz="1200" dirty="0">
                <a:solidFill>
                  <a:prstClr val="black"/>
                </a:solidFill>
                <a:latin typeface="+mn-ea"/>
              </a:rPr>
              <a:t>당진과 울산 지역 발전소 동네 예보</a:t>
            </a:r>
            <a:r>
              <a:rPr lang="en-US" altLang="ko-KR" sz="1200" dirty="0">
                <a:solidFill>
                  <a:prstClr val="black"/>
                </a:solidFill>
                <a:latin typeface="+mn-ea"/>
              </a:rPr>
              <a:t>, </a:t>
            </a:r>
            <a:r>
              <a:rPr lang="ko-KR" altLang="en-US" sz="1200" dirty="0">
                <a:solidFill>
                  <a:prstClr val="black"/>
                </a:solidFill>
                <a:latin typeface="+mn-ea"/>
              </a:rPr>
              <a:t>발전소 인근 기상 관측 자료</a:t>
            </a:r>
            <a:endParaRPr lang="en-US" altLang="ko-KR" sz="1200" dirty="0">
              <a:solidFill>
                <a:prstClr val="black"/>
              </a:solidFill>
              <a:latin typeface="+mn-ea"/>
            </a:endParaRPr>
          </a:p>
          <a:p>
            <a:pPr marL="285750" marR="0" lvl="0" indent="-285750" algn="l" defTabSz="4572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altLang="ko-KR" dirty="0">
              <a:solidFill>
                <a:prstClr val="black"/>
              </a:solidFill>
              <a:latin typeface="+mn-ea"/>
            </a:endParaRPr>
          </a:p>
          <a:p>
            <a:pPr marL="285750" marR="0" lvl="0" indent="-285750" algn="l" defTabSz="4572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ko-KR" dirty="0">
                <a:solidFill>
                  <a:prstClr val="black"/>
                </a:solidFill>
                <a:latin typeface="+mn-ea"/>
              </a:rPr>
              <a:t>Pilot </a:t>
            </a:r>
            <a:r>
              <a:rPr lang="ko-KR" altLang="en-US" dirty="0">
                <a:solidFill>
                  <a:prstClr val="black"/>
                </a:solidFill>
                <a:latin typeface="+mn-ea"/>
              </a:rPr>
              <a:t>분석에서는 당진과 울산 지역의 태양광 발전소별 데이터 셋의 발전량을 활용한 </a:t>
            </a:r>
            <a:r>
              <a:rPr lang="ko-KR" altLang="en-US" dirty="0" err="1">
                <a:solidFill>
                  <a:prstClr val="black"/>
                </a:solidFill>
                <a:latin typeface="+mn-ea"/>
              </a:rPr>
              <a:t>단변량</a:t>
            </a:r>
            <a:r>
              <a:rPr lang="ko-KR" altLang="en-US" dirty="0">
                <a:solidFill>
                  <a:prstClr val="black"/>
                </a:solidFill>
                <a:latin typeface="+mn-ea"/>
              </a:rPr>
              <a:t> 시계열 분석 </a:t>
            </a:r>
            <a:r>
              <a:rPr lang="ko-KR" altLang="en-US">
                <a:solidFill>
                  <a:prstClr val="black"/>
                </a:solidFill>
                <a:latin typeface="+mn-ea"/>
              </a:rPr>
              <a:t>진행</a:t>
            </a:r>
            <a:r>
              <a:rPr lang="en-US" altLang="ko-KR">
                <a:solidFill>
                  <a:prstClr val="black"/>
                </a:solidFill>
                <a:latin typeface="+mn-ea"/>
              </a:rPr>
              <a:t>.</a:t>
            </a:r>
          </a:p>
          <a:p>
            <a:pPr marL="285750" marR="0" lvl="0" indent="-285750" algn="l" defTabSz="4572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altLang="ko-KR">
              <a:solidFill>
                <a:prstClr val="black"/>
              </a:solidFill>
              <a:latin typeface="+mn-ea"/>
            </a:endParaRPr>
          </a:p>
          <a:p>
            <a:pPr marL="285750" marR="0" lvl="0" indent="-285750" algn="l" defTabSz="4572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ko-KR">
                <a:solidFill>
                  <a:prstClr val="black"/>
                </a:solidFill>
                <a:latin typeface="+mn-ea"/>
              </a:rPr>
              <a:t>Pilot</a:t>
            </a:r>
            <a:r>
              <a:rPr lang="ko-KR" altLang="en-US">
                <a:solidFill>
                  <a:prstClr val="black"/>
                </a:solidFill>
                <a:latin typeface="+mn-ea"/>
              </a:rPr>
              <a:t>분석에서는 사업의 주요 목적이라고 할 수 있는 발전량 예측 및 분석</a:t>
            </a:r>
            <a:br>
              <a:rPr lang="en-US" altLang="ko-KR">
                <a:solidFill>
                  <a:prstClr val="black"/>
                </a:solidFill>
                <a:latin typeface="+mn-ea"/>
              </a:rPr>
            </a:br>
            <a:r>
              <a:rPr lang="ko-KR" altLang="en-US">
                <a:solidFill>
                  <a:prstClr val="black"/>
                </a:solidFill>
                <a:latin typeface="+mn-ea"/>
              </a:rPr>
              <a:t>을 진행</a:t>
            </a:r>
            <a:endParaRPr lang="en-US" altLang="ko-KR" dirty="0">
              <a:solidFill>
                <a:prstClr val="black"/>
              </a:solidFill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04D70A-D455-3669-F4AA-E10FF876FBF8}"/>
              </a:ext>
            </a:extLst>
          </p:cNvPr>
          <p:cNvSpPr txBox="1"/>
          <p:nvPr/>
        </p:nvSpPr>
        <p:spPr>
          <a:xfrm>
            <a:off x="171449" y="5988996"/>
            <a:ext cx="480367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ko-KR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* </a:t>
            </a:r>
            <a:r>
              <a:rPr lang="en-US" altLang="ko-KR" sz="800">
                <a:solidFill>
                  <a:prstClr val="black"/>
                </a:solidFill>
                <a:latin typeface="+mn-ea"/>
              </a:rPr>
              <a:t>Dacon </a:t>
            </a:r>
            <a:r>
              <a:rPr lang="ko-KR" altLang="en-US" sz="800">
                <a:solidFill>
                  <a:prstClr val="black"/>
                </a:solidFill>
                <a:latin typeface="+mn-ea"/>
              </a:rPr>
              <a:t>데이터 경진 대회에서 제공된 에너지 관련 공공데이터셋</a:t>
            </a:r>
            <a:endParaRPr lang="ko-KR" altLang="en-US" sz="800"/>
          </a:p>
        </p:txBody>
      </p:sp>
    </p:spTree>
    <p:extLst>
      <p:ext uri="{BB962C8B-B14F-4D97-AF65-F5344CB8AC3E}">
        <p14:creationId xmlns:p14="http://schemas.microsoft.com/office/powerpoint/2010/main" val="524295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53D53AAB-C622-6110-EECC-EB362EB139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/>
              <a:t>활용 </a:t>
            </a:r>
            <a:r>
              <a:rPr lang="ko-KR" altLang="en-US" sz="2400" dirty="0"/>
              <a:t>데이터 목록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525D0EED-9692-1FE6-69DA-BADAC7E67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2. </a:t>
            </a:r>
            <a:r>
              <a:rPr lang="ko-KR" altLang="en-US"/>
              <a:t>데이터 분석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4AE91DD-C27A-8772-1A5D-D67056A11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675ACA-5D0D-4814-8771-8433E4ABB4C5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9F467C8-7A79-DDC9-5377-400D0615794B}"/>
              </a:ext>
            </a:extLst>
          </p:cNvPr>
          <p:cNvSpPr/>
          <p:nvPr/>
        </p:nvSpPr>
        <p:spPr bwMode="auto">
          <a:xfrm>
            <a:off x="4130697" y="2505206"/>
            <a:ext cx="1959799" cy="4686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457200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-5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데이터명</a:t>
            </a:r>
            <a:endParaRPr kumimoji="0" lang="ko-KR" altLang="en-US" sz="1200" b="0" i="0" u="none" strike="noStrike" kern="1200" cap="none" spc="-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04E0CB5-0219-9469-96D8-890401CDD631}"/>
              </a:ext>
            </a:extLst>
          </p:cNvPr>
          <p:cNvSpPr/>
          <p:nvPr/>
        </p:nvSpPr>
        <p:spPr bwMode="auto">
          <a:xfrm>
            <a:off x="6268902" y="2505206"/>
            <a:ext cx="1105129" cy="4686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457200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수집방법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FD7B9B5-3F50-1EC8-22BE-C5FBA20061D1}"/>
              </a:ext>
            </a:extLst>
          </p:cNvPr>
          <p:cNvSpPr/>
          <p:nvPr/>
        </p:nvSpPr>
        <p:spPr bwMode="auto">
          <a:xfrm>
            <a:off x="4130697" y="3086281"/>
            <a:ext cx="1959799" cy="55989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457200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-5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발전소 정보</a:t>
            </a:r>
            <a:endParaRPr kumimoji="0" lang="ko-KR" altLang="en-US" sz="1200" b="0" i="0" u="none" strike="noStrike" kern="1200" cap="none" spc="-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751DEC4-05D0-B351-7172-C182DE23F953}"/>
              </a:ext>
            </a:extLst>
          </p:cNvPr>
          <p:cNvSpPr/>
          <p:nvPr/>
        </p:nvSpPr>
        <p:spPr bwMode="auto">
          <a:xfrm>
            <a:off x="7617283" y="2505206"/>
            <a:ext cx="1053182" cy="4686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457200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-5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데이터 형태</a:t>
            </a:r>
            <a:endParaRPr kumimoji="0" lang="ko-KR" altLang="en-US" sz="1200" b="0" i="0" u="none" strike="noStrike" kern="1200" cap="none" spc="-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6288C36-A898-D486-3724-E24EC3A834FB}"/>
              </a:ext>
            </a:extLst>
          </p:cNvPr>
          <p:cNvSpPr/>
          <p:nvPr/>
        </p:nvSpPr>
        <p:spPr bwMode="auto">
          <a:xfrm>
            <a:off x="6268902" y="3086281"/>
            <a:ext cx="1105129" cy="55989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457200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-5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Download</a:t>
            </a:r>
            <a:endParaRPr kumimoji="0" lang="ko-KR" altLang="en-US" sz="1200" b="0" i="0" u="none" strike="noStrike" kern="1200" cap="none" spc="-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DC12095-C0F2-9986-4B4F-182D4198DB2C}"/>
              </a:ext>
            </a:extLst>
          </p:cNvPr>
          <p:cNvSpPr/>
          <p:nvPr/>
        </p:nvSpPr>
        <p:spPr bwMode="auto">
          <a:xfrm>
            <a:off x="7617283" y="3086281"/>
            <a:ext cx="1053182" cy="55989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457200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spc="-5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엑셀</a:t>
            </a:r>
            <a:r>
              <a:rPr kumimoji="0" lang="en-US" altLang="ko-KR" sz="1200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(csv)</a:t>
            </a:r>
            <a:endParaRPr kumimoji="0" lang="ko-KR" altLang="en-US" sz="1200" b="0" i="0" u="none" strike="noStrike" kern="1200" cap="none" spc="-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C7AE894-94F3-652B-B2CB-261A2EEAD91A}"/>
              </a:ext>
            </a:extLst>
          </p:cNvPr>
          <p:cNvSpPr/>
          <p:nvPr/>
        </p:nvSpPr>
        <p:spPr bwMode="auto">
          <a:xfrm>
            <a:off x="4130697" y="3777343"/>
            <a:ext cx="1959799" cy="55989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457200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-5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발전소별 발전량</a:t>
            </a:r>
            <a:endParaRPr kumimoji="0" lang="ko-KR" altLang="en-US" sz="1200" b="0" i="0" u="none" strike="noStrike" kern="1200" cap="none" spc="-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07B8A59-E09A-0DAA-353F-DC63C71A47E3}"/>
              </a:ext>
            </a:extLst>
          </p:cNvPr>
          <p:cNvSpPr/>
          <p:nvPr/>
        </p:nvSpPr>
        <p:spPr bwMode="auto">
          <a:xfrm>
            <a:off x="6268902" y="3777343"/>
            <a:ext cx="1105129" cy="55989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457200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-5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Download</a:t>
            </a:r>
            <a:endParaRPr kumimoji="0" lang="ko-KR" altLang="en-US" sz="1200" b="0" i="0" u="none" strike="noStrike" kern="1200" cap="none" spc="-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95F7E11-B360-E1C2-DA55-E9283DE194AD}"/>
              </a:ext>
            </a:extLst>
          </p:cNvPr>
          <p:cNvSpPr/>
          <p:nvPr/>
        </p:nvSpPr>
        <p:spPr bwMode="auto">
          <a:xfrm>
            <a:off x="7617283" y="3777343"/>
            <a:ext cx="1053182" cy="55989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457200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spc="-5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엑셀</a:t>
            </a:r>
            <a:r>
              <a:rPr kumimoji="0" lang="en-US" altLang="ko-KR" sz="1200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(csv)</a:t>
            </a:r>
            <a:endParaRPr kumimoji="0" lang="ko-KR" altLang="en-US" sz="1200" b="0" i="0" u="none" strike="noStrike" kern="1200" cap="none" spc="-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AF4D5E1-77A5-F85C-8EF9-97D595DEC14C}"/>
              </a:ext>
            </a:extLst>
          </p:cNvPr>
          <p:cNvSpPr/>
          <p:nvPr/>
        </p:nvSpPr>
        <p:spPr bwMode="auto">
          <a:xfrm>
            <a:off x="7617283" y="4580603"/>
            <a:ext cx="1053182" cy="55989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457200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spc="-5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엑셀</a:t>
            </a:r>
            <a:r>
              <a:rPr kumimoji="0" lang="en-US" altLang="ko-KR" sz="1200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(csv)</a:t>
            </a:r>
            <a:endParaRPr kumimoji="0" lang="ko-KR" altLang="en-US" sz="1200" b="0" i="0" u="none" strike="noStrike" kern="1200" cap="none" spc="-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2860927-F294-B3A7-780D-E98433179751}"/>
              </a:ext>
            </a:extLst>
          </p:cNvPr>
          <p:cNvSpPr/>
          <p:nvPr/>
        </p:nvSpPr>
        <p:spPr bwMode="auto">
          <a:xfrm>
            <a:off x="4130697" y="4580602"/>
            <a:ext cx="1959799" cy="55358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457200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-5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지역발전소 동네예보</a:t>
            </a:r>
            <a:endParaRPr kumimoji="0" lang="ko-KR" altLang="en-US" sz="1200" b="0" i="0" u="none" strike="noStrike" kern="1200" cap="none" spc="-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57816B1-B07B-E945-3F6D-5AC92503D42B}"/>
              </a:ext>
            </a:extLst>
          </p:cNvPr>
          <p:cNvSpPr/>
          <p:nvPr/>
        </p:nvSpPr>
        <p:spPr bwMode="auto">
          <a:xfrm>
            <a:off x="4130697" y="5271665"/>
            <a:ext cx="1959799" cy="55989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457200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-5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지역발전소 인근 기상관측 자료</a:t>
            </a:r>
            <a:endParaRPr kumimoji="0" lang="ko-KR" altLang="en-US" sz="1200" b="0" i="0" u="none" strike="noStrike" kern="1200" cap="none" spc="-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EB5109A-089F-C0D8-B984-88EDD01699AD}"/>
              </a:ext>
            </a:extLst>
          </p:cNvPr>
          <p:cNvSpPr/>
          <p:nvPr/>
        </p:nvSpPr>
        <p:spPr bwMode="auto">
          <a:xfrm>
            <a:off x="6268902" y="4580603"/>
            <a:ext cx="1105129" cy="55989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457200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-5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Download</a:t>
            </a:r>
            <a:endParaRPr kumimoji="0" lang="ko-KR" altLang="en-US" sz="1200" b="0" i="0" u="none" strike="noStrike" kern="1200" cap="none" spc="-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78519CB-F375-02AB-6025-D457AD1A5E3F}"/>
              </a:ext>
            </a:extLst>
          </p:cNvPr>
          <p:cNvSpPr/>
          <p:nvPr/>
        </p:nvSpPr>
        <p:spPr bwMode="auto">
          <a:xfrm>
            <a:off x="7617283" y="5271665"/>
            <a:ext cx="1053182" cy="55989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457200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spc="-5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엑셀</a:t>
            </a:r>
            <a:r>
              <a:rPr kumimoji="0" lang="en-US" altLang="ko-KR" sz="1200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(csv)</a:t>
            </a:r>
            <a:endParaRPr kumimoji="0" lang="ko-KR" altLang="en-US" sz="1200" b="0" i="0" u="none" strike="noStrike" kern="1200" cap="none" spc="-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7386B4D-F875-691F-5FAB-CC6F4A5F3C02}"/>
              </a:ext>
            </a:extLst>
          </p:cNvPr>
          <p:cNvSpPr/>
          <p:nvPr/>
        </p:nvSpPr>
        <p:spPr bwMode="auto">
          <a:xfrm>
            <a:off x="6268902" y="5271665"/>
            <a:ext cx="1105129" cy="55989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457200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-5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Download</a:t>
            </a:r>
            <a:endParaRPr kumimoji="0" lang="ko-KR" altLang="en-US" sz="1200" b="0" i="0" u="none" strike="noStrike" kern="1200" cap="none" spc="-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64A760E-73AC-9F1E-6685-5707C409B57C}"/>
              </a:ext>
            </a:extLst>
          </p:cNvPr>
          <p:cNvSpPr/>
          <p:nvPr/>
        </p:nvSpPr>
        <p:spPr bwMode="auto">
          <a:xfrm>
            <a:off x="1621216" y="2505206"/>
            <a:ext cx="2266229" cy="4686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457200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-5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분류</a:t>
            </a:r>
            <a:endParaRPr kumimoji="0" lang="ko-KR" altLang="en-US" sz="1200" b="0" i="0" u="none" strike="noStrike" kern="1200" cap="none" spc="-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D8592D7-A674-B5A3-88C3-2108763F01D1}"/>
              </a:ext>
            </a:extLst>
          </p:cNvPr>
          <p:cNvSpPr/>
          <p:nvPr/>
        </p:nvSpPr>
        <p:spPr bwMode="auto">
          <a:xfrm>
            <a:off x="1621216" y="3086281"/>
            <a:ext cx="2266229" cy="12509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457200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-5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발전소 정보</a:t>
            </a:r>
            <a:endParaRPr kumimoji="0" lang="ko-KR" altLang="en-US" sz="1200" b="0" i="0" u="none" strike="noStrike" kern="1200" cap="none" spc="-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C26F56B-3971-7175-2B88-FE0721780C31}"/>
              </a:ext>
            </a:extLst>
          </p:cNvPr>
          <p:cNvSpPr/>
          <p:nvPr/>
        </p:nvSpPr>
        <p:spPr>
          <a:xfrm>
            <a:off x="171449" y="1898197"/>
            <a:ext cx="8759193" cy="429940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ADFF0CD-EC71-F510-56CD-DB4810219388}"/>
              </a:ext>
            </a:extLst>
          </p:cNvPr>
          <p:cNvSpPr/>
          <p:nvPr/>
        </p:nvSpPr>
        <p:spPr bwMode="auto">
          <a:xfrm>
            <a:off x="1621216" y="4580603"/>
            <a:ext cx="2266229" cy="12509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457200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기상 정보</a:t>
            </a:r>
            <a:endParaRPr kumimoji="0" lang="en-US" altLang="ko-KR" sz="1200" b="0" i="0" u="none" strike="noStrike" kern="1200" cap="none" spc="-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spc="-5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spc="-5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당진</a:t>
            </a:r>
            <a:r>
              <a:rPr lang="en-US" altLang="ko-KR" sz="1200" spc="-5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spc="-5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울산 각 </a:t>
            </a:r>
            <a:r>
              <a:rPr lang="en-US" altLang="ko-KR" sz="1200" spc="-5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200" spc="-5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종</a:t>
            </a:r>
            <a:r>
              <a:rPr lang="en-US" altLang="ko-KR" sz="1200" spc="-5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kumimoji="0" lang="ko-KR" altLang="en-US" sz="1200" b="0" i="0" u="none" strike="noStrike" kern="1200" cap="none" spc="-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E7AD404-12C5-D40C-7141-0B72061B436F}"/>
              </a:ext>
            </a:extLst>
          </p:cNvPr>
          <p:cNvSpPr txBox="1"/>
          <p:nvPr/>
        </p:nvSpPr>
        <p:spPr>
          <a:xfrm>
            <a:off x="337681" y="2045106"/>
            <a:ext cx="83769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-</a:t>
            </a:r>
            <a:r>
              <a:rPr kumimoji="0" lang="ko-KR" altLang="en-US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 </a:t>
            </a:r>
            <a:r>
              <a:rPr lang="ko-KR" altLang="en-US">
                <a:solidFill>
                  <a:prstClr val="black"/>
                </a:solidFill>
                <a:latin typeface="+mn-ea"/>
              </a:rPr>
              <a:t>활용</a:t>
            </a:r>
            <a:r>
              <a:rPr kumimoji="0" lang="ko-KR" altLang="en-US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 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데이터는 총 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6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종으로 당진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, 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울산지역의 발전소 정보 및 </a:t>
            </a:r>
            <a:r>
              <a:rPr kumimoji="0" lang="ko-KR" altLang="en-US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기상 정보임</a:t>
            </a:r>
            <a:r>
              <a:rPr kumimoji="0" lang="en-US" altLang="ko-KR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.</a:t>
            </a:r>
            <a:endParaRPr kumimoji="0" lang="ko-KR" alt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3E94629-506A-28FF-5055-B7FDC39E0A41}"/>
              </a:ext>
            </a:extLst>
          </p:cNvPr>
          <p:cNvSpPr/>
          <p:nvPr/>
        </p:nvSpPr>
        <p:spPr bwMode="auto">
          <a:xfrm>
            <a:off x="337681" y="2505206"/>
            <a:ext cx="1105129" cy="4686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457200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데이터 출처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91F3EE7-DE53-D77B-8FF8-594D910A3763}"/>
              </a:ext>
            </a:extLst>
          </p:cNvPr>
          <p:cNvSpPr/>
          <p:nvPr/>
        </p:nvSpPr>
        <p:spPr bwMode="auto">
          <a:xfrm>
            <a:off x="337681" y="3086281"/>
            <a:ext cx="1105129" cy="274527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457200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-5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Dacon</a:t>
            </a:r>
            <a:endParaRPr kumimoji="0" lang="en-US" altLang="ko-KR" sz="1200" b="0" i="0" u="none" strike="noStrike" kern="1200" cap="none" spc="-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동서발전 태양광 발전량 예측 </a:t>
            </a:r>
            <a:r>
              <a:rPr kumimoji="0" lang="en-US" altLang="ko-KR" sz="1200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AI </a:t>
            </a:r>
            <a:r>
              <a:rPr kumimoji="0" lang="ko-KR" altLang="en-US" sz="1200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경진대회</a:t>
            </a:r>
          </a:p>
        </p:txBody>
      </p:sp>
    </p:spTree>
    <p:extLst>
      <p:ext uri="{BB962C8B-B14F-4D97-AF65-F5344CB8AC3E}">
        <p14:creationId xmlns:p14="http://schemas.microsoft.com/office/powerpoint/2010/main" val="125162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53D53AAB-C622-6110-EECC-EB362EB139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/>
              <a:t>활용 데이터 목록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525D0EED-9692-1FE6-69DA-BADAC7E67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2. </a:t>
            </a:r>
            <a:r>
              <a:rPr lang="ko-KR" altLang="en-US"/>
              <a:t>데이터 분석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4AE91DD-C27A-8772-1A5D-D67056A11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675ACA-5D0D-4814-8771-8433E4ABB4C5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C26F56B-3971-7175-2B88-FE0721780C31}"/>
              </a:ext>
            </a:extLst>
          </p:cNvPr>
          <p:cNvSpPr/>
          <p:nvPr/>
        </p:nvSpPr>
        <p:spPr>
          <a:xfrm>
            <a:off x="171449" y="1898197"/>
            <a:ext cx="8759193" cy="429940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E7AD404-12C5-D40C-7141-0B72061B436F}"/>
              </a:ext>
            </a:extLst>
          </p:cNvPr>
          <p:cNvSpPr txBox="1"/>
          <p:nvPr/>
        </p:nvSpPr>
        <p:spPr>
          <a:xfrm>
            <a:off x="171449" y="1898197"/>
            <a:ext cx="871728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>
                <a:solidFill>
                  <a:prstClr val="black"/>
                </a:solidFill>
                <a:latin typeface="+mn-ea"/>
              </a:rPr>
              <a:t>- </a:t>
            </a:r>
            <a:r>
              <a:rPr kumimoji="0" lang="ko-KR" altLang="en-US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</a:rPr>
              <a:t>발전소 정보</a:t>
            </a:r>
            <a:br>
              <a:rPr kumimoji="0" lang="en-US" altLang="ko-KR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</a:rPr>
            </a:br>
            <a:r>
              <a:rPr kumimoji="0" lang="en-US" altLang="ko-KR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</a:rPr>
              <a:t>   : </a:t>
            </a:r>
            <a:r>
              <a:rPr kumimoji="0" lang="ko-KR" altLang="en-US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</a:rPr>
              <a:t>발전량은 당진지역 및 울산지역에서 </a:t>
            </a:r>
            <a:r>
              <a:rPr kumimoji="0" lang="en-US" altLang="ko-KR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</a:rPr>
              <a:t>1</a:t>
            </a:r>
            <a:r>
              <a:rPr kumimoji="0" lang="ko-KR" altLang="en-US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</a:rPr>
              <a:t>시간 단위로 측정되며</a:t>
            </a:r>
            <a:r>
              <a:rPr kumimoji="0" lang="en-US" altLang="ko-KR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</a:rPr>
              <a:t>, KW </a:t>
            </a:r>
            <a:r>
              <a:rPr kumimoji="0" lang="ko-KR" altLang="en-US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</a:rPr>
              <a:t>단위로 측정</a:t>
            </a:r>
            <a:br>
              <a:rPr lang="en-US" altLang="ko-KR" noProof="0">
                <a:solidFill>
                  <a:prstClr val="black"/>
                </a:solidFill>
                <a:latin typeface="+mn-ea"/>
              </a:rPr>
            </a:br>
            <a:r>
              <a:rPr lang="en-US" altLang="ko-KR" noProof="0">
                <a:solidFill>
                  <a:prstClr val="black"/>
                </a:solidFill>
                <a:latin typeface="+mn-ea"/>
              </a:rPr>
              <a:t>   </a:t>
            </a:r>
            <a:r>
              <a:rPr lang="ko-KR" altLang="en-US">
                <a:solidFill>
                  <a:prstClr val="black"/>
                </a:solidFill>
                <a:latin typeface="+mn-ea"/>
              </a:rPr>
              <a:t>→ </a:t>
            </a:r>
            <a:r>
              <a:rPr lang="en-US" altLang="ko-KR" noProof="0">
                <a:solidFill>
                  <a:prstClr val="black"/>
                </a:solidFill>
                <a:latin typeface="+mn-ea"/>
              </a:rPr>
              <a:t>2018-03-01~2021-01-31 </a:t>
            </a:r>
            <a:r>
              <a:rPr lang="ko-KR" altLang="en-US" noProof="0">
                <a:solidFill>
                  <a:prstClr val="black"/>
                </a:solidFill>
                <a:latin typeface="+mn-ea"/>
              </a:rPr>
              <a:t>기간동안 수집한 태양광 발전소 발전량 데이터 셋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951CC82-FE66-37EC-23FA-209E10CE18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422" y="2827263"/>
            <a:ext cx="4169725" cy="3240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EA57E38-68BD-8053-19AB-5AC55D8A52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4053" y="2827263"/>
            <a:ext cx="3812528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0710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1175</TotalTime>
  <Words>1598</Words>
  <Application>Microsoft Office PowerPoint</Application>
  <PresentationFormat>화면 슬라이드 쇼(4:3)</PresentationFormat>
  <Paragraphs>260</Paragraphs>
  <Slides>22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32" baseType="lpstr">
      <vt:lpstr>HY헤드라인M</vt:lpstr>
      <vt:lpstr>나눔고딕</vt:lpstr>
      <vt:lpstr>맑은 고딕</vt:lpstr>
      <vt:lpstr>산돌고딕 L</vt:lpstr>
      <vt:lpstr>Arial</vt:lpstr>
      <vt:lpstr>Calibri</vt:lpstr>
      <vt:lpstr>Calibri Light</vt:lpstr>
      <vt:lpstr>Segoe UI Light</vt:lpstr>
      <vt:lpstr>Wingdings</vt:lpstr>
      <vt:lpstr>Office 테마</vt:lpstr>
      <vt:lpstr>PowerPoint 프레젠테이션</vt:lpstr>
      <vt:lpstr>목차</vt:lpstr>
      <vt:lpstr>1. 개요</vt:lpstr>
      <vt:lpstr>1. 개요</vt:lpstr>
      <vt:lpstr>1. 개요</vt:lpstr>
      <vt:lpstr>1. 개요</vt:lpstr>
      <vt:lpstr>2. 데이터 분석</vt:lpstr>
      <vt:lpstr>2. 데이터 분석</vt:lpstr>
      <vt:lpstr>2. 데이터 분석</vt:lpstr>
      <vt:lpstr>2. 데이터 분석</vt:lpstr>
      <vt:lpstr>2. 데이터 분석</vt:lpstr>
      <vt:lpstr>2. 데이터 분석</vt:lpstr>
      <vt:lpstr>2. 데이터 분석</vt:lpstr>
      <vt:lpstr>2. 데이터 분석</vt:lpstr>
      <vt:lpstr>2. 데이터 분석</vt:lpstr>
      <vt:lpstr>2. 데이터 분석</vt:lpstr>
      <vt:lpstr>2. 데이터 분석</vt:lpstr>
      <vt:lpstr>2. 데이터 분석</vt:lpstr>
      <vt:lpstr>2. 데이터 분석</vt:lpstr>
      <vt:lpstr>2. 데이터 분석</vt:lpstr>
      <vt:lpstr>3. 결론</vt:lpstr>
      <vt:lpstr>3. 결론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승동</dc:creator>
  <cp:lastModifiedBy>엄 태원</cp:lastModifiedBy>
  <cp:revision>240</cp:revision>
  <dcterms:created xsi:type="dcterms:W3CDTF">2022-09-27T00:24:42Z</dcterms:created>
  <dcterms:modified xsi:type="dcterms:W3CDTF">2022-11-30T01:48:24Z</dcterms:modified>
</cp:coreProperties>
</file>